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32" r:id="rId5"/>
  </p:sldMasterIdLst>
  <p:notesMasterIdLst>
    <p:notesMasterId r:id="rId48"/>
  </p:notesMasterIdLst>
  <p:sldIdLst>
    <p:sldId id="317" r:id="rId6"/>
    <p:sldId id="369" r:id="rId7"/>
    <p:sldId id="384" r:id="rId8"/>
    <p:sldId id="385" r:id="rId9"/>
    <p:sldId id="380" r:id="rId10"/>
    <p:sldId id="357" r:id="rId11"/>
    <p:sldId id="371" r:id="rId12"/>
    <p:sldId id="372" r:id="rId13"/>
    <p:sldId id="360" r:id="rId14"/>
    <p:sldId id="362" r:id="rId15"/>
    <p:sldId id="363" r:id="rId16"/>
    <p:sldId id="386" r:id="rId17"/>
    <p:sldId id="393" r:id="rId18"/>
    <p:sldId id="388" r:id="rId19"/>
    <p:sldId id="389" r:id="rId20"/>
    <p:sldId id="390" r:id="rId21"/>
    <p:sldId id="391" r:id="rId22"/>
    <p:sldId id="381" r:id="rId23"/>
    <p:sldId id="392" r:id="rId24"/>
    <p:sldId id="395" r:id="rId25"/>
    <p:sldId id="364" r:id="rId26"/>
    <p:sldId id="365" r:id="rId27"/>
    <p:sldId id="366" r:id="rId28"/>
    <p:sldId id="341" r:id="rId29"/>
    <p:sldId id="343" r:id="rId30"/>
    <p:sldId id="352" r:id="rId31"/>
    <p:sldId id="333" r:id="rId32"/>
    <p:sldId id="335" r:id="rId33"/>
    <p:sldId id="334" r:id="rId34"/>
    <p:sldId id="368" r:id="rId35"/>
    <p:sldId id="336" r:id="rId36"/>
    <p:sldId id="337" r:id="rId37"/>
    <p:sldId id="338" r:id="rId38"/>
    <p:sldId id="382" r:id="rId39"/>
    <p:sldId id="346" r:id="rId40"/>
    <p:sldId id="349" r:id="rId41"/>
    <p:sldId id="347" r:id="rId42"/>
    <p:sldId id="351" r:id="rId43"/>
    <p:sldId id="350" r:id="rId44"/>
    <p:sldId id="285" r:id="rId45"/>
    <p:sldId id="353" r:id="rId46"/>
    <p:sldId id="354" r:id="rId4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東京都" initials="T" lastIdx="1" clrIdx="0">
    <p:extLst>
      <p:ext uri="{19B8F6BF-5375-455C-9EA6-DF929625EA0E}">
        <p15:presenceInfo xmlns:p15="http://schemas.microsoft.com/office/powerpoint/2012/main" userId="東京都"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2E30"/>
    <a:srgbClr val="7C7D7F"/>
    <a:srgbClr val="2F5EA8"/>
    <a:srgbClr val="6B86B8"/>
    <a:srgbClr val="215CC3"/>
    <a:srgbClr val="D05F4F"/>
    <a:srgbClr val="E7366D"/>
    <a:srgbClr val="F2A16A"/>
    <a:srgbClr val="ED7D31"/>
    <a:srgbClr val="FE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30" autoAdjust="0"/>
    <p:restoredTop sz="90271" autoAdjust="0"/>
  </p:normalViewPr>
  <p:slideViewPr>
    <p:cSldViewPr snapToGrid="0">
      <p:cViewPr varScale="1">
        <p:scale>
          <a:sx n="57" d="100"/>
          <a:sy n="57" d="100"/>
        </p:scale>
        <p:origin x="332" y="3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テレビ</c:v>
                </c:pt>
              </c:strCache>
            </c:strRef>
          </c:tx>
          <c:spPr>
            <a:solidFill>
              <a:schemeClr val="accent1"/>
            </a:solidFill>
            <a:ln>
              <a:noFill/>
            </a:ln>
            <a:effectLst/>
          </c:spPr>
          <c:invertIfNegative val="0"/>
          <c:cat>
            <c:strRef>
              <c:f>Sheet1!$A$2:$A$16</c:f>
              <c:strCache>
                <c:ptCount val="15"/>
                <c:pt idx="0">
                  <c:v>全体</c:v>
                </c:pt>
                <c:pt idx="1">
                  <c:v>男性全体</c:v>
                </c:pt>
                <c:pt idx="2">
                  <c:v>男性15~19歳</c:v>
                </c:pt>
                <c:pt idx="3">
                  <c:v>男性20代</c:v>
                </c:pt>
                <c:pt idx="4">
                  <c:v>男性30代</c:v>
                </c:pt>
                <c:pt idx="5">
                  <c:v>男性40代</c:v>
                </c:pt>
                <c:pt idx="6">
                  <c:v>男性50代</c:v>
                </c:pt>
                <c:pt idx="7">
                  <c:v>男性60代</c:v>
                </c:pt>
                <c:pt idx="8">
                  <c:v>女性全体</c:v>
                </c:pt>
                <c:pt idx="9">
                  <c:v>女性15~19歳</c:v>
                </c:pt>
                <c:pt idx="10">
                  <c:v>女性20代</c:v>
                </c:pt>
                <c:pt idx="11">
                  <c:v>女性30代</c:v>
                </c:pt>
                <c:pt idx="12">
                  <c:v>女性40代</c:v>
                </c:pt>
                <c:pt idx="13">
                  <c:v>女性50代</c:v>
                </c:pt>
                <c:pt idx="14">
                  <c:v>女性60代</c:v>
                </c:pt>
              </c:strCache>
            </c:strRef>
          </c:cat>
          <c:val>
            <c:numRef>
              <c:f>Sheet1!$B$2:$B$16</c:f>
              <c:numCache>
                <c:formatCode>General</c:formatCode>
                <c:ptCount val="15"/>
                <c:pt idx="0">
                  <c:v>33.299999999999997</c:v>
                </c:pt>
                <c:pt idx="1">
                  <c:v>28.8</c:v>
                </c:pt>
                <c:pt idx="2">
                  <c:v>21</c:v>
                </c:pt>
                <c:pt idx="3">
                  <c:v>17.100000000000001</c:v>
                </c:pt>
                <c:pt idx="4">
                  <c:v>24.4</c:v>
                </c:pt>
                <c:pt idx="5">
                  <c:v>28</c:v>
                </c:pt>
                <c:pt idx="6">
                  <c:v>40.1</c:v>
                </c:pt>
                <c:pt idx="7">
                  <c:v>37.200000000000003</c:v>
                </c:pt>
                <c:pt idx="8">
                  <c:v>38.200000000000003</c:v>
                </c:pt>
                <c:pt idx="9">
                  <c:v>28.7</c:v>
                </c:pt>
                <c:pt idx="10">
                  <c:v>23</c:v>
                </c:pt>
                <c:pt idx="11">
                  <c:v>37.9</c:v>
                </c:pt>
                <c:pt idx="12">
                  <c:v>38.799999999999997</c:v>
                </c:pt>
                <c:pt idx="13">
                  <c:v>40.4</c:v>
                </c:pt>
                <c:pt idx="14">
                  <c:v>60.1</c:v>
                </c:pt>
              </c:numCache>
            </c:numRef>
          </c:val>
          <c:extLst>
            <c:ext xmlns:c16="http://schemas.microsoft.com/office/drawing/2014/chart" uri="{C3380CC4-5D6E-409C-BE32-E72D297353CC}">
              <c16:uniqueId val="{00000000-EEB5-4899-8674-BE3332A9D261}"/>
            </c:ext>
          </c:extLst>
        </c:ser>
        <c:ser>
          <c:idx val="1"/>
          <c:order val="1"/>
          <c:tx>
            <c:strRef>
              <c:f>Sheet1!$C$1</c:f>
              <c:strCache>
                <c:ptCount val="1"/>
                <c:pt idx="0">
                  <c:v>ラジオ</c:v>
                </c:pt>
              </c:strCache>
            </c:strRef>
          </c:tx>
          <c:spPr>
            <a:solidFill>
              <a:schemeClr val="accent2"/>
            </a:solidFill>
            <a:ln>
              <a:noFill/>
            </a:ln>
            <a:effectLst/>
          </c:spPr>
          <c:invertIfNegative val="0"/>
          <c:cat>
            <c:strRef>
              <c:f>Sheet1!$A$2:$A$16</c:f>
              <c:strCache>
                <c:ptCount val="15"/>
                <c:pt idx="0">
                  <c:v>全体</c:v>
                </c:pt>
                <c:pt idx="1">
                  <c:v>男性全体</c:v>
                </c:pt>
                <c:pt idx="2">
                  <c:v>男性15~19歳</c:v>
                </c:pt>
                <c:pt idx="3">
                  <c:v>男性20代</c:v>
                </c:pt>
                <c:pt idx="4">
                  <c:v>男性30代</c:v>
                </c:pt>
                <c:pt idx="5">
                  <c:v>男性40代</c:v>
                </c:pt>
                <c:pt idx="6">
                  <c:v>男性50代</c:v>
                </c:pt>
                <c:pt idx="7">
                  <c:v>男性60代</c:v>
                </c:pt>
                <c:pt idx="8">
                  <c:v>女性全体</c:v>
                </c:pt>
                <c:pt idx="9">
                  <c:v>女性15~19歳</c:v>
                </c:pt>
                <c:pt idx="10">
                  <c:v>女性20代</c:v>
                </c:pt>
                <c:pt idx="11">
                  <c:v>女性30代</c:v>
                </c:pt>
                <c:pt idx="12">
                  <c:v>女性40代</c:v>
                </c:pt>
                <c:pt idx="13">
                  <c:v>女性50代</c:v>
                </c:pt>
                <c:pt idx="14">
                  <c:v>女性60代</c:v>
                </c:pt>
              </c:strCache>
            </c:strRef>
          </c:cat>
          <c:val>
            <c:numRef>
              <c:f>Sheet1!$C$2:$C$16</c:f>
              <c:numCache>
                <c:formatCode>General</c:formatCode>
                <c:ptCount val="15"/>
                <c:pt idx="0">
                  <c:v>6.4</c:v>
                </c:pt>
                <c:pt idx="1">
                  <c:v>6.8</c:v>
                </c:pt>
                <c:pt idx="2">
                  <c:v>2.9</c:v>
                </c:pt>
                <c:pt idx="3">
                  <c:v>3</c:v>
                </c:pt>
                <c:pt idx="4">
                  <c:v>4.5</c:v>
                </c:pt>
                <c:pt idx="5">
                  <c:v>7.3</c:v>
                </c:pt>
                <c:pt idx="6">
                  <c:v>10.199999999999999</c:v>
                </c:pt>
                <c:pt idx="7">
                  <c:v>10.199999999999999</c:v>
                </c:pt>
                <c:pt idx="8">
                  <c:v>5.9</c:v>
                </c:pt>
                <c:pt idx="9">
                  <c:v>1.9</c:v>
                </c:pt>
                <c:pt idx="10">
                  <c:v>3.4</c:v>
                </c:pt>
                <c:pt idx="11">
                  <c:v>6.1</c:v>
                </c:pt>
                <c:pt idx="12">
                  <c:v>6.4</c:v>
                </c:pt>
                <c:pt idx="13">
                  <c:v>7.2</c:v>
                </c:pt>
                <c:pt idx="14">
                  <c:v>7.8</c:v>
                </c:pt>
              </c:numCache>
            </c:numRef>
          </c:val>
          <c:extLst>
            <c:ext xmlns:c16="http://schemas.microsoft.com/office/drawing/2014/chart" uri="{C3380CC4-5D6E-409C-BE32-E72D297353CC}">
              <c16:uniqueId val="{00000001-EEB5-4899-8674-BE3332A9D261}"/>
            </c:ext>
          </c:extLst>
        </c:ser>
        <c:ser>
          <c:idx val="2"/>
          <c:order val="2"/>
          <c:tx>
            <c:strRef>
              <c:f>Sheet1!$D$1</c:f>
              <c:strCache>
                <c:ptCount val="1"/>
                <c:pt idx="0">
                  <c:v>新聞</c:v>
                </c:pt>
              </c:strCache>
            </c:strRef>
          </c:tx>
          <c:spPr>
            <a:solidFill>
              <a:schemeClr val="accent3"/>
            </a:solidFill>
            <a:ln>
              <a:noFill/>
            </a:ln>
            <a:effectLst/>
          </c:spPr>
          <c:invertIfNegative val="0"/>
          <c:cat>
            <c:strRef>
              <c:f>Sheet1!$A$2:$A$16</c:f>
              <c:strCache>
                <c:ptCount val="15"/>
                <c:pt idx="0">
                  <c:v>全体</c:v>
                </c:pt>
                <c:pt idx="1">
                  <c:v>男性全体</c:v>
                </c:pt>
                <c:pt idx="2">
                  <c:v>男性15~19歳</c:v>
                </c:pt>
                <c:pt idx="3">
                  <c:v>男性20代</c:v>
                </c:pt>
                <c:pt idx="4">
                  <c:v>男性30代</c:v>
                </c:pt>
                <c:pt idx="5">
                  <c:v>男性40代</c:v>
                </c:pt>
                <c:pt idx="6">
                  <c:v>男性50代</c:v>
                </c:pt>
                <c:pt idx="7">
                  <c:v>男性60代</c:v>
                </c:pt>
                <c:pt idx="8">
                  <c:v>女性全体</c:v>
                </c:pt>
                <c:pt idx="9">
                  <c:v>女性15~19歳</c:v>
                </c:pt>
                <c:pt idx="10">
                  <c:v>女性20代</c:v>
                </c:pt>
                <c:pt idx="11">
                  <c:v>女性30代</c:v>
                </c:pt>
                <c:pt idx="12">
                  <c:v>女性40代</c:v>
                </c:pt>
                <c:pt idx="13">
                  <c:v>女性50代</c:v>
                </c:pt>
                <c:pt idx="14">
                  <c:v>女性60代</c:v>
                </c:pt>
              </c:strCache>
            </c:strRef>
          </c:cat>
          <c:val>
            <c:numRef>
              <c:f>Sheet1!$D$2:$D$16</c:f>
              <c:numCache>
                <c:formatCode>General</c:formatCode>
                <c:ptCount val="15"/>
                <c:pt idx="0">
                  <c:v>3.2</c:v>
                </c:pt>
                <c:pt idx="1">
                  <c:v>3.6</c:v>
                </c:pt>
                <c:pt idx="2">
                  <c:v>1.6</c:v>
                </c:pt>
                <c:pt idx="3">
                  <c:v>2.1</c:v>
                </c:pt>
                <c:pt idx="4">
                  <c:v>2.5</c:v>
                </c:pt>
                <c:pt idx="5">
                  <c:v>3</c:v>
                </c:pt>
                <c:pt idx="6">
                  <c:v>4</c:v>
                </c:pt>
                <c:pt idx="7">
                  <c:v>7.5</c:v>
                </c:pt>
                <c:pt idx="8">
                  <c:v>2.8</c:v>
                </c:pt>
                <c:pt idx="9">
                  <c:v>0.8</c:v>
                </c:pt>
                <c:pt idx="10">
                  <c:v>1.2</c:v>
                </c:pt>
                <c:pt idx="11">
                  <c:v>1.2</c:v>
                </c:pt>
                <c:pt idx="12">
                  <c:v>3.1</c:v>
                </c:pt>
                <c:pt idx="13">
                  <c:v>3.7</c:v>
                </c:pt>
                <c:pt idx="14">
                  <c:v>6.1</c:v>
                </c:pt>
              </c:numCache>
            </c:numRef>
          </c:val>
          <c:extLst>
            <c:ext xmlns:c16="http://schemas.microsoft.com/office/drawing/2014/chart" uri="{C3380CC4-5D6E-409C-BE32-E72D297353CC}">
              <c16:uniqueId val="{00000002-EEB5-4899-8674-BE3332A9D261}"/>
            </c:ext>
          </c:extLst>
        </c:ser>
        <c:ser>
          <c:idx val="3"/>
          <c:order val="3"/>
          <c:tx>
            <c:strRef>
              <c:f>Sheet1!$E$1</c:f>
              <c:strCache>
                <c:ptCount val="1"/>
                <c:pt idx="0">
                  <c:v>雑誌</c:v>
                </c:pt>
              </c:strCache>
            </c:strRef>
          </c:tx>
          <c:spPr>
            <a:solidFill>
              <a:schemeClr val="accent4"/>
            </a:solidFill>
            <a:ln>
              <a:noFill/>
            </a:ln>
            <a:effectLst/>
          </c:spPr>
          <c:invertIfNegative val="0"/>
          <c:cat>
            <c:strRef>
              <c:f>Sheet1!$A$2:$A$16</c:f>
              <c:strCache>
                <c:ptCount val="15"/>
                <c:pt idx="0">
                  <c:v>全体</c:v>
                </c:pt>
                <c:pt idx="1">
                  <c:v>男性全体</c:v>
                </c:pt>
                <c:pt idx="2">
                  <c:v>男性15~19歳</c:v>
                </c:pt>
                <c:pt idx="3">
                  <c:v>男性20代</c:v>
                </c:pt>
                <c:pt idx="4">
                  <c:v>男性30代</c:v>
                </c:pt>
                <c:pt idx="5">
                  <c:v>男性40代</c:v>
                </c:pt>
                <c:pt idx="6">
                  <c:v>男性50代</c:v>
                </c:pt>
                <c:pt idx="7">
                  <c:v>男性60代</c:v>
                </c:pt>
                <c:pt idx="8">
                  <c:v>女性全体</c:v>
                </c:pt>
                <c:pt idx="9">
                  <c:v>女性15~19歳</c:v>
                </c:pt>
                <c:pt idx="10">
                  <c:v>女性20代</c:v>
                </c:pt>
                <c:pt idx="11">
                  <c:v>女性30代</c:v>
                </c:pt>
                <c:pt idx="12">
                  <c:v>女性40代</c:v>
                </c:pt>
                <c:pt idx="13">
                  <c:v>女性50代</c:v>
                </c:pt>
                <c:pt idx="14">
                  <c:v>女性60代</c:v>
                </c:pt>
              </c:strCache>
            </c:strRef>
          </c:cat>
          <c:val>
            <c:numRef>
              <c:f>Sheet1!$E$2:$E$16</c:f>
              <c:numCache>
                <c:formatCode>General</c:formatCode>
                <c:ptCount val="15"/>
                <c:pt idx="0">
                  <c:v>2.1</c:v>
                </c:pt>
                <c:pt idx="1">
                  <c:v>2.1</c:v>
                </c:pt>
                <c:pt idx="2">
                  <c:v>1.1000000000000001</c:v>
                </c:pt>
                <c:pt idx="3">
                  <c:v>1.9</c:v>
                </c:pt>
                <c:pt idx="4">
                  <c:v>1.2</c:v>
                </c:pt>
                <c:pt idx="5">
                  <c:v>2.4</c:v>
                </c:pt>
                <c:pt idx="6">
                  <c:v>2.6</c:v>
                </c:pt>
                <c:pt idx="7">
                  <c:v>2.8</c:v>
                </c:pt>
                <c:pt idx="8">
                  <c:v>2</c:v>
                </c:pt>
                <c:pt idx="9">
                  <c:v>1.8</c:v>
                </c:pt>
                <c:pt idx="10">
                  <c:v>1.3</c:v>
                </c:pt>
                <c:pt idx="11">
                  <c:v>1.4</c:v>
                </c:pt>
                <c:pt idx="12">
                  <c:v>2.4</c:v>
                </c:pt>
                <c:pt idx="13">
                  <c:v>2.2999999999999998</c:v>
                </c:pt>
                <c:pt idx="14">
                  <c:v>2.7</c:v>
                </c:pt>
              </c:numCache>
            </c:numRef>
          </c:val>
          <c:extLst>
            <c:ext xmlns:c16="http://schemas.microsoft.com/office/drawing/2014/chart" uri="{C3380CC4-5D6E-409C-BE32-E72D297353CC}">
              <c16:uniqueId val="{00000003-EEB5-4899-8674-BE3332A9D261}"/>
            </c:ext>
          </c:extLst>
        </c:ser>
        <c:ser>
          <c:idx val="4"/>
          <c:order val="4"/>
          <c:tx>
            <c:strRef>
              <c:f>Sheet1!$F$1</c:f>
              <c:strCache>
                <c:ptCount val="1"/>
                <c:pt idx="0">
                  <c:v>PC</c:v>
                </c:pt>
              </c:strCache>
            </c:strRef>
          </c:tx>
          <c:spPr>
            <a:solidFill>
              <a:schemeClr val="accent5"/>
            </a:solidFill>
            <a:ln>
              <a:noFill/>
            </a:ln>
            <a:effectLst/>
          </c:spPr>
          <c:invertIfNegative val="0"/>
          <c:cat>
            <c:strRef>
              <c:f>Sheet1!$A$2:$A$16</c:f>
              <c:strCache>
                <c:ptCount val="15"/>
                <c:pt idx="0">
                  <c:v>全体</c:v>
                </c:pt>
                <c:pt idx="1">
                  <c:v>男性全体</c:v>
                </c:pt>
                <c:pt idx="2">
                  <c:v>男性15~19歳</c:v>
                </c:pt>
                <c:pt idx="3">
                  <c:v>男性20代</c:v>
                </c:pt>
                <c:pt idx="4">
                  <c:v>男性30代</c:v>
                </c:pt>
                <c:pt idx="5">
                  <c:v>男性40代</c:v>
                </c:pt>
                <c:pt idx="6">
                  <c:v>男性50代</c:v>
                </c:pt>
                <c:pt idx="7">
                  <c:v>男性60代</c:v>
                </c:pt>
                <c:pt idx="8">
                  <c:v>女性全体</c:v>
                </c:pt>
                <c:pt idx="9">
                  <c:v>女性15~19歳</c:v>
                </c:pt>
                <c:pt idx="10">
                  <c:v>女性20代</c:v>
                </c:pt>
                <c:pt idx="11">
                  <c:v>女性30代</c:v>
                </c:pt>
                <c:pt idx="12">
                  <c:v>女性40代</c:v>
                </c:pt>
                <c:pt idx="13">
                  <c:v>女性50代</c:v>
                </c:pt>
                <c:pt idx="14">
                  <c:v>女性60代</c:v>
                </c:pt>
              </c:strCache>
            </c:strRef>
          </c:cat>
          <c:val>
            <c:numRef>
              <c:f>Sheet1!$F$2:$F$16</c:f>
              <c:numCache>
                <c:formatCode>General</c:formatCode>
                <c:ptCount val="15"/>
                <c:pt idx="0">
                  <c:v>16.3</c:v>
                </c:pt>
                <c:pt idx="1">
                  <c:v>21.1</c:v>
                </c:pt>
                <c:pt idx="2">
                  <c:v>16.8</c:v>
                </c:pt>
                <c:pt idx="3">
                  <c:v>23.2</c:v>
                </c:pt>
                <c:pt idx="4">
                  <c:v>21.5</c:v>
                </c:pt>
                <c:pt idx="5">
                  <c:v>21.4</c:v>
                </c:pt>
                <c:pt idx="6">
                  <c:v>19.899999999999999</c:v>
                </c:pt>
                <c:pt idx="7">
                  <c:v>20.7</c:v>
                </c:pt>
                <c:pt idx="8">
                  <c:v>10.8</c:v>
                </c:pt>
                <c:pt idx="9">
                  <c:v>11.3</c:v>
                </c:pt>
                <c:pt idx="10">
                  <c:v>15.1</c:v>
                </c:pt>
                <c:pt idx="11">
                  <c:v>6.6</c:v>
                </c:pt>
                <c:pt idx="12">
                  <c:v>10.199999999999999</c:v>
                </c:pt>
                <c:pt idx="13">
                  <c:v>13.8</c:v>
                </c:pt>
                <c:pt idx="14">
                  <c:v>6.4</c:v>
                </c:pt>
              </c:numCache>
            </c:numRef>
          </c:val>
          <c:extLst>
            <c:ext xmlns:c16="http://schemas.microsoft.com/office/drawing/2014/chart" uri="{C3380CC4-5D6E-409C-BE32-E72D297353CC}">
              <c16:uniqueId val="{00000004-EEB5-4899-8674-BE3332A9D261}"/>
            </c:ext>
          </c:extLst>
        </c:ser>
        <c:ser>
          <c:idx val="5"/>
          <c:order val="5"/>
          <c:tx>
            <c:strRef>
              <c:f>Sheet1!$G$1</c:f>
              <c:strCache>
                <c:ptCount val="1"/>
                <c:pt idx="0">
                  <c:v>タブレット</c:v>
                </c:pt>
              </c:strCache>
            </c:strRef>
          </c:tx>
          <c:spPr>
            <a:solidFill>
              <a:schemeClr val="accent6"/>
            </a:solidFill>
            <a:ln>
              <a:noFill/>
            </a:ln>
            <a:effectLst/>
          </c:spPr>
          <c:invertIfNegative val="0"/>
          <c:cat>
            <c:strRef>
              <c:f>Sheet1!$A$2:$A$16</c:f>
              <c:strCache>
                <c:ptCount val="15"/>
                <c:pt idx="0">
                  <c:v>全体</c:v>
                </c:pt>
                <c:pt idx="1">
                  <c:v>男性全体</c:v>
                </c:pt>
                <c:pt idx="2">
                  <c:v>男性15~19歳</c:v>
                </c:pt>
                <c:pt idx="3">
                  <c:v>男性20代</c:v>
                </c:pt>
                <c:pt idx="4">
                  <c:v>男性30代</c:v>
                </c:pt>
                <c:pt idx="5">
                  <c:v>男性40代</c:v>
                </c:pt>
                <c:pt idx="6">
                  <c:v>男性50代</c:v>
                </c:pt>
                <c:pt idx="7">
                  <c:v>男性60代</c:v>
                </c:pt>
                <c:pt idx="8">
                  <c:v>女性全体</c:v>
                </c:pt>
                <c:pt idx="9">
                  <c:v>女性15~19歳</c:v>
                </c:pt>
                <c:pt idx="10">
                  <c:v>女性20代</c:v>
                </c:pt>
                <c:pt idx="11">
                  <c:v>女性30代</c:v>
                </c:pt>
                <c:pt idx="12">
                  <c:v>女性40代</c:v>
                </c:pt>
                <c:pt idx="13">
                  <c:v>女性50代</c:v>
                </c:pt>
                <c:pt idx="14">
                  <c:v>女性60代</c:v>
                </c:pt>
              </c:strCache>
            </c:strRef>
          </c:cat>
          <c:val>
            <c:numRef>
              <c:f>Sheet1!$G$2:$G$16</c:f>
              <c:numCache>
                <c:formatCode>General</c:formatCode>
                <c:ptCount val="15"/>
                <c:pt idx="0">
                  <c:v>8</c:v>
                </c:pt>
                <c:pt idx="1">
                  <c:v>8.5</c:v>
                </c:pt>
                <c:pt idx="2">
                  <c:v>9.9</c:v>
                </c:pt>
                <c:pt idx="3">
                  <c:v>14</c:v>
                </c:pt>
                <c:pt idx="4">
                  <c:v>7.1</c:v>
                </c:pt>
                <c:pt idx="5">
                  <c:v>10.5</c:v>
                </c:pt>
                <c:pt idx="6">
                  <c:v>5.5</c:v>
                </c:pt>
                <c:pt idx="7">
                  <c:v>3.8</c:v>
                </c:pt>
                <c:pt idx="8">
                  <c:v>7.4</c:v>
                </c:pt>
                <c:pt idx="9">
                  <c:v>8.9</c:v>
                </c:pt>
                <c:pt idx="10">
                  <c:v>8.8000000000000007</c:v>
                </c:pt>
                <c:pt idx="11">
                  <c:v>7.1</c:v>
                </c:pt>
                <c:pt idx="12">
                  <c:v>5</c:v>
                </c:pt>
                <c:pt idx="13">
                  <c:v>11.8</c:v>
                </c:pt>
                <c:pt idx="14">
                  <c:v>2.2999999999999998</c:v>
                </c:pt>
              </c:numCache>
            </c:numRef>
          </c:val>
          <c:extLst>
            <c:ext xmlns:c16="http://schemas.microsoft.com/office/drawing/2014/chart" uri="{C3380CC4-5D6E-409C-BE32-E72D297353CC}">
              <c16:uniqueId val="{00000005-EEB5-4899-8674-BE3332A9D261}"/>
            </c:ext>
          </c:extLst>
        </c:ser>
        <c:ser>
          <c:idx val="6"/>
          <c:order val="6"/>
          <c:tx>
            <c:strRef>
              <c:f>Sheet1!$H$1</c:f>
              <c:strCache>
                <c:ptCount val="1"/>
                <c:pt idx="0">
                  <c:v>携帯/スマホ</c:v>
                </c:pt>
              </c:strCache>
            </c:strRef>
          </c:tx>
          <c:spPr>
            <a:solidFill>
              <a:schemeClr val="accent1">
                <a:lumMod val="60000"/>
              </a:schemeClr>
            </a:solidFill>
            <a:ln>
              <a:noFill/>
            </a:ln>
            <a:effectLst/>
          </c:spPr>
          <c:invertIfNegative val="0"/>
          <c:cat>
            <c:strRef>
              <c:f>Sheet1!$A$2:$A$16</c:f>
              <c:strCache>
                <c:ptCount val="15"/>
                <c:pt idx="0">
                  <c:v>全体</c:v>
                </c:pt>
                <c:pt idx="1">
                  <c:v>男性全体</c:v>
                </c:pt>
                <c:pt idx="2">
                  <c:v>男性15~19歳</c:v>
                </c:pt>
                <c:pt idx="3">
                  <c:v>男性20代</c:v>
                </c:pt>
                <c:pt idx="4">
                  <c:v>男性30代</c:v>
                </c:pt>
                <c:pt idx="5">
                  <c:v>男性40代</c:v>
                </c:pt>
                <c:pt idx="6">
                  <c:v>男性50代</c:v>
                </c:pt>
                <c:pt idx="7">
                  <c:v>男性60代</c:v>
                </c:pt>
                <c:pt idx="8">
                  <c:v>女性全体</c:v>
                </c:pt>
                <c:pt idx="9">
                  <c:v>女性15~19歳</c:v>
                </c:pt>
                <c:pt idx="10">
                  <c:v>女性20代</c:v>
                </c:pt>
                <c:pt idx="11">
                  <c:v>女性30代</c:v>
                </c:pt>
                <c:pt idx="12">
                  <c:v>女性40代</c:v>
                </c:pt>
                <c:pt idx="13">
                  <c:v>女性50代</c:v>
                </c:pt>
                <c:pt idx="14">
                  <c:v>女性60代</c:v>
                </c:pt>
              </c:strCache>
            </c:strRef>
          </c:cat>
          <c:val>
            <c:numRef>
              <c:f>Sheet1!$H$2:$H$16</c:f>
              <c:numCache>
                <c:formatCode>General</c:formatCode>
                <c:ptCount val="15"/>
                <c:pt idx="0">
                  <c:v>30.9</c:v>
                </c:pt>
                <c:pt idx="1">
                  <c:v>29</c:v>
                </c:pt>
                <c:pt idx="2">
                  <c:v>46.7</c:v>
                </c:pt>
                <c:pt idx="3">
                  <c:v>38.700000000000003</c:v>
                </c:pt>
                <c:pt idx="4">
                  <c:v>38.6</c:v>
                </c:pt>
                <c:pt idx="5">
                  <c:v>27.4</c:v>
                </c:pt>
                <c:pt idx="6">
                  <c:v>17.7</c:v>
                </c:pt>
                <c:pt idx="7">
                  <c:v>17.8</c:v>
                </c:pt>
                <c:pt idx="8">
                  <c:v>32.9</c:v>
                </c:pt>
                <c:pt idx="9">
                  <c:v>46.6</c:v>
                </c:pt>
                <c:pt idx="10">
                  <c:v>47.2</c:v>
                </c:pt>
                <c:pt idx="11">
                  <c:v>39.6</c:v>
                </c:pt>
                <c:pt idx="12">
                  <c:v>34.200000000000003</c:v>
                </c:pt>
                <c:pt idx="13">
                  <c:v>20.7</c:v>
                </c:pt>
                <c:pt idx="14">
                  <c:v>14.5</c:v>
                </c:pt>
              </c:numCache>
            </c:numRef>
          </c:val>
          <c:extLst>
            <c:ext xmlns:c16="http://schemas.microsoft.com/office/drawing/2014/chart" uri="{C3380CC4-5D6E-409C-BE32-E72D297353CC}">
              <c16:uniqueId val="{00000006-EEB5-4899-8674-BE3332A9D261}"/>
            </c:ext>
          </c:extLst>
        </c:ser>
        <c:dLbls>
          <c:showLegendKey val="0"/>
          <c:showVal val="0"/>
          <c:showCatName val="0"/>
          <c:showSerName val="0"/>
          <c:showPercent val="0"/>
          <c:showBubbleSize val="0"/>
        </c:dLbls>
        <c:gapWidth val="20"/>
        <c:overlap val="100"/>
        <c:axId val="677591136"/>
        <c:axId val="677593104"/>
      </c:barChart>
      <c:catAx>
        <c:axId val="677591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vert="eaVert"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677593104"/>
        <c:crosses val="autoZero"/>
        <c:auto val="1"/>
        <c:lblAlgn val="ctr"/>
        <c:lblOffset val="100"/>
        <c:noMultiLvlLbl val="0"/>
      </c:catAx>
      <c:valAx>
        <c:axId val="6775931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677591136"/>
        <c:crosses val="autoZero"/>
        <c:crossBetween val="between"/>
      </c:valAx>
      <c:spPr>
        <a:noFill/>
        <a:ln>
          <a:noFill/>
        </a:ln>
        <a:effectLst/>
      </c:spPr>
    </c:plotArea>
    <c:legend>
      <c:legendPos val="r"/>
      <c:layout>
        <c:manualLayout>
          <c:xMode val="edge"/>
          <c:yMode val="edge"/>
          <c:x val="0.66986362832282353"/>
          <c:y val="7.0594222655273542E-2"/>
          <c:w val="0.20289385549213867"/>
          <c:h val="0.80962581942231393"/>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1D90FB-980C-4CBC-9CC3-A372DDFFBF7A}" type="datetimeFigureOut">
              <a:rPr kumimoji="1" lang="ja-JP" altLang="en-US" smtClean="0"/>
              <a:t>2022/1/7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FE4B77-195F-4F5B-BD69-292CB04AD614}" type="slidenum">
              <a:rPr kumimoji="1" lang="ja-JP" altLang="en-US" smtClean="0"/>
              <a:t>‹#›</a:t>
            </a:fld>
            <a:endParaRPr kumimoji="1" lang="ja-JP" altLang="en-US"/>
          </a:p>
        </p:txBody>
      </p:sp>
    </p:spTree>
    <p:extLst>
      <p:ext uri="{BB962C8B-B14F-4D97-AF65-F5344CB8AC3E}">
        <p14:creationId xmlns:p14="http://schemas.microsoft.com/office/powerpoint/2010/main" val="17405708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2075" y="744538"/>
            <a:ext cx="6624638" cy="372745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D95BD4-6090-4670-B421-231F8540661D}"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813717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FE4B77-195F-4F5B-BD69-292CB04AD614}" type="slidenum">
              <a:rPr kumimoji="1" lang="ja-JP" altLang="en-US" smtClean="0"/>
              <a:t>30</a:t>
            </a:fld>
            <a:endParaRPr kumimoji="1" lang="ja-JP" altLang="en-US"/>
          </a:p>
        </p:txBody>
      </p:sp>
    </p:spTree>
    <p:extLst>
      <p:ext uri="{BB962C8B-B14F-4D97-AF65-F5344CB8AC3E}">
        <p14:creationId xmlns:p14="http://schemas.microsoft.com/office/powerpoint/2010/main" val="350785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2075" y="744538"/>
            <a:ext cx="6624638" cy="372745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D95BD4-6090-4670-B421-231F8540661D}"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487175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FE4B77-195F-4F5B-BD69-292CB04AD614}" type="slidenum">
              <a:rPr kumimoji="1" lang="ja-JP" altLang="en-US" smtClean="0"/>
              <a:t>40</a:t>
            </a:fld>
            <a:endParaRPr kumimoji="1" lang="ja-JP" altLang="en-US"/>
          </a:p>
        </p:txBody>
      </p:sp>
    </p:spTree>
    <p:extLst>
      <p:ext uri="{BB962C8B-B14F-4D97-AF65-F5344CB8AC3E}">
        <p14:creationId xmlns:p14="http://schemas.microsoft.com/office/powerpoint/2010/main" val="1871753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2075" y="744538"/>
            <a:ext cx="6624638" cy="372745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D95BD4-6090-4670-B421-231F8540661D}"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291212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2075" y="744538"/>
            <a:ext cx="6624638" cy="372745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D95BD4-6090-4670-B421-231F8540661D}"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8165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FE4B77-195F-4F5B-BD69-292CB04AD614}" type="slidenum">
              <a:rPr kumimoji="1" lang="ja-JP" altLang="en-US" smtClean="0"/>
              <a:t>12</a:t>
            </a:fld>
            <a:endParaRPr kumimoji="1" lang="ja-JP" altLang="en-US"/>
          </a:p>
        </p:txBody>
      </p:sp>
    </p:spTree>
    <p:extLst>
      <p:ext uri="{BB962C8B-B14F-4D97-AF65-F5344CB8AC3E}">
        <p14:creationId xmlns:p14="http://schemas.microsoft.com/office/powerpoint/2010/main" val="4180345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2075" y="744538"/>
            <a:ext cx="6624638" cy="372745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D95BD4-6090-4670-B421-231F8540661D}"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467886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2075" y="744538"/>
            <a:ext cx="6624638" cy="372745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D95BD4-6090-4670-B421-231F8540661D}"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664237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FE4B77-195F-4F5B-BD69-292CB04AD614}" type="slidenum">
              <a:rPr kumimoji="1" lang="ja-JP" altLang="en-US" smtClean="0"/>
              <a:t>20</a:t>
            </a:fld>
            <a:endParaRPr kumimoji="1" lang="ja-JP" altLang="en-US"/>
          </a:p>
        </p:txBody>
      </p:sp>
    </p:spTree>
    <p:extLst>
      <p:ext uri="{BB962C8B-B14F-4D97-AF65-F5344CB8AC3E}">
        <p14:creationId xmlns:p14="http://schemas.microsoft.com/office/powerpoint/2010/main" val="186575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FE4B77-195F-4F5B-BD69-292CB04AD614}" type="slidenum">
              <a:rPr kumimoji="1" lang="ja-JP" altLang="en-US" smtClean="0"/>
              <a:t>26</a:t>
            </a:fld>
            <a:endParaRPr kumimoji="1" lang="ja-JP" altLang="en-US"/>
          </a:p>
        </p:txBody>
      </p:sp>
    </p:spTree>
    <p:extLst>
      <p:ext uri="{BB962C8B-B14F-4D97-AF65-F5344CB8AC3E}">
        <p14:creationId xmlns:p14="http://schemas.microsoft.com/office/powerpoint/2010/main" val="1847307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FE4B77-195F-4F5B-BD69-292CB04AD614}" type="slidenum">
              <a:rPr kumimoji="1" lang="ja-JP" altLang="en-US" smtClean="0"/>
              <a:t>28</a:t>
            </a:fld>
            <a:endParaRPr kumimoji="1" lang="ja-JP" altLang="en-US"/>
          </a:p>
        </p:txBody>
      </p:sp>
    </p:spTree>
    <p:extLst>
      <p:ext uri="{BB962C8B-B14F-4D97-AF65-F5344CB8AC3E}">
        <p14:creationId xmlns:p14="http://schemas.microsoft.com/office/powerpoint/2010/main" val="3616153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4BEFF05C-04AB-41BF-907E-76A6018872C2}" type="datetime1">
              <a:rPr kumimoji="1" lang="ja-JP" altLang="en-US" smtClean="0"/>
              <a:t>2022/1/7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3F91C73-26AC-4C8A-A02E-1EFCBE67248A}" type="slidenum">
              <a:rPr kumimoji="1" lang="ja-JP" altLang="en-US" smtClean="0"/>
              <a:t>‹#›</a:t>
            </a:fld>
            <a:endParaRPr kumimoji="1" lang="ja-JP" altLang="en-US"/>
          </a:p>
        </p:txBody>
      </p:sp>
    </p:spTree>
    <p:extLst>
      <p:ext uri="{BB962C8B-B14F-4D97-AF65-F5344CB8AC3E}">
        <p14:creationId xmlns:p14="http://schemas.microsoft.com/office/powerpoint/2010/main" val="2813432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D46E415-877F-46D0-AF36-5C2C49B37506}" type="datetime1">
              <a:rPr kumimoji="1" lang="ja-JP" altLang="en-US" smtClean="0"/>
              <a:t>2022/1/7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3F91C73-26AC-4C8A-A02E-1EFCBE67248A}" type="slidenum">
              <a:rPr kumimoji="1" lang="ja-JP" altLang="en-US" smtClean="0"/>
              <a:t>‹#›</a:t>
            </a:fld>
            <a:endParaRPr kumimoji="1" lang="ja-JP" altLang="en-US"/>
          </a:p>
        </p:txBody>
      </p:sp>
    </p:spTree>
    <p:extLst>
      <p:ext uri="{BB962C8B-B14F-4D97-AF65-F5344CB8AC3E}">
        <p14:creationId xmlns:p14="http://schemas.microsoft.com/office/powerpoint/2010/main" val="3881544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8598892-3631-480C-A1D6-BB61E55F4CCD}" type="datetime1">
              <a:rPr kumimoji="1" lang="ja-JP" altLang="en-US" smtClean="0"/>
              <a:t>2022/1/7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3F91C73-26AC-4C8A-A02E-1EFCBE67248A}" type="slidenum">
              <a:rPr kumimoji="1" lang="ja-JP" altLang="en-US" smtClean="0"/>
              <a:t>‹#›</a:t>
            </a:fld>
            <a:endParaRPr kumimoji="1" lang="ja-JP" altLang="en-US"/>
          </a:p>
        </p:txBody>
      </p:sp>
    </p:spTree>
    <p:extLst>
      <p:ext uri="{BB962C8B-B14F-4D97-AF65-F5344CB8AC3E}">
        <p14:creationId xmlns:p14="http://schemas.microsoft.com/office/powerpoint/2010/main" val="1291561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196" indent="0" algn="ctr">
              <a:buNone/>
              <a:defRPr sz="2000"/>
            </a:lvl2pPr>
            <a:lvl3pPr marL="914390" indent="0" algn="ctr">
              <a:buNone/>
              <a:defRPr sz="1800"/>
            </a:lvl3pPr>
            <a:lvl4pPr marL="1371584" indent="0" algn="ctr">
              <a:buNone/>
              <a:defRPr sz="1600"/>
            </a:lvl4pPr>
            <a:lvl5pPr marL="1828778" indent="0" algn="ctr">
              <a:buNone/>
              <a:defRPr sz="1600"/>
            </a:lvl5pPr>
            <a:lvl6pPr marL="2285974" indent="0" algn="ctr">
              <a:buNone/>
              <a:defRPr sz="1600"/>
            </a:lvl6pPr>
            <a:lvl7pPr marL="2743169" indent="0" algn="ctr">
              <a:buNone/>
              <a:defRPr sz="1600"/>
            </a:lvl7pPr>
            <a:lvl8pPr marL="3200363" indent="0" algn="ctr">
              <a:buNone/>
              <a:defRPr sz="1600"/>
            </a:lvl8pPr>
            <a:lvl9pPr marL="3657558"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A39B52D5-7099-496D-830D-57E472591712}" type="datetime1">
              <a:rPr kumimoji="1" lang="ja-JP" altLang="en-US" smtClean="0"/>
              <a:t>2022/1/7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E42A103-477A-44B8-911A-BD2EEA7C11AD}" type="slidenum">
              <a:rPr kumimoji="1" lang="ja-JP" altLang="en-US" smtClean="0"/>
              <a:t>‹#›</a:t>
            </a:fld>
            <a:endParaRPr kumimoji="1" lang="ja-JP" altLang="en-US"/>
          </a:p>
        </p:txBody>
      </p:sp>
    </p:spTree>
    <p:extLst>
      <p:ext uri="{BB962C8B-B14F-4D97-AF65-F5344CB8AC3E}">
        <p14:creationId xmlns:p14="http://schemas.microsoft.com/office/powerpoint/2010/main" val="3580663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1F22D45E-5C5C-4857-A23B-6690716E7923}" type="datetime1">
              <a:rPr kumimoji="1" lang="ja-JP" altLang="en-US" smtClean="0"/>
              <a:t>2022/1/7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E42A103-477A-44B8-911A-BD2EEA7C11AD}" type="slidenum">
              <a:rPr kumimoji="1" lang="ja-JP" altLang="en-US" smtClean="0"/>
              <a:t>‹#›</a:t>
            </a:fld>
            <a:endParaRPr kumimoji="1" lang="ja-JP" altLang="en-US"/>
          </a:p>
        </p:txBody>
      </p:sp>
    </p:spTree>
    <p:extLst>
      <p:ext uri="{BB962C8B-B14F-4D97-AF65-F5344CB8AC3E}">
        <p14:creationId xmlns:p14="http://schemas.microsoft.com/office/powerpoint/2010/main" val="1279650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3" y="1709743"/>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3" y="4589468"/>
            <a:ext cx="10515600" cy="1500187"/>
          </a:xfrm>
        </p:spPr>
        <p:txBody>
          <a:bodyPr/>
          <a:lstStyle>
            <a:lvl1pPr marL="0" indent="0">
              <a:buNone/>
              <a:defRPr sz="2400">
                <a:solidFill>
                  <a:schemeClr val="tx1">
                    <a:tint val="75000"/>
                  </a:schemeClr>
                </a:solidFill>
              </a:defRPr>
            </a:lvl1pPr>
            <a:lvl2pPr marL="457196" indent="0">
              <a:buNone/>
              <a:defRPr sz="2000">
                <a:solidFill>
                  <a:schemeClr val="tx1">
                    <a:tint val="75000"/>
                  </a:schemeClr>
                </a:solidFill>
              </a:defRPr>
            </a:lvl2pPr>
            <a:lvl3pPr marL="914390" indent="0">
              <a:buNone/>
              <a:defRPr sz="1800">
                <a:solidFill>
                  <a:schemeClr val="tx1">
                    <a:tint val="75000"/>
                  </a:schemeClr>
                </a:solidFill>
              </a:defRPr>
            </a:lvl3pPr>
            <a:lvl4pPr marL="1371584" indent="0">
              <a:buNone/>
              <a:defRPr sz="1600">
                <a:solidFill>
                  <a:schemeClr val="tx1">
                    <a:tint val="75000"/>
                  </a:schemeClr>
                </a:solidFill>
              </a:defRPr>
            </a:lvl4pPr>
            <a:lvl5pPr marL="1828778" indent="0">
              <a:buNone/>
              <a:defRPr sz="1600">
                <a:solidFill>
                  <a:schemeClr val="tx1">
                    <a:tint val="75000"/>
                  </a:schemeClr>
                </a:solidFill>
              </a:defRPr>
            </a:lvl5pPr>
            <a:lvl6pPr marL="2285974" indent="0">
              <a:buNone/>
              <a:defRPr sz="1600">
                <a:solidFill>
                  <a:schemeClr val="tx1">
                    <a:tint val="75000"/>
                  </a:schemeClr>
                </a:solidFill>
              </a:defRPr>
            </a:lvl6pPr>
            <a:lvl7pPr marL="2743169" indent="0">
              <a:buNone/>
              <a:defRPr sz="1600">
                <a:solidFill>
                  <a:schemeClr val="tx1">
                    <a:tint val="75000"/>
                  </a:schemeClr>
                </a:solidFill>
              </a:defRPr>
            </a:lvl7pPr>
            <a:lvl8pPr marL="3200363" indent="0">
              <a:buNone/>
              <a:defRPr sz="1600">
                <a:solidFill>
                  <a:schemeClr val="tx1">
                    <a:tint val="75000"/>
                  </a:schemeClr>
                </a:solidFill>
              </a:defRPr>
            </a:lvl8pPr>
            <a:lvl9pPr marL="3657558"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0EA94371-0279-43D8-998F-501A59EC19C6}" type="datetime1">
              <a:rPr kumimoji="1" lang="ja-JP" altLang="en-US" smtClean="0"/>
              <a:t>2022/1/7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E42A103-477A-44B8-911A-BD2EEA7C11AD}" type="slidenum">
              <a:rPr kumimoji="1" lang="ja-JP" altLang="en-US" smtClean="0"/>
              <a:t>‹#›</a:t>
            </a:fld>
            <a:endParaRPr kumimoji="1" lang="ja-JP" altLang="en-US"/>
          </a:p>
        </p:txBody>
      </p:sp>
    </p:spTree>
    <p:extLst>
      <p:ext uri="{BB962C8B-B14F-4D97-AF65-F5344CB8AC3E}">
        <p14:creationId xmlns:p14="http://schemas.microsoft.com/office/powerpoint/2010/main" val="34332182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5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97603" y="1825625"/>
            <a:ext cx="515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56DC3B46-4E3F-4C09-AC16-18F5DE7BF386}" type="datetime1">
              <a:rPr kumimoji="1" lang="ja-JP" altLang="en-US" smtClean="0"/>
              <a:t>2022/1/7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E42A103-477A-44B8-911A-BD2EEA7C11AD}" type="slidenum">
              <a:rPr kumimoji="1" lang="ja-JP" altLang="en-US" smtClean="0"/>
              <a:t>‹#›</a:t>
            </a:fld>
            <a:endParaRPr kumimoji="1" lang="ja-JP" altLang="en-US"/>
          </a:p>
        </p:txBody>
      </p:sp>
    </p:spTree>
    <p:extLst>
      <p:ext uri="{BB962C8B-B14F-4D97-AF65-F5344CB8AC3E}">
        <p14:creationId xmlns:p14="http://schemas.microsoft.com/office/powerpoint/2010/main" val="984892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40320" y="365129"/>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40318" y="1681163"/>
            <a:ext cx="5158316" cy="823912"/>
          </a:xfrm>
        </p:spPr>
        <p:txBody>
          <a:bodyPr anchor="b"/>
          <a:lstStyle>
            <a:lvl1pPr marL="0" indent="0">
              <a:buNone/>
              <a:defRPr sz="2400" b="1"/>
            </a:lvl1pPr>
            <a:lvl2pPr marL="457196" indent="0">
              <a:buNone/>
              <a:defRPr sz="2000" b="1"/>
            </a:lvl2pPr>
            <a:lvl3pPr marL="914390" indent="0">
              <a:buNone/>
              <a:defRPr sz="1800" b="1"/>
            </a:lvl3pPr>
            <a:lvl4pPr marL="1371584" indent="0">
              <a:buNone/>
              <a:defRPr sz="1600" b="1"/>
            </a:lvl4pPr>
            <a:lvl5pPr marL="1828778" indent="0">
              <a:buNone/>
              <a:defRPr sz="1600" b="1"/>
            </a:lvl5pPr>
            <a:lvl6pPr marL="2285974" indent="0">
              <a:buNone/>
              <a:defRPr sz="1600" b="1"/>
            </a:lvl6pPr>
            <a:lvl7pPr marL="2743169" indent="0">
              <a:buNone/>
              <a:defRPr sz="1600" b="1"/>
            </a:lvl7pPr>
            <a:lvl8pPr marL="3200363" indent="0">
              <a:buNone/>
              <a:defRPr sz="1600" b="1"/>
            </a:lvl8pPr>
            <a:lvl9pPr marL="3657558"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40318" y="2505075"/>
            <a:ext cx="5158316"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717" cy="823912"/>
          </a:xfrm>
        </p:spPr>
        <p:txBody>
          <a:bodyPr anchor="b"/>
          <a:lstStyle>
            <a:lvl1pPr marL="0" indent="0">
              <a:buNone/>
              <a:defRPr sz="2400" b="1"/>
            </a:lvl1pPr>
            <a:lvl2pPr marL="457196" indent="0">
              <a:buNone/>
              <a:defRPr sz="2000" b="1"/>
            </a:lvl2pPr>
            <a:lvl3pPr marL="914390" indent="0">
              <a:buNone/>
              <a:defRPr sz="1800" b="1"/>
            </a:lvl3pPr>
            <a:lvl4pPr marL="1371584" indent="0">
              <a:buNone/>
              <a:defRPr sz="1600" b="1"/>
            </a:lvl4pPr>
            <a:lvl5pPr marL="1828778" indent="0">
              <a:buNone/>
              <a:defRPr sz="1600" b="1"/>
            </a:lvl5pPr>
            <a:lvl6pPr marL="2285974" indent="0">
              <a:buNone/>
              <a:defRPr sz="1600" b="1"/>
            </a:lvl6pPr>
            <a:lvl7pPr marL="2743169" indent="0">
              <a:buNone/>
              <a:defRPr sz="1600" b="1"/>
            </a:lvl7pPr>
            <a:lvl8pPr marL="3200363" indent="0">
              <a:buNone/>
              <a:defRPr sz="1600" b="1"/>
            </a:lvl8pPr>
            <a:lvl9pPr marL="3657558"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71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461A6F37-5869-45EE-84C1-0D988F7B78BA}" type="datetime1">
              <a:rPr kumimoji="1" lang="ja-JP" altLang="en-US" smtClean="0"/>
              <a:t>2022/1/7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6E42A103-477A-44B8-911A-BD2EEA7C11AD}" type="slidenum">
              <a:rPr kumimoji="1" lang="ja-JP" altLang="en-US" smtClean="0"/>
              <a:t>‹#›</a:t>
            </a:fld>
            <a:endParaRPr kumimoji="1" lang="ja-JP" altLang="en-US"/>
          </a:p>
        </p:txBody>
      </p:sp>
    </p:spTree>
    <p:extLst>
      <p:ext uri="{BB962C8B-B14F-4D97-AF65-F5344CB8AC3E}">
        <p14:creationId xmlns:p14="http://schemas.microsoft.com/office/powerpoint/2010/main" val="25895666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0" y="6"/>
            <a:ext cx="12192000" cy="593679"/>
          </a:xfrm>
          <a:solidFill>
            <a:srgbClr val="3393BC"/>
          </a:solidFill>
          <a:ln>
            <a:noFill/>
          </a:ln>
        </p:spPr>
        <p:txBody>
          <a:bodyPr>
            <a:noAutofit/>
          </a:bodyPr>
          <a:lstStyle>
            <a:lvl1pPr>
              <a:defRPr kumimoji="1" lang="ja-JP" altLang="en-US" sz="2400" b="1" kern="1200" dirty="0">
                <a:solidFill>
                  <a:schemeClr val="lt1"/>
                </a:solidFill>
                <a:latin typeface="Meiryo UI" panose="020B0604030504040204" pitchFamily="50" charset="-128"/>
                <a:ea typeface="Meiryo UI" panose="020B0604030504040204" pitchFamily="50" charset="-128"/>
                <a:cs typeface="+mn-cs"/>
              </a:defRPr>
            </a:lvl1pPr>
          </a:lstStyle>
          <a:p>
            <a:endParaRPr kumimoji="1" lang="ja-JP" altLang="en-US" dirty="0"/>
          </a:p>
        </p:txBody>
      </p:sp>
      <p:sp>
        <p:nvSpPr>
          <p:cNvPr id="3" name="日付プレースホルダー 2"/>
          <p:cNvSpPr>
            <a:spLocks noGrp="1"/>
          </p:cNvSpPr>
          <p:nvPr>
            <p:ph type="dt" sz="half" idx="10"/>
          </p:nvPr>
        </p:nvSpPr>
        <p:spPr/>
        <p:txBody>
          <a:bodyPr/>
          <a:lstStyle/>
          <a:p>
            <a:fld id="{8D8FDE2C-5D6C-4756-AD30-BD4E60E46BE4}" type="datetime1">
              <a:rPr kumimoji="1" lang="ja-JP" altLang="en-US" smtClean="0"/>
              <a:t>2022/1/7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a:xfrm>
            <a:off x="9419861" y="6624356"/>
            <a:ext cx="2743200" cy="233645"/>
          </a:xfrm>
        </p:spPr>
        <p:txBody>
          <a:bodyPr/>
          <a:lstStyle/>
          <a:p>
            <a:fld id="{6E42A103-477A-44B8-911A-BD2EEA7C11AD}" type="slidenum">
              <a:rPr kumimoji="1" lang="ja-JP" altLang="en-US" smtClean="0"/>
              <a:t>‹#›</a:t>
            </a:fld>
            <a:endParaRPr kumimoji="1" lang="ja-JP" altLang="en-US"/>
          </a:p>
        </p:txBody>
      </p:sp>
    </p:spTree>
    <p:extLst>
      <p:ext uri="{BB962C8B-B14F-4D97-AF65-F5344CB8AC3E}">
        <p14:creationId xmlns:p14="http://schemas.microsoft.com/office/powerpoint/2010/main" val="22171366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62B65684-B8AC-4C12-B502-4F58C395ADFC}" type="datetime1">
              <a:rPr kumimoji="1" lang="ja-JP" altLang="en-US" smtClean="0"/>
              <a:t>2022/1/7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E42A103-477A-44B8-911A-BD2EEA7C11AD}" type="slidenum">
              <a:rPr kumimoji="1" lang="ja-JP" altLang="en-US" smtClean="0"/>
              <a:t>‹#›</a:t>
            </a:fld>
            <a:endParaRPr kumimoji="1" lang="ja-JP" altLang="en-US"/>
          </a:p>
        </p:txBody>
      </p:sp>
    </p:spTree>
    <p:extLst>
      <p:ext uri="{BB962C8B-B14F-4D97-AF65-F5344CB8AC3E}">
        <p14:creationId xmlns:p14="http://schemas.microsoft.com/office/powerpoint/2010/main" val="4096278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40321" y="457200"/>
            <a:ext cx="393276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717" y="98743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40321" y="2057400"/>
            <a:ext cx="3932767" cy="3811588"/>
          </a:xfrm>
        </p:spPr>
        <p:txBody>
          <a:bodyPr/>
          <a:lstStyle>
            <a:lvl1pPr marL="0" indent="0">
              <a:buNone/>
              <a:defRPr sz="1600"/>
            </a:lvl1pPr>
            <a:lvl2pPr marL="457196" indent="0">
              <a:buNone/>
              <a:defRPr sz="1400"/>
            </a:lvl2pPr>
            <a:lvl3pPr marL="914390" indent="0">
              <a:buNone/>
              <a:defRPr sz="1200"/>
            </a:lvl3pPr>
            <a:lvl4pPr marL="1371584" indent="0">
              <a:buNone/>
              <a:defRPr sz="1000"/>
            </a:lvl4pPr>
            <a:lvl5pPr marL="1828778" indent="0">
              <a:buNone/>
              <a:defRPr sz="1000"/>
            </a:lvl5pPr>
            <a:lvl6pPr marL="2285974" indent="0">
              <a:buNone/>
              <a:defRPr sz="1000"/>
            </a:lvl6pPr>
            <a:lvl7pPr marL="2743169" indent="0">
              <a:buNone/>
              <a:defRPr sz="1000"/>
            </a:lvl7pPr>
            <a:lvl8pPr marL="3200363" indent="0">
              <a:buNone/>
              <a:defRPr sz="1000"/>
            </a:lvl8pPr>
            <a:lvl9pPr marL="3657558"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185A8A33-F009-41A7-82BB-D21A8E779D9B}" type="datetime1">
              <a:rPr kumimoji="1" lang="ja-JP" altLang="en-US" smtClean="0"/>
              <a:t>2022/1/7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E42A103-477A-44B8-911A-BD2EEA7C11AD}" type="slidenum">
              <a:rPr kumimoji="1" lang="ja-JP" altLang="en-US" smtClean="0"/>
              <a:t>‹#›</a:t>
            </a:fld>
            <a:endParaRPr kumimoji="1" lang="ja-JP" altLang="en-US"/>
          </a:p>
        </p:txBody>
      </p:sp>
    </p:spTree>
    <p:extLst>
      <p:ext uri="{BB962C8B-B14F-4D97-AF65-F5344CB8AC3E}">
        <p14:creationId xmlns:p14="http://schemas.microsoft.com/office/powerpoint/2010/main" val="1616513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CACD6E8-C7A6-47B8-9167-3072162168CE}" type="datetime1">
              <a:rPr kumimoji="1" lang="ja-JP" altLang="en-US" smtClean="0"/>
              <a:t>2022/1/7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3F91C73-26AC-4C8A-A02E-1EFCBE67248A}" type="slidenum">
              <a:rPr kumimoji="1" lang="ja-JP" altLang="en-US" smtClean="0"/>
              <a:t>‹#›</a:t>
            </a:fld>
            <a:endParaRPr kumimoji="1" lang="ja-JP" altLang="en-US"/>
          </a:p>
        </p:txBody>
      </p:sp>
    </p:spTree>
    <p:extLst>
      <p:ext uri="{BB962C8B-B14F-4D97-AF65-F5344CB8AC3E}">
        <p14:creationId xmlns:p14="http://schemas.microsoft.com/office/powerpoint/2010/main" val="19641714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40321" y="457200"/>
            <a:ext cx="393276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717" y="987430"/>
            <a:ext cx="6172200" cy="4873625"/>
          </a:xfrm>
        </p:spPr>
        <p:txBody>
          <a:bodyPr/>
          <a:lstStyle>
            <a:lvl1pPr marL="0" indent="0">
              <a:buNone/>
              <a:defRPr sz="3200"/>
            </a:lvl1pPr>
            <a:lvl2pPr marL="457196" indent="0">
              <a:buNone/>
              <a:defRPr sz="2800"/>
            </a:lvl2pPr>
            <a:lvl3pPr marL="914390" indent="0">
              <a:buNone/>
              <a:defRPr sz="2400"/>
            </a:lvl3pPr>
            <a:lvl4pPr marL="1371584" indent="0">
              <a:buNone/>
              <a:defRPr sz="2000"/>
            </a:lvl4pPr>
            <a:lvl5pPr marL="1828778" indent="0">
              <a:buNone/>
              <a:defRPr sz="2000"/>
            </a:lvl5pPr>
            <a:lvl6pPr marL="2285974" indent="0">
              <a:buNone/>
              <a:defRPr sz="2000"/>
            </a:lvl6pPr>
            <a:lvl7pPr marL="2743169" indent="0">
              <a:buNone/>
              <a:defRPr sz="2000"/>
            </a:lvl7pPr>
            <a:lvl8pPr marL="3200363" indent="0">
              <a:buNone/>
              <a:defRPr sz="2000"/>
            </a:lvl8pPr>
            <a:lvl9pPr marL="3657558" indent="0">
              <a:buNone/>
              <a:defRPr sz="2000"/>
            </a:lvl9pPr>
          </a:lstStyle>
          <a:p>
            <a:endParaRPr kumimoji="1" lang="ja-JP" altLang="en-US"/>
          </a:p>
        </p:txBody>
      </p:sp>
      <p:sp>
        <p:nvSpPr>
          <p:cNvPr id="4" name="テキスト プレースホルダー 3"/>
          <p:cNvSpPr>
            <a:spLocks noGrp="1"/>
          </p:cNvSpPr>
          <p:nvPr>
            <p:ph type="body" sz="half" idx="2"/>
          </p:nvPr>
        </p:nvSpPr>
        <p:spPr>
          <a:xfrm>
            <a:off x="840321" y="2057400"/>
            <a:ext cx="3932767" cy="3811588"/>
          </a:xfrm>
        </p:spPr>
        <p:txBody>
          <a:bodyPr/>
          <a:lstStyle>
            <a:lvl1pPr marL="0" indent="0">
              <a:buNone/>
              <a:defRPr sz="1600"/>
            </a:lvl1pPr>
            <a:lvl2pPr marL="457196" indent="0">
              <a:buNone/>
              <a:defRPr sz="1400"/>
            </a:lvl2pPr>
            <a:lvl3pPr marL="914390" indent="0">
              <a:buNone/>
              <a:defRPr sz="1200"/>
            </a:lvl3pPr>
            <a:lvl4pPr marL="1371584" indent="0">
              <a:buNone/>
              <a:defRPr sz="1000"/>
            </a:lvl4pPr>
            <a:lvl5pPr marL="1828778" indent="0">
              <a:buNone/>
              <a:defRPr sz="1000"/>
            </a:lvl5pPr>
            <a:lvl6pPr marL="2285974" indent="0">
              <a:buNone/>
              <a:defRPr sz="1000"/>
            </a:lvl6pPr>
            <a:lvl7pPr marL="2743169" indent="0">
              <a:buNone/>
              <a:defRPr sz="1000"/>
            </a:lvl7pPr>
            <a:lvl8pPr marL="3200363" indent="0">
              <a:buNone/>
              <a:defRPr sz="1000"/>
            </a:lvl8pPr>
            <a:lvl9pPr marL="3657558"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67C1BC8-F675-47BF-A210-824A70CD20D0}" type="datetime1">
              <a:rPr kumimoji="1" lang="ja-JP" altLang="en-US" smtClean="0"/>
              <a:t>2022/1/7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E42A103-477A-44B8-911A-BD2EEA7C11AD}" type="slidenum">
              <a:rPr kumimoji="1" lang="ja-JP" altLang="en-US" smtClean="0"/>
              <a:t>‹#›</a:t>
            </a:fld>
            <a:endParaRPr kumimoji="1" lang="ja-JP" altLang="en-US"/>
          </a:p>
        </p:txBody>
      </p:sp>
    </p:spTree>
    <p:extLst>
      <p:ext uri="{BB962C8B-B14F-4D97-AF65-F5344CB8AC3E}">
        <p14:creationId xmlns:p14="http://schemas.microsoft.com/office/powerpoint/2010/main" val="8789751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76976B2-174E-4C92-B2E8-8671CE627A1A}" type="datetime1">
              <a:rPr kumimoji="1" lang="ja-JP" altLang="en-US" smtClean="0"/>
              <a:t>2022/1/7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E42A103-477A-44B8-911A-BD2EEA7C11AD}" type="slidenum">
              <a:rPr kumimoji="1" lang="ja-JP" altLang="en-US" smtClean="0"/>
              <a:t>‹#›</a:t>
            </a:fld>
            <a:endParaRPr kumimoji="1" lang="ja-JP" altLang="en-US"/>
          </a:p>
        </p:txBody>
      </p:sp>
    </p:spTree>
    <p:extLst>
      <p:ext uri="{BB962C8B-B14F-4D97-AF65-F5344CB8AC3E}">
        <p14:creationId xmlns:p14="http://schemas.microsoft.com/office/powerpoint/2010/main" val="3201230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3"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3" y="365125"/>
            <a:ext cx="76835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2C3AE40C-646E-465D-9FA7-5F3A8AE3549E}" type="datetime1">
              <a:rPr kumimoji="1" lang="ja-JP" altLang="en-US" smtClean="0"/>
              <a:t>2022/1/7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E42A103-477A-44B8-911A-BD2EEA7C11AD}" type="slidenum">
              <a:rPr kumimoji="1" lang="ja-JP" altLang="en-US" smtClean="0"/>
              <a:t>‹#›</a:t>
            </a:fld>
            <a:endParaRPr kumimoji="1" lang="ja-JP" altLang="en-US"/>
          </a:p>
        </p:txBody>
      </p:sp>
    </p:spTree>
    <p:extLst>
      <p:ext uri="{BB962C8B-B14F-4D97-AF65-F5344CB8AC3E}">
        <p14:creationId xmlns:p14="http://schemas.microsoft.com/office/powerpoint/2010/main" val="24639795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 name="スライド番号プレースホルダー 5"/>
          <p:cNvSpPr>
            <a:spLocks noGrp="1"/>
          </p:cNvSpPr>
          <p:nvPr>
            <p:ph type="sldNum" sz="quarter" idx="4"/>
          </p:nvPr>
        </p:nvSpPr>
        <p:spPr>
          <a:xfrm>
            <a:off x="9347200" y="6614160"/>
            <a:ext cx="2844800" cy="243840"/>
          </a:xfrm>
          <a:prstGeom prst="rect">
            <a:avLst/>
          </a:prstGeom>
        </p:spPr>
        <p:txBody>
          <a:bodyPr vert="horz" lIns="91440" tIns="45720" rIns="91440" bIns="45720" rtlCol="0" anchor="ctr"/>
          <a:lstStyle>
            <a:lvl1pPr algn="r">
              <a:defRPr sz="900">
                <a:solidFill>
                  <a:schemeClr val="tx1">
                    <a:tint val="75000"/>
                  </a:schemeClr>
                </a:solidFill>
              </a:defRPr>
            </a:lvl1pPr>
          </a:lstStyle>
          <a:p>
            <a:fld id="{ED43A53C-CC76-CA49-84F0-85CB7B2DAB42}"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41494893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68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BFA7C83-E472-4E28-AFB2-EB6420AEC72D}" type="datetime1">
              <a:rPr kumimoji="1" lang="ja-JP" altLang="en-US" smtClean="0"/>
              <a:t>2022/1/7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3F91C73-26AC-4C8A-A02E-1EFCBE67248A}" type="slidenum">
              <a:rPr kumimoji="1" lang="ja-JP" altLang="en-US" smtClean="0"/>
              <a:t>‹#›</a:t>
            </a:fld>
            <a:endParaRPr kumimoji="1" lang="ja-JP" altLang="en-US"/>
          </a:p>
        </p:txBody>
      </p:sp>
    </p:spTree>
    <p:extLst>
      <p:ext uri="{BB962C8B-B14F-4D97-AF65-F5344CB8AC3E}">
        <p14:creationId xmlns:p14="http://schemas.microsoft.com/office/powerpoint/2010/main" val="1082211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AE5D859F-B3AE-4030-9A15-7553136A7902}" type="datetime1">
              <a:rPr kumimoji="1" lang="ja-JP" altLang="en-US" smtClean="0"/>
              <a:t>2022/1/7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3F91C73-26AC-4C8A-A02E-1EFCBE67248A}" type="slidenum">
              <a:rPr kumimoji="1" lang="ja-JP" altLang="en-US" smtClean="0"/>
              <a:t>‹#›</a:t>
            </a:fld>
            <a:endParaRPr kumimoji="1" lang="ja-JP" altLang="en-US"/>
          </a:p>
        </p:txBody>
      </p:sp>
    </p:spTree>
    <p:extLst>
      <p:ext uri="{BB962C8B-B14F-4D97-AF65-F5344CB8AC3E}">
        <p14:creationId xmlns:p14="http://schemas.microsoft.com/office/powerpoint/2010/main" val="1574198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3FE3B33F-40F2-4E42-8AB0-73A32ABB18BB}" type="datetime1">
              <a:rPr kumimoji="1" lang="ja-JP" altLang="en-US" smtClean="0"/>
              <a:t>2022/1/7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D3F91C73-26AC-4C8A-A02E-1EFCBE67248A}" type="slidenum">
              <a:rPr kumimoji="1" lang="ja-JP" altLang="en-US" smtClean="0"/>
              <a:t>‹#›</a:t>
            </a:fld>
            <a:endParaRPr kumimoji="1" lang="ja-JP" altLang="en-US"/>
          </a:p>
        </p:txBody>
      </p:sp>
    </p:spTree>
    <p:extLst>
      <p:ext uri="{BB962C8B-B14F-4D97-AF65-F5344CB8AC3E}">
        <p14:creationId xmlns:p14="http://schemas.microsoft.com/office/powerpoint/2010/main" val="2421566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D9B3339-8683-457C-889F-9CD1C187959A}" type="datetime1">
              <a:rPr kumimoji="1" lang="ja-JP" altLang="en-US" smtClean="0"/>
              <a:t>2022/1/7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D3F91C73-26AC-4C8A-A02E-1EFCBE67248A}" type="slidenum">
              <a:rPr kumimoji="1" lang="ja-JP" altLang="en-US" smtClean="0"/>
              <a:t>‹#›</a:t>
            </a:fld>
            <a:endParaRPr kumimoji="1" lang="ja-JP" altLang="en-US"/>
          </a:p>
        </p:txBody>
      </p:sp>
    </p:spTree>
    <p:extLst>
      <p:ext uri="{BB962C8B-B14F-4D97-AF65-F5344CB8AC3E}">
        <p14:creationId xmlns:p14="http://schemas.microsoft.com/office/powerpoint/2010/main" val="3325305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78B6342-B7BB-4A70-8E72-359B2E2546FE}" type="datetime1">
              <a:rPr kumimoji="1" lang="ja-JP" altLang="en-US" smtClean="0"/>
              <a:t>2022/1/7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D3F91C73-26AC-4C8A-A02E-1EFCBE67248A}" type="slidenum">
              <a:rPr kumimoji="1" lang="ja-JP" altLang="en-US" smtClean="0"/>
              <a:t>‹#›</a:t>
            </a:fld>
            <a:endParaRPr kumimoji="1" lang="ja-JP" altLang="en-US"/>
          </a:p>
        </p:txBody>
      </p:sp>
    </p:spTree>
    <p:extLst>
      <p:ext uri="{BB962C8B-B14F-4D97-AF65-F5344CB8AC3E}">
        <p14:creationId xmlns:p14="http://schemas.microsoft.com/office/powerpoint/2010/main" val="2407456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45446B07-CA98-484B-B10E-A5EA6FE83EA8}" type="datetime1">
              <a:rPr kumimoji="1" lang="ja-JP" altLang="en-US" smtClean="0"/>
              <a:t>2022/1/7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3F91C73-26AC-4C8A-A02E-1EFCBE67248A}" type="slidenum">
              <a:rPr kumimoji="1" lang="ja-JP" altLang="en-US" smtClean="0"/>
              <a:t>‹#›</a:t>
            </a:fld>
            <a:endParaRPr kumimoji="1" lang="ja-JP" altLang="en-US"/>
          </a:p>
        </p:txBody>
      </p:sp>
    </p:spTree>
    <p:extLst>
      <p:ext uri="{BB962C8B-B14F-4D97-AF65-F5344CB8AC3E}">
        <p14:creationId xmlns:p14="http://schemas.microsoft.com/office/powerpoint/2010/main" val="1176661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DA404826-AF84-4CD5-AA48-2304A69FA2B6}" type="datetime1">
              <a:rPr kumimoji="1" lang="ja-JP" altLang="en-US" smtClean="0"/>
              <a:t>2022/1/7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3F91C73-26AC-4C8A-A02E-1EFCBE67248A}" type="slidenum">
              <a:rPr kumimoji="1" lang="ja-JP" altLang="en-US" smtClean="0"/>
              <a:t>‹#›</a:t>
            </a:fld>
            <a:endParaRPr kumimoji="1" lang="ja-JP" altLang="en-US"/>
          </a:p>
        </p:txBody>
      </p:sp>
    </p:spTree>
    <p:extLst>
      <p:ext uri="{BB962C8B-B14F-4D97-AF65-F5344CB8AC3E}">
        <p14:creationId xmlns:p14="http://schemas.microsoft.com/office/powerpoint/2010/main" val="323309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E5F8B0-8BCB-47ED-BFB3-F9F481891629}" type="datetime1">
              <a:rPr kumimoji="1" lang="ja-JP" altLang="en-US" smtClean="0"/>
              <a:t>2022/1/7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F91C73-26AC-4C8A-A02E-1EFCBE67248A}" type="slidenum">
              <a:rPr kumimoji="1" lang="ja-JP" altLang="en-US" smtClean="0"/>
              <a:t>‹#›</a:t>
            </a:fld>
            <a:endParaRPr kumimoji="1" lang="ja-JP" altLang="en-US"/>
          </a:p>
        </p:txBody>
      </p:sp>
    </p:spTree>
    <p:extLst>
      <p:ext uri="{BB962C8B-B14F-4D97-AF65-F5344CB8AC3E}">
        <p14:creationId xmlns:p14="http://schemas.microsoft.com/office/powerpoint/2010/main" val="1018954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3" y="365129"/>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3"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721EEC-F709-4947-A184-421FC6C4B2C9}" type="datetime1">
              <a:rPr kumimoji="1" lang="ja-JP" altLang="en-US" smtClean="0"/>
              <a:t>2022/1/7</a:t>
            </a:fld>
            <a:endParaRPr kumimoji="1" lang="ja-JP" altLang="en-US"/>
          </a:p>
        </p:txBody>
      </p:sp>
      <p:sp>
        <p:nvSpPr>
          <p:cNvPr id="5" name="フッター プレースホルダー 4"/>
          <p:cNvSpPr>
            <a:spLocks noGrp="1"/>
          </p:cNvSpPr>
          <p:nvPr>
            <p:ph type="ftr" sz="quarter" idx="3"/>
          </p:nvPr>
        </p:nvSpPr>
        <p:spPr>
          <a:xfrm>
            <a:off x="4038603" y="635635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42A103-477A-44B8-911A-BD2EEA7C11AD}" type="slidenum">
              <a:rPr kumimoji="1" lang="ja-JP" altLang="en-US" smtClean="0"/>
              <a:t>‹#›</a:t>
            </a:fld>
            <a:endParaRPr kumimoji="1" lang="ja-JP" altLang="en-US"/>
          </a:p>
        </p:txBody>
      </p:sp>
    </p:spTree>
    <p:extLst>
      <p:ext uri="{BB962C8B-B14F-4D97-AF65-F5344CB8AC3E}">
        <p14:creationId xmlns:p14="http://schemas.microsoft.com/office/powerpoint/2010/main" val="387800107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hf hdr="0" ftr="0" dt="0"/>
  <p:txStyles>
    <p:titleStyle>
      <a:lvl1pPr algn="l" defTabSz="91439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596" indent="-228596" algn="l" defTabSz="91439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792" indent="-228596" algn="l" defTabSz="91439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2986" indent="-228596" algn="l" defTabSz="91439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182" indent="-228596" algn="l" defTabSz="91439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376" indent="-228596" algn="l" defTabSz="91439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571" indent="-228596" algn="l" defTabSz="91439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66" indent="-228596" algn="l" defTabSz="91439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60" indent="-228596" algn="l" defTabSz="91439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55" indent="-228596" algn="l" defTabSz="91439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390" rtl="0" eaLnBrk="1" latinLnBrk="0" hangingPunct="1">
        <a:defRPr kumimoji="1" sz="1800" kern="1200">
          <a:solidFill>
            <a:schemeClr val="tx1"/>
          </a:solidFill>
          <a:latin typeface="+mn-lt"/>
          <a:ea typeface="+mn-ea"/>
          <a:cs typeface="+mn-cs"/>
        </a:defRPr>
      </a:lvl1pPr>
      <a:lvl2pPr marL="457196" algn="l" defTabSz="914390" rtl="0" eaLnBrk="1" latinLnBrk="0" hangingPunct="1">
        <a:defRPr kumimoji="1" sz="1800" kern="1200">
          <a:solidFill>
            <a:schemeClr val="tx1"/>
          </a:solidFill>
          <a:latin typeface="+mn-lt"/>
          <a:ea typeface="+mn-ea"/>
          <a:cs typeface="+mn-cs"/>
        </a:defRPr>
      </a:lvl2pPr>
      <a:lvl3pPr marL="914390" algn="l" defTabSz="914390" rtl="0" eaLnBrk="1" latinLnBrk="0" hangingPunct="1">
        <a:defRPr kumimoji="1" sz="1800" kern="1200">
          <a:solidFill>
            <a:schemeClr val="tx1"/>
          </a:solidFill>
          <a:latin typeface="+mn-lt"/>
          <a:ea typeface="+mn-ea"/>
          <a:cs typeface="+mn-cs"/>
        </a:defRPr>
      </a:lvl3pPr>
      <a:lvl4pPr marL="1371584" algn="l" defTabSz="914390" rtl="0" eaLnBrk="1" latinLnBrk="0" hangingPunct="1">
        <a:defRPr kumimoji="1" sz="1800" kern="1200">
          <a:solidFill>
            <a:schemeClr val="tx1"/>
          </a:solidFill>
          <a:latin typeface="+mn-lt"/>
          <a:ea typeface="+mn-ea"/>
          <a:cs typeface="+mn-cs"/>
        </a:defRPr>
      </a:lvl4pPr>
      <a:lvl5pPr marL="1828778" algn="l" defTabSz="914390" rtl="0" eaLnBrk="1" latinLnBrk="0" hangingPunct="1">
        <a:defRPr kumimoji="1" sz="1800" kern="1200">
          <a:solidFill>
            <a:schemeClr val="tx1"/>
          </a:solidFill>
          <a:latin typeface="+mn-lt"/>
          <a:ea typeface="+mn-ea"/>
          <a:cs typeface="+mn-cs"/>
        </a:defRPr>
      </a:lvl5pPr>
      <a:lvl6pPr marL="2285974" algn="l" defTabSz="914390" rtl="0" eaLnBrk="1" latinLnBrk="0" hangingPunct="1">
        <a:defRPr kumimoji="1" sz="1800" kern="1200">
          <a:solidFill>
            <a:schemeClr val="tx1"/>
          </a:solidFill>
          <a:latin typeface="+mn-lt"/>
          <a:ea typeface="+mn-ea"/>
          <a:cs typeface="+mn-cs"/>
        </a:defRPr>
      </a:lvl6pPr>
      <a:lvl7pPr marL="2743169" algn="l" defTabSz="914390" rtl="0" eaLnBrk="1" latinLnBrk="0" hangingPunct="1">
        <a:defRPr kumimoji="1" sz="1800" kern="1200">
          <a:solidFill>
            <a:schemeClr val="tx1"/>
          </a:solidFill>
          <a:latin typeface="+mn-lt"/>
          <a:ea typeface="+mn-ea"/>
          <a:cs typeface="+mn-cs"/>
        </a:defRPr>
      </a:lvl7pPr>
      <a:lvl8pPr marL="3200363" algn="l" defTabSz="914390" rtl="0" eaLnBrk="1" latinLnBrk="0" hangingPunct="1">
        <a:defRPr kumimoji="1" sz="1800" kern="1200">
          <a:solidFill>
            <a:schemeClr val="tx1"/>
          </a:solidFill>
          <a:latin typeface="+mn-lt"/>
          <a:ea typeface="+mn-ea"/>
          <a:cs typeface="+mn-cs"/>
        </a:defRPr>
      </a:lvl8pPr>
      <a:lvl9pPr marL="3657558" algn="l" defTabSz="91439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2.jp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hyperlink" Target="mailto:senryakukoho@XXXX.com" TargetMode="External"/><Relationship Id="rId5" Type="http://schemas.microsoft.com/office/2007/relationships/hdphoto" Target="../media/hdphoto2.wdp"/><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cid:8554314478436898470048547" TargetMode="External"/><Relationship Id="rId2" Type="http://schemas.openxmlformats.org/officeDocument/2006/relationships/image" Target="../media/image78.jpe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jpe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jpe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jpeg"/><Relationship Id="rId4" Type="http://schemas.openxmlformats.org/officeDocument/2006/relationships/image" Target="../media/image85.jpeg"/></Relationships>
</file>

<file path=ppt/slides/_rels/slide3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37.xml.rels><?xml version="1.0" encoding="UTF-8" standalone="yes"?>
<Relationships xmlns="http://schemas.openxmlformats.org/package/2006/relationships"><Relationship Id="rId3" Type="http://schemas.openxmlformats.org/officeDocument/2006/relationships/image" Target="../media/image102.jpeg"/><Relationship Id="rId7" Type="http://schemas.openxmlformats.org/officeDocument/2006/relationships/image" Target="../media/image105.jpeg"/><Relationship Id="rId2" Type="http://schemas.openxmlformats.org/officeDocument/2006/relationships/image" Target="../media/image101.jpeg"/><Relationship Id="rId1" Type="http://schemas.openxmlformats.org/officeDocument/2006/relationships/slideLayout" Target="../slideLayouts/slideLayout1.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cid:17cf9c641175569a5292"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1.xml"/><Relationship Id="rId4" Type="http://schemas.openxmlformats.org/officeDocument/2006/relationships/hyperlink" Target="https://marketing.twitter.com/ja/collections/connect-on-twitter/moment-calendar"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1.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4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chart" Target="../charts/chart1.xml"/><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jpeg"/><Relationship Id="rId2" Type="http://schemas.openxmlformats.org/officeDocument/2006/relationships/image" Target="../media/image21.jpe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2132471" y="2787355"/>
            <a:ext cx="7927065" cy="923279"/>
          </a:xfrm>
          <a:prstGeom prst="rect">
            <a:avLst/>
          </a:prstGeom>
          <a:noFill/>
        </p:spPr>
        <p:txBody>
          <a:bodyPr wrap="none" lIns="91388" tIns="45695" rIns="91388" bIns="45695"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5400" b="1" i="0" u="none" strike="noStrike" kern="1200" cap="none" spc="0" normalizeH="0" baseline="0" noProof="0" dirty="0">
                <a:ln>
                  <a:noFill/>
                </a:ln>
                <a:solidFill>
                  <a:schemeClr val="accent1"/>
                </a:solidFill>
                <a:effectLst/>
                <a:uLnTx/>
                <a:uFillTx/>
                <a:latin typeface="Meiryo UI" panose="020B0604030504040204" pitchFamily="50" charset="-128"/>
                <a:ea typeface="Meiryo UI" panose="020B0604030504040204" pitchFamily="50" charset="-128"/>
                <a:cs typeface="+mn-cs"/>
              </a:rPr>
              <a:t>「伝わる広報」のための手引</a:t>
            </a:r>
            <a:endParaRPr kumimoji="1" lang="en-US" altLang="ja-JP" sz="5400" b="1" i="0" u="none" strike="noStrike" kern="1200" cap="none" spc="0" normalizeH="0" baseline="0" noProof="0" dirty="0">
              <a:ln>
                <a:noFill/>
              </a:ln>
              <a:solidFill>
                <a:schemeClr val="accent1"/>
              </a:solidFill>
              <a:effectLst/>
              <a:uLnTx/>
              <a:uFillTx/>
              <a:latin typeface="Meiryo UI" panose="020B0604030504040204" pitchFamily="50" charset="-128"/>
              <a:ea typeface="Meiryo UI" panose="020B0604030504040204" pitchFamily="50" charset="-128"/>
              <a:cs typeface="+mn-cs"/>
            </a:endParaRPr>
          </a:p>
        </p:txBody>
      </p:sp>
      <p:sp>
        <p:nvSpPr>
          <p:cNvPr id="7" name="テキスト ボックス 6"/>
          <p:cNvSpPr txBox="1"/>
          <p:nvPr/>
        </p:nvSpPr>
        <p:spPr>
          <a:xfrm>
            <a:off x="3336324" y="5010682"/>
            <a:ext cx="5519355" cy="461614"/>
          </a:xfrm>
          <a:prstGeom prst="rect">
            <a:avLst/>
          </a:prstGeom>
          <a:noFill/>
        </p:spPr>
        <p:txBody>
          <a:bodyPr wrap="none" lIns="91388" tIns="45695" rIns="91388" bIns="45695"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chemeClr val="accent1"/>
                </a:solidFill>
                <a:effectLst/>
                <a:uLnTx/>
                <a:uFillTx/>
                <a:latin typeface="Meiryo UI" panose="020B0604030504040204" pitchFamily="50" charset="-128"/>
                <a:ea typeface="Meiryo UI" panose="020B0604030504040204" pitchFamily="50" charset="-128"/>
                <a:cs typeface="+mn-cs"/>
              </a:rPr>
              <a:t>政策企画局　政策調整部　戦略広報担当</a:t>
            </a:r>
          </a:p>
        </p:txBody>
      </p:sp>
      <p:sp>
        <p:nvSpPr>
          <p:cNvPr id="8" name="テキスト ボックス 7"/>
          <p:cNvSpPr txBox="1"/>
          <p:nvPr/>
        </p:nvSpPr>
        <p:spPr>
          <a:xfrm rot="3733874">
            <a:off x="6341445" y="2126385"/>
            <a:ext cx="8460000" cy="380480"/>
          </a:xfrm>
          <a:prstGeom prst="homePlate">
            <a:avLst/>
          </a:prstGeom>
          <a:solidFill>
            <a:srgbClr val="468AED"/>
          </a:solidFill>
        </p:spPr>
        <p:txBody>
          <a:bodyPr wrap="square" lIns="108000" tIns="72000" rIns="108000" bIns="0" rtlCol="0" anchor="ctr">
            <a:spAutoFit/>
          </a:bodyPr>
          <a:lstStyle/>
          <a:p>
            <a:endParaRPr kumimoji="1" lang="ja-JP" altLang="en-US" sz="2000" b="1" dirty="0">
              <a:solidFill>
                <a:schemeClr val="bg1"/>
              </a:solidFill>
              <a:latin typeface="メイリオ" panose="020B0604030504040204" pitchFamily="50" charset="-128"/>
              <a:ea typeface="メイリオ" panose="020B0604030504040204" pitchFamily="50" charset="-128"/>
            </a:endParaRPr>
          </a:p>
        </p:txBody>
      </p:sp>
      <p:grpSp>
        <p:nvGrpSpPr>
          <p:cNvPr id="25" name="グループ化 24"/>
          <p:cNvGrpSpPr/>
          <p:nvPr/>
        </p:nvGrpSpPr>
        <p:grpSpPr>
          <a:xfrm>
            <a:off x="9604783" y="813317"/>
            <a:ext cx="684000" cy="684000"/>
            <a:chOff x="9478248" y="-1001587"/>
            <a:chExt cx="684000" cy="684000"/>
          </a:xfrm>
        </p:grpSpPr>
        <p:sp>
          <p:nvSpPr>
            <p:cNvPr id="9" name="楕円 8"/>
            <p:cNvSpPr/>
            <p:nvPr/>
          </p:nvSpPr>
          <p:spPr>
            <a:xfrm rot="3733874">
              <a:off x="9478248" y="-1001587"/>
              <a:ext cx="684000" cy="684000"/>
            </a:xfrm>
            <a:prstGeom prst="ellipse">
              <a:avLst/>
            </a:prstGeom>
            <a:solidFill>
              <a:srgbClr val="468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rot="3733874">
              <a:off x="9608742" y="-916090"/>
              <a:ext cx="485302" cy="485301"/>
            </a:xfrm>
            <a:prstGeom prst="rect">
              <a:avLst/>
            </a:prstGeom>
          </p:spPr>
        </p:pic>
      </p:grpSp>
      <p:grpSp>
        <p:nvGrpSpPr>
          <p:cNvPr id="3" name="グループ化 2"/>
          <p:cNvGrpSpPr/>
          <p:nvPr/>
        </p:nvGrpSpPr>
        <p:grpSpPr>
          <a:xfrm rot="19372328">
            <a:off x="6353493" y="5081828"/>
            <a:ext cx="7383511" cy="684000"/>
            <a:chOff x="-2005420" y="2747117"/>
            <a:chExt cx="7383511" cy="684000"/>
          </a:xfrm>
        </p:grpSpPr>
        <p:sp>
          <p:nvSpPr>
            <p:cNvPr id="11" name="テキスト ボックス 10"/>
            <p:cNvSpPr txBox="1"/>
            <p:nvPr/>
          </p:nvSpPr>
          <p:spPr>
            <a:xfrm flipH="1" flipV="1">
              <a:off x="-2005420" y="2878012"/>
              <a:ext cx="7383511" cy="380480"/>
            </a:xfrm>
            <a:prstGeom prst="homePlate">
              <a:avLst/>
            </a:prstGeom>
            <a:solidFill>
              <a:srgbClr val="D05F4F"/>
            </a:solidFill>
          </p:spPr>
          <p:txBody>
            <a:bodyPr wrap="square" lIns="108000" tIns="72000" rIns="108000" bIns="0" rtlCol="0" anchor="ctr">
              <a:spAutoFit/>
            </a:bodyPr>
            <a:lstStyle/>
            <a:p>
              <a:endParaRPr kumimoji="1" lang="ja-JP" altLang="en-US" sz="2000" b="1" dirty="0">
                <a:solidFill>
                  <a:schemeClr val="bg1"/>
                </a:solidFill>
                <a:latin typeface="メイリオ" panose="020B0604030504040204" pitchFamily="50" charset="-128"/>
                <a:ea typeface="メイリオ" panose="020B0604030504040204" pitchFamily="50" charset="-128"/>
              </a:endParaRPr>
            </a:p>
          </p:txBody>
        </p:sp>
        <p:sp>
          <p:nvSpPr>
            <p:cNvPr id="12" name="楕円 11"/>
            <p:cNvSpPr/>
            <p:nvPr/>
          </p:nvSpPr>
          <p:spPr>
            <a:xfrm>
              <a:off x="493105" y="2747117"/>
              <a:ext cx="684000" cy="684000"/>
            </a:xfrm>
            <a:prstGeom prst="ellipse">
              <a:avLst/>
            </a:prstGeom>
            <a:solidFill>
              <a:srgbClr val="D05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12423" y="2833896"/>
              <a:ext cx="467586" cy="467586"/>
            </a:xfrm>
            <a:prstGeom prst="rect">
              <a:avLst/>
            </a:prstGeom>
          </p:spPr>
        </p:pic>
      </p:grpSp>
      <p:grpSp>
        <p:nvGrpSpPr>
          <p:cNvPr id="19" name="グループ化 18"/>
          <p:cNvGrpSpPr/>
          <p:nvPr/>
        </p:nvGrpSpPr>
        <p:grpSpPr>
          <a:xfrm rot="14841790">
            <a:off x="-3063423" y="4120992"/>
            <a:ext cx="8892000" cy="684000"/>
            <a:chOff x="898388" y="1339370"/>
            <a:chExt cx="8892000" cy="684000"/>
          </a:xfrm>
        </p:grpSpPr>
        <p:sp>
          <p:nvSpPr>
            <p:cNvPr id="16" name="テキスト ボックス 15"/>
            <p:cNvSpPr txBox="1"/>
            <p:nvPr/>
          </p:nvSpPr>
          <p:spPr>
            <a:xfrm>
              <a:off x="898388" y="1474727"/>
              <a:ext cx="8892000" cy="380480"/>
            </a:xfrm>
            <a:prstGeom prst="homePlate">
              <a:avLst/>
            </a:prstGeom>
            <a:solidFill>
              <a:srgbClr val="449A75"/>
            </a:solidFill>
          </p:spPr>
          <p:txBody>
            <a:bodyPr wrap="square" lIns="108000" tIns="72000" rIns="108000" bIns="0" rtlCol="0" anchor="ctr">
              <a:spAutoFit/>
            </a:bodyPr>
            <a:lstStyle/>
            <a:p>
              <a:endParaRPr kumimoji="1" lang="ja-JP" altLang="en-US" sz="2000" b="1" dirty="0">
                <a:solidFill>
                  <a:schemeClr val="bg1"/>
                </a:solidFill>
                <a:latin typeface="メイリオ" panose="020B0604030504040204" pitchFamily="50" charset="-128"/>
                <a:ea typeface="メイリオ" panose="020B0604030504040204" pitchFamily="50" charset="-128"/>
              </a:endParaRPr>
            </a:p>
          </p:txBody>
        </p:sp>
        <p:sp>
          <p:nvSpPr>
            <p:cNvPr id="17" name="楕円 16"/>
            <p:cNvSpPr/>
            <p:nvPr/>
          </p:nvSpPr>
          <p:spPr>
            <a:xfrm>
              <a:off x="3541105" y="1339370"/>
              <a:ext cx="684000" cy="684000"/>
            </a:xfrm>
            <a:prstGeom prst="ellipse">
              <a:avLst/>
            </a:prstGeom>
            <a:solidFill>
              <a:srgbClr val="449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rot="10822982">
              <a:off x="3631607" y="1428088"/>
              <a:ext cx="506563" cy="506563"/>
            </a:xfrm>
            <a:prstGeom prst="rect">
              <a:avLst/>
            </a:prstGeom>
          </p:spPr>
        </p:pic>
      </p:grpSp>
      <p:grpSp>
        <p:nvGrpSpPr>
          <p:cNvPr id="24" name="グループ化 23"/>
          <p:cNvGrpSpPr/>
          <p:nvPr/>
        </p:nvGrpSpPr>
        <p:grpSpPr>
          <a:xfrm rot="19475710">
            <a:off x="-1243873" y="813317"/>
            <a:ext cx="7272333" cy="684000"/>
            <a:chOff x="1415014" y="1795331"/>
            <a:chExt cx="7272333" cy="684000"/>
          </a:xfrm>
        </p:grpSpPr>
        <p:sp>
          <p:nvSpPr>
            <p:cNvPr id="21" name="テキスト ボックス 20"/>
            <p:cNvSpPr txBox="1"/>
            <p:nvPr/>
          </p:nvSpPr>
          <p:spPr>
            <a:xfrm>
              <a:off x="1415014" y="1982561"/>
              <a:ext cx="7272333" cy="380480"/>
            </a:xfrm>
            <a:prstGeom prst="homePlate">
              <a:avLst/>
            </a:prstGeom>
            <a:solidFill>
              <a:srgbClr val="ED7D31"/>
            </a:solidFill>
          </p:spPr>
          <p:txBody>
            <a:bodyPr wrap="square" lIns="108000" tIns="72000" rIns="108000" bIns="0" rtlCol="0" anchor="ctr">
              <a:spAutoFit/>
            </a:bodyPr>
            <a:lstStyle/>
            <a:p>
              <a:r>
                <a:rPr lang="ja-JP" altLang="en-US" sz="2000" b="1" dirty="0">
                  <a:solidFill>
                    <a:schemeClr val="bg1"/>
                  </a:solidFill>
                  <a:latin typeface="メイリオ" panose="020B0604030504040204" pitchFamily="50" charset="-128"/>
                  <a:ea typeface="メイリオ" panose="020B0604030504040204" pitchFamily="50" charset="-128"/>
                </a:rPr>
                <a:t> </a:t>
              </a:r>
              <a:endParaRPr kumimoji="1" lang="ja-JP" altLang="en-US" sz="2000" b="1" dirty="0">
                <a:solidFill>
                  <a:schemeClr val="bg1"/>
                </a:solidFill>
                <a:latin typeface="メイリオ" panose="020B0604030504040204" pitchFamily="50" charset="-128"/>
                <a:ea typeface="メイリオ" panose="020B0604030504040204" pitchFamily="50" charset="-128"/>
              </a:endParaRPr>
            </a:p>
          </p:txBody>
        </p:sp>
        <p:sp>
          <p:nvSpPr>
            <p:cNvPr id="22" name="楕円 21"/>
            <p:cNvSpPr/>
            <p:nvPr/>
          </p:nvSpPr>
          <p:spPr>
            <a:xfrm>
              <a:off x="3336324" y="1795331"/>
              <a:ext cx="684000" cy="684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3465388" y="1900239"/>
              <a:ext cx="468000" cy="468000"/>
            </a:xfrm>
            <a:prstGeom prst="rect">
              <a:avLst/>
            </a:prstGeom>
          </p:spPr>
        </p:pic>
      </p:grpSp>
      <p:sp>
        <p:nvSpPr>
          <p:cNvPr id="27" name="テキスト ボックス 26"/>
          <p:cNvSpPr txBox="1"/>
          <p:nvPr/>
        </p:nvSpPr>
        <p:spPr>
          <a:xfrm>
            <a:off x="4128472" y="5586318"/>
            <a:ext cx="4304279" cy="461614"/>
          </a:xfrm>
          <a:prstGeom prst="rect">
            <a:avLst/>
          </a:prstGeom>
          <a:noFill/>
        </p:spPr>
        <p:txBody>
          <a:bodyPr wrap="none" lIns="91388" tIns="45695" rIns="91388" bIns="45695"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chemeClr val="accent1"/>
                </a:solidFill>
                <a:effectLst/>
                <a:uLnTx/>
                <a:uFillTx/>
                <a:latin typeface="Meiryo UI" panose="020B0604030504040204" pitchFamily="50" charset="-128"/>
                <a:ea typeface="Meiryo UI" panose="020B0604030504040204" pitchFamily="50" charset="-128"/>
                <a:cs typeface="+mn-cs"/>
              </a:rPr>
              <a:t>最終更新：令和</a:t>
            </a:r>
            <a:r>
              <a:rPr lang="en-US" altLang="ja-JP" sz="2400" b="1" dirty="0">
                <a:solidFill>
                  <a:schemeClr val="accent1"/>
                </a:solidFill>
                <a:latin typeface="Meiryo UI" panose="020B0604030504040204" pitchFamily="50" charset="-128"/>
                <a:ea typeface="Meiryo UI" panose="020B0604030504040204" pitchFamily="50" charset="-128"/>
              </a:rPr>
              <a:t>3</a:t>
            </a:r>
            <a:r>
              <a:rPr kumimoji="1" lang="ja-JP" altLang="en-US" sz="2400" b="1" i="0" u="none" strike="noStrike" kern="1200" cap="none" spc="0" normalizeH="0" baseline="0" noProof="0" dirty="0">
                <a:ln>
                  <a:noFill/>
                </a:ln>
                <a:solidFill>
                  <a:schemeClr val="accent1"/>
                </a:solidFill>
                <a:effectLst/>
                <a:uLnTx/>
                <a:uFillTx/>
                <a:latin typeface="Meiryo UI" panose="020B0604030504040204" pitchFamily="50" charset="-128"/>
                <a:ea typeface="Meiryo UI" panose="020B0604030504040204" pitchFamily="50" charset="-128"/>
                <a:cs typeface="+mn-cs"/>
              </a:rPr>
              <a:t>年</a:t>
            </a:r>
            <a:r>
              <a:rPr kumimoji="1" lang="en-US" altLang="ja-JP" sz="2400" b="1" i="0" u="none" strike="noStrike" kern="1200" cap="none" spc="0" normalizeH="0" baseline="0" noProof="0" dirty="0">
                <a:ln>
                  <a:noFill/>
                </a:ln>
                <a:solidFill>
                  <a:schemeClr val="accent1"/>
                </a:solidFill>
                <a:effectLst/>
                <a:uLnTx/>
                <a:uFillTx/>
                <a:latin typeface="Meiryo UI" panose="020B0604030504040204" pitchFamily="50" charset="-128"/>
                <a:ea typeface="Meiryo UI" panose="020B0604030504040204" pitchFamily="50" charset="-128"/>
                <a:cs typeface="+mn-cs"/>
              </a:rPr>
              <a:t>12</a:t>
            </a:r>
            <a:r>
              <a:rPr kumimoji="1" lang="ja-JP" altLang="en-US" sz="2400" b="1" i="0" u="none" strike="noStrike" kern="1200" cap="none" spc="0" normalizeH="0" baseline="0" noProof="0" dirty="0">
                <a:ln>
                  <a:noFill/>
                </a:ln>
                <a:solidFill>
                  <a:schemeClr val="accent1"/>
                </a:solidFill>
                <a:effectLst/>
                <a:uLnTx/>
                <a:uFillTx/>
                <a:latin typeface="Meiryo UI" panose="020B0604030504040204" pitchFamily="50" charset="-128"/>
                <a:ea typeface="Meiryo UI" panose="020B0604030504040204" pitchFamily="50" charset="-128"/>
                <a:cs typeface="+mn-cs"/>
              </a:rPr>
              <a:t>月</a:t>
            </a:r>
            <a:r>
              <a:rPr kumimoji="1" lang="en-US" altLang="ja-JP" sz="2400" b="1" i="0" u="none" strike="noStrike" kern="1200" cap="none" spc="0" normalizeH="0" baseline="0" noProof="0" dirty="0">
                <a:ln>
                  <a:noFill/>
                </a:ln>
                <a:solidFill>
                  <a:schemeClr val="accent1"/>
                </a:solidFill>
                <a:effectLst/>
                <a:uLnTx/>
                <a:uFillTx/>
                <a:latin typeface="Meiryo UI" panose="020B0604030504040204" pitchFamily="50" charset="-128"/>
                <a:ea typeface="Meiryo UI" panose="020B0604030504040204" pitchFamily="50" charset="-128"/>
                <a:cs typeface="+mn-cs"/>
              </a:rPr>
              <a:t>28</a:t>
            </a:r>
            <a:r>
              <a:rPr kumimoji="1" lang="ja-JP" altLang="en-US" sz="2400" b="1" i="0" u="none" strike="noStrike" kern="1200" cap="none" spc="0" normalizeH="0" baseline="0" noProof="0" dirty="0">
                <a:ln>
                  <a:noFill/>
                </a:ln>
                <a:solidFill>
                  <a:schemeClr val="accent1"/>
                </a:solidFill>
                <a:effectLst/>
                <a:uLnTx/>
                <a:uFillTx/>
                <a:latin typeface="Meiryo UI" panose="020B0604030504040204" pitchFamily="50" charset="-128"/>
                <a:ea typeface="Meiryo UI" panose="020B0604030504040204" pitchFamily="50" charset="-128"/>
                <a:cs typeface="+mn-cs"/>
              </a:rPr>
              <a:t>日</a:t>
            </a:r>
          </a:p>
        </p:txBody>
      </p:sp>
    </p:spTree>
    <p:extLst>
      <p:ext uri="{BB962C8B-B14F-4D97-AF65-F5344CB8AC3E}">
        <p14:creationId xmlns:p14="http://schemas.microsoft.com/office/powerpoint/2010/main" val="2934847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243892" y="297154"/>
            <a:ext cx="11704216" cy="757386"/>
          </a:xfrm>
          <a:prstGeom prst="roundRect">
            <a:avLst>
              <a:gd name="adj" fmla="val 50000"/>
            </a:avLst>
          </a:prstGeom>
          <a:solidFill>
            <a:srgbClr val="468AED"/>
          </a:solidFill>
        </p:spPr>
        <p:txBody>
          <a:bodyPr wrap="square" bIns="0" rtlCol="0" anchor="ctr">
            <a:spAutoFit/>
          </a:bodyPr>
          <a:lstStyle/>
          <a:p>
            <a:r>
              <a:rPr lang="en-US" altLang="ja-JP" sz="3200" b="1" dirty="0">
                <a:solidFill>
                  <a:schemeClr val="bg1"/>
                </a:solidFill>
                <a:latin typeface="Arial" panose="020B0604020202020204" pitchFamily="34" charset="0"/>
                <a:ea typeface="メイリオ" panose="020B0604030504040204" pitchFamily="50" charset="-128"/>
                <a:cs typeface="Arial" panose="020B0604020202020204" pitchFamily="34" charset="0"/>
              </a:rPr>
              <a:t>1-5</a:t>
            </a:r>
            <a:r>
              <a:rPr lang="ja-JP" altLang="en-US" sz="3200" b="1"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3200" b="1" dirty="0">
                <a:solidFill>
                  <a:schemeClr val="bg1"/>
                </a:solidFill>
                <a:latin typeface="メイリオ" panose="020B0604030504040204" pitchFamily="50" charset="-128"/>
                <a:ea typeface="メイリオ" panose="020B0604030504040204" pitchFamily="50" charset="-128"/>
              </a:rPr>
              <a:t>認知させたいのか、行動させたいのかを明確にする</a:t>
            </a:r>
            <a:endParaRPr kumimoji="1" lang="en-US" altLang="ja-JP" sz="3200" b="1" dirty="0">
              <a:solidFill>
                <a:schemeClr val="bg1"/>
              </a:solidFill>
              <a:latin typeface="メイリオ" panose="020B0604030504040204" pitchFamily="50" charset="-128"/>
              <a:ea typeface="メイリオ" panose="020B0604030504040204" pitchFamily="50" charset="-128"/>
            </a:endParaRPr>
          </a:p>
        </p:txBody>
      </p:sp>
      <p:sp>
        <p:nvSpPr>
          <p:cNvPr id="4" name="Rectangle 2"/>
          <p:cNvSpPr>
            <a:spLocks noChangeArrowheads="1"/>
          </p:cNvSpPr>
          <p:nvPr/>
        </p:nvSpPr>
        <p:spPr bwMode="auto">
          <a:xfrm flipV="1">
            <a:off x="6890392" y="-1"/>
            <a:ext cx="53016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38" name="ホームベース 37"/>
          <p:cNvSpPr/>
          <p:nvPr/>
        </p:nvSpPr>
        <p:spPr>
          <a:xfrm>
            <a:off x="488481" y="3919734"/>
            <a:ext cx="3713155" cy="2827283"/>
          </a:xfrm>
          <a:prstGeom prst="homePlate">
            <a:avLst>
              <a:gd name="adj" fmla="val 1152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513977" y="1404205"/>
            <a:ext cx="7506965" cy="1384995"/>
          </a:xfrm>
          <a:prstGeom prst="rect">
            <a:avLst/>
          </a:prstGeom>
          <a:noFill/>
        </p:spPr>
        <p:txBody>
          <a:bodyPr wrap="square" rtlCol="0">
            <a:spAutoFit/>
          </a:bodyPr>
          <a:lstStyle/>
          <a:p>
            <a:pPr>
              <a:lnSpc>
                <a:spcPct val="150000"/>
              </a:lnSpc>
            </a:pP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広報目的を考えるときには、右のような「</a:t>
            </a:r>
            <a:r>
              <a:rPr lang="ja-JP" altLang="en-US" sz="1400" i="1" dirty="0">
                <a:solidFill>
                  <a:schemeClr val="tx1">
                    <a:lumMod val="90000"/>
                    <a:lumOff val="10000"/>
                  </a:schemeClr>
                </a:solidFill>
                <a:latin typeface="メイリオ" panose="020B0604030504040204" pitchFamily="50" charset="-128"/>
                <a:ea typeface="メイリオ" panose="020B0604030504040204" pitchFamily="50" charset="-128"/>
              </a:rPr>
              <a:t>マーケティングファネル</a:t>
            </a: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」を</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念頭に置き、広報により目指すべき段階を検討します。</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事業目標が「行動促進」であっても、そもそも事業が知られていない場合は、</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まずは「認知」させることを優先した広報が必要です。</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grpSp>
        <p:nvGrpSpPr>
          <p:cNvPr id="41" name="グループ化 40"/>
          <p:cNvGrpSpPr/>
          <p:nvPr/>
        </p:nvGrpSpPr>
        <p:grpSpPr>
          <a:xfrm>
            <a:off x="8751405" y="1411266"/>
            <a:ext cx="3087846" cy="1959477"/>
            <a:chOff x="8189879" y="1158262"/>
            <a:chExt cx="3316321" cy="2712698"/>
          </a:xfrm>
        </p:grpSpPr>
        <p:grpSp>
          <p:nvGrpSpPr>
            <p:cNvPr id="47" name="グループ化 46"/>
            <p:cNvGrpSpPr/>
            <p:nvPr/>
          </p:nvGrpSpPr>
          <p:grpSpPr>
            <a:xfrm>
              <a:off x="8189879" y="1158262"/>
              <a:ext cx="3316321" cy="2712698"/>
              <a:chOff x="2879134" y="1898174"/>
              <a:chExt cx="5269443" cy="4600982"/>
            </a:xfrm>
          </p:grpSpPr>
          <p:sp>
            <p:nvSpPr>
              <p:cNvPr id="81" name="二等辺三角形 80"/>
              <p:cNvSpPr/>
              <p:nvPr/>
            </p:nvSpPr>
            <p:spPr>
              <a:xfrm rot="10800000">
                <a:off x="2879134" y="1898174"/>
                <a:ext cx="5269443" cy="4583649"/>
              </a:xfrm>
              <a:prstGeom prst="triangle">
                <a:avLst/>
              </a:prstGeom>
              <a:solidFill>
                <a:srgbClr val="D6D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82" name="二等辺三角形 81"/>
              <p:cNvSpPr/>
              <p:nvPr/>
            </p:nvSpPr>
            <p:spPr>
              <a:xfrm rot="10800000">
                <a:off x="3404151" y="2828883"/>
                <a:ext cx="4219410" cy="3670273"/>
              </a:xfrm>
              <a:prstGeom prst="triangle">
                <a:avLst/>
              </a:prstGeom>
              <a:solidFill>
                <a:srgbClr val="ACC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83" name="二等辺三角形 82"/>
              <p:cNvSpPr/>
              <p:nvPr/>
            </p:nvSpPr>
            <p:spPr>
              <a:xfrm rot="10800000">
                <a:off x="3923734" y="3732806"/>
                <a:ext cx="3180244" cy="2766350"/>
              </a:xfrm>
              <a:prstGeom prst="triangle">
                <a:avLst/>
              </a:prstGeom>
              <a:solidFill>
                <a:srgbClr val="7AA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84" name="二等辺三角形 83"/>
              <p:cNvSpPr/>
              <p:nvPr/>
            </p:nvSpPr>
            <p:spPr>
              <a:xfrm rot="10800000">
                <a:off x="4436032" y="4624055"/>
                <a:ext cx="2155648" cy="1875100"/>
              </a:xfrm>
              <a:prstGeom prst="triangle">
                <a:avLst/>
              </a:prstGeom>
              <a:solidFill>
                <a:srgbClr val="2C8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85" name="二等辺三角形 84"/>
              <p:cNvSpPr/>
              <p:nvPr/>
            </p:nvSpPr>
            <p:spPr>
              <a:xfrm rot="10800000">
                <a:off x="4981596" y="5573178"/>
                <a:ext cx="1064519" cy="925977"/>
              </a:xfrm>
              <a:prstGeom prst="triangle">
                <a:avLst/>
              </a:prstGeom>
              <a:solidFill>
                <a:srgbClr val="007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grpSp>
        <p:sp>
          <p:nvSpPr>
            <p:cNvPr id="76" name="テキスト ボックス 75"/>
            <p:cNvSpPr txBox="1"/>
            <p:nvPr/>
          </p:nvSpPr>
          <p:spPr>
            <a:xfrm>
              <a:off x="8483134" y="1182418"/>
              <a:ext cx="2729810" cy="369332"/>
            </a:xfrm>
            <a:prstGeom prst="rect">
              <a:avLst/>
            </a:prstGeom>
            <a:noFill/>
          </p:spPr>
          <p:txBody>
            <a:bodyPr wrap="none" rtlCol="0">
              <a:spAutoFit/>
            </a:bodyPr>
            <a:lstStyle/>
            <a:p>
              <a:pPr algn="ctr"/>
              <a:r>
                <a:rPr kumimoji="1" lang="ja-JP" altLang="en-US" dirty="0">
                  <a:solidFill>
                    <a:sysClr val="windowText" lastClr="000000"/>
                  </a:solidFill>
                  <a:latin typeface="Meiryo UI" panose="020B0604030504040204" pitchFamily="50" charset="-128"/>
                  <a:ea typeface="Meiryo UI" panose="020B0604030504040204" pitchFamily="50" charset="-128"/>
                </a:rPr>
                <a:t>認知（</a:t>
              </a:r>
              <a:r>
                <a:rPr kumimoji="1" lang="en-US" altLang="ja-JP" dirty="0">
                  <a:solidFill>
                    <a:sysClr val="windowText" lastClr="000000"/>
                  </a:solidFill>
                  <a:latin typeface="Meiryo UI" panose="020B0604030504040204" pitchFamily="50" charset="-128"/>
                  <a:ea typeface="Meiryo UI" panose="020B0604030504040204" pitchFamily="50" charset="-128"/>
                </a:rPr>
                <a:t>Attention</a:t>
              </a:r>
              <a:r>
                <a:rPr kumimoji="1" lang="ja-JP" altLang="en-US" dirty="0">
                  <a:solidFill>
                    <a:sysClr val="windowText" lastClr="000000"/>
                  </a:solidFill>
                  <a:latin typeface="Meiryo UI" panose="020B0604030504040204" pitchFamily="50" charset="-128"/>
                  <a:ea typeface="Meiryo UI" panose="020B0604030504040204" pitchFamily="50" charset="-128"/>
                </a:rPr>
                <a:t>）</a:t>
              </a:r>
            </a:p>
          </p:txBody>
        </p:sp>
        <p:sp>
          <p:nvSpPr>
            <p:cNvPr id="77" name="テキスト ボックス 76"/>
            <p:cNvSpPr txBox="1"/>
            <p:nvPr/>
          </p:nvSpPr>
          <p:spPr>
            <a:xfrm>
              <a:off x="8576774" y="1725733"/>
              <a:ext cx="2542531" cy="369332"/>
            </a:xfrm>
            <a:prstGeom prst="rect">
              <a:avLst/>
            </a:prstGeom>
            <a:noFill/>
          </p:spPr>
          <p:txBody>
            <a:bodyPr wrap="none" rtlCol="0">
              <a:spAutoFit/>
            </a:bodyPr>
            <a:lstStyle/>
            <a:p>
              <a:pPr algn="ctr"/>
              <a:r>
                <a:rPr lang="ja-JP" altLang="en-US" dirty="0">
                  <a:solidFill>
                    <a:sysClr val="windowText" lastClr="000000"/>
                  </a:solidFill>
                  <a:latin typeface="Meiryo UI" panose="020B0604030504040204" pitchFamily="50" charset="-128"/>
                  <a:ea typeface="Meiryo UI" panose="020B0604030504040204" pitchFamily="50" charset="-128"/>
                </a:rPr>
                <a:t>興味</a:t>
              </a:r>
              <a:r>
                <a:rPr kumimoji="1" lang="ja-JP" altLang="en-US" dirty="0">
                  <a:solidFill>
                    <a:sysClr val="windowText" lastClr="000000"/>
                  </a:solidFill>
                  <a:latin typeface="Meiryo UI" panose="020B0604030504040204" pitchFamily="50" charset="-128"/>
                  <a:ea typeface="Meiryo UI" panose="020B0604030504040204" pitchFamily="50" charset="-128"/>
                </a:rPr>
                <a:t>（</a:t>
              </a:r>
              <a:r>
                <a:rPr kumimoji="1" lang="en-US" altLang="ja-JP" dirty="0">
                  <a:solidFill>
                    <a:sysClr val="windowText" lastClr="000000"/>
                  </a:solidFill>
                  <a:latin typeface="Meiryo UI" panose="020B0604030504040204" pitchFamily="50" charset="-128"/>
                  <a:ea typeface="Meiryo UI" panose="020B0604030504040204" pitchFamily="50" charset="-128"/>
                </a:rPr>
                <a:t>Interest</a:t>
              </a:r>
              <a:r>
                <a:rPr kumimoji="1" lang="ja-JP" altLang="en-US" dirty="0">
                  <a:solidFill>
                    <a:sysClr val="windowText" lastClr="000000"/>
                  </a:solidFill>
                  <a:latin typeface="Meiryo UI" panose="020B0604030504040204" pitchFamily="50" charset="-128"/>
                  <a:ea typeface="Meiryo UI" panose="020B0604030504040204" pitchFamily="50" charset="-128"/>
                </a:rPr>
                <a:t>）</a:t>
              </a:r>
            </a:p>
          </p:txBody>
        </p:sp>
        <p:sp>
          <p:nvSpPr>
            <p:cNvPr id="78" name="テキスト ボックス 77"/>
            <p:cNvSpPr txBox="1"/>
            <p:nvPr/>
          </p:nvSpPr>
          <p:spPr>
            <a:xfrm>
              <a:off x="8653344" y="2250008"/>
              <a:ext cx="2389391" cy="369332"/>
            </a:xfrm>
            <a:prstGeom prst="rect">
              <a:avLst/>
            </a:prstGeom>
            <a:noFill/>
          </p:spPr>
          <p:txBody>
            <a:bodyPr wrap="none" rtlCol="0">
              <a:spAutoFit/>
            </a:bodyPr>
            <a:lstStyle/>
            <a:p>
              <a:pPr algn="ctr"/>
              <a:r>
                <a:rPr lang="ja-JP" altLang="en-US" dirty="0">
                  <a:solidFill>
                    <a:sysClr val="windowText" lastClr="000000"/>
                  </a:solidFill>
                  <a:latin typeface="Meiryo UI" panose="020B0604030504040204" pitchFamily="50" charset="-128"/>
                  <a:ea typeface="Meiryo UI" panose="020B0604030504040204" pitchFamily="50" charset="-128"/>
                </a:rPr>
                <a:t>検索（</a:t>
              </a:r>
              <a:r>
                <a:rPr lang="en-US" altLang="ja-JP" dirty="0">
                  <a:solidFill>
                    <a:sysClr val="windowText" lastClr="000000"/>
                  </a:solidFill>
                  <a:latin typeface="Meiryo UI" panose="020B0604030504040204" pitchFamily="50" charset="-128"/>
                  <a:ea typeface="Meiryo UI" panose="020B0604030504040204" pitchFamily="50" charset="-128"/>
                </a:rPr>
                <a:t>Search</a:t>
              </a:r>
              <a:r>
                <a:rPr kumimoji="1" lang="ja-JP" altLang="en-US" dirty="0">
                  <a:solidFill>
                    <a:sysClr val="windowText" lastClr="000000"/>
                  </a:solidFill>
                  <a:latin typeface="Meiryo UI" panose="020B0604030504040204" pitchFamily="50" charset="-128"/>
                  <a:ea typeface="Meiryo UI" panose="020B0604030504040204" pitchFamily="50" charset="-128"/>
                </a:rPr>
                <a:t>）</a:t>
              </a:r>
            </a:p>
          </p:txBody>
        </p:sp>
        <p:sp>
          <p:nvSpPr>
            <p:cNvPr id="79" name="テキスト ボックス 78"/>
            <p:cNvSpPr txBox="1"/>
            <p:nvPr/>
          </p:nvSpPr>
          <p:spPr>
            <a:xfrm>
              <a:off x="8695202" y="2777446"/>
              <a:ext cx="2305675" cy="369332"/>
            </a:xfrm>
            <a:prstGeom prst="rect">
              <a:avLst/>
            </a:prstGeom>
            <a:noFill/>
          </p:spPr>
          <p:txBody>
            <a:bodyPr wrap="none" rtlCol="0">
              <a:spAutoFit/>
            </a:bodyPr>
            <a:lstStyle/>
            <a:p>
              <a:pPr algn="ctr"/>
              <a:r>
                <a:rPr lang="ja-JP" altLang="en-US" dirty="0">
                  <a:solidFill>
                    <a:sysClr val="windowText" lastClr="000000"/>
                  </a:solidFill>
                  <a:latin typeface="Meiryo UI" panose="020B0604030504040204" pitchFamily="50" charset="-128"/>
                  <a:ea typeface="Meiryo UI" panose="020B0604030504040204" pitchFamily="50" charset="-128"/>
                </a:rPr>
                <a:t>行動（</a:t>
              </a:r>
              <a:r>
                <a:rPr lang="en-US" altLang="ja-JP" dirty="0">
                  <a:solidFill>
                    <a:sysClr val="windowText" lastClr="000000"/>
                  </a:solidFill>
                  <a:latin typeface="Meiryo UI" panose="020B0604030504040204" pitchFamily="50" charset="-128"/>
                  <a:ea typeface="Meiryo UI" panose="020B0604030504040204" pitchFamily="50" charset="-128"/>
                </a:rPr>
                <a:t>Action</a:t>
              </a:r>
              <a:r>
                <a:rPr lang="ja-JP" altLang="en-US" dirty="0">
                  <a:solidFill>
                    <a:sysClr val="windowText" lastClr="000000"/>
                  </a:solidFill>
                  <a:latin typeface="Meiryo UI" panose="020B0604030504040204" pitchFamily="50" charset="-128"/>
                  <a:ea typeface="Meiryo UI" panose="020B0604030504040204" pitchFamily="50" charset="-128"/>
                </a:rPr>
                <a:t>）</a:t>
              </a:r>
              <a:endParaRPr kumimoji="1" lang="ja-JP" altLang="en-US" dirty="0">
                <a:solidFill>
                  <a:sysClr val="windowText" lastClr="000000"/>
                </a:solidFill>
                <a:latin typeface="Meiryo UI" panose="020B0604030504040204" pitchFamily="50" charset="-128"/>
                <a:ea typeface="Meiryo UI" panose="020B0604030504040204" pitchFamily="50" charset="-128"/>
              </a:endParaRPr>
            </a:p>
          </p:txBody>
        </p:sp>
        <p:sp>
          <p:nvSpPr>
            <p:cNvPr id="80" name="テキスト ボックス 79"/>
            <p:cNvSpPr txBox="1"/>
            <p:nvPr/>
          </p:nvSpPr>
          <p:spPr>
            <a:xfrm>
              <a:off x="8727873" y="3326184"/>
              <a:ext cx="2240334" cy="369332"/>
            </a:xfrm>
            <a:prstGeom prst="rect">
              <a:avLst/>
            </a:prstGeom>
            <a:noFill/>
          </p:spPr>
          <p:txBody>
            <a:bodyPr wrap="none" rtlCol="0">
              <a:spAutoFit/>
            </a:bodyPr>
            <a:lstStyle/>
            <a:p>
              <a:pPr algn="ctr"/>
              <a:r>
                <a:rPr lang="ja-JP" altLang="en-US" dirty="0">
                  <a:solidFill>
                    <a:sysClr val="windowText" lastClr="000000"/>
                  </a:solidFill>
                  <a:latin typeface="Meiryo UI" panose="020B0604030504040204" pitchFamily="50" charset="-128"/>
                  <a:ea typeface="Meiryo UI" panose="020B0604030504040204" pitchFamily="50" charset="-128"/>
                </a:rPr>
                <a:t>共有（</a:t>
              </a:r>
              <a:r>
                <a:rPr lang="en-US" altLang="ja-JP" dirty="0">
                  <a:solidFill>
                    <a:sysClr val="windowText" lastClr="000000"/>
                  </a:solidFill>
                  <a:latin typeface="Meiryo UI" panose="020B0604030504040204" pitchFamily="50" charset="-128"/>
                  <a:ea typeface="Meiryo UI" panose="020B0604030504040204" pitchFamily="50" charset="-128"/>
                </a:rPr>
                <a:t>Share</a:t>
              </a:r>
              <a:r>
                <a:rPr lang="ja-JP" altLang="en-US" dirty="0">
                  <a:solidFill>
                    <a:sysClr val="windowText" lastClr="000000"/>
                  </a:solidFill>
                  <a:latin typeface="Meiryo UI" panose="020B0604030504040204" pitchFamily="50" charset="-128"/>
                  <a:ea typeface="Meiryo UI" panose="020B0604030504040204" pitchFamily="50" charset="-128"/>
                </a:rPr>
                <a:t>）</a:t>
              </a:r>
              <a:endParaRPr kumimoji="1" lang="ja-JP" altLang="en-US" dirty="0">
                <a:solidFill>
                  <a:sysClr val="windowText" lastClr="000000"/>
                </a:solidFill>
                <a:latin typeface="Meiryo UI" panose="020B0604030504040204" pitchFamily="50" charset="-128"/>
                <a:ea typeface="Meiryo UI" panose="020B0604030504040204" pitchFamily="50" charset="-128"/>
              </a:endParaRPr>
            </a:p>
          </p:txBody>
        </p:sp>
      </p:grpSp>
      <p:sp>
        <p:nvSpPr>
          <p:cNvPr id="86" name="ホームベース 85"/>
          <p:cNvSpPr/>
          <p:nvPr/>
        </p:nvSpPr>
        <p:spPr>
          <a:xfrm>
            <a:off x="4241595" y="3910611"/>
            <a:ext cx="3713155" cy="2827283"/>
          </a:xfrm>
          <a:prstGeom prst="homePlate">
            <a:avLst>
              <a:gd name="adj" fmla="val 1152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下矢印 86"/>
          <p:cNvSpPr/>
          <p:nvPr/>
        </p:nvSpPr>
        <p:spPr>
          <a:xfrm>
            <a:off x="8493650" y="1371380"/>
            <a:ext cx="257755" cy="1863207"/>
          </a:xfrm>
          <a:prstGeom prst="down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8073527" y="1411265"/>
            <a:ext cx="553998" cy="2007988"/>
          </a:xfrm>
          <a:prstGeom prst="rect">
            <a:avLst/>
          </a:prstGeom>
          <a:noFill/>
        </p:spPr>
        <p:txBody>
          <a:bodyPr vert="eaVert" wrap="square" rtlCol="0">
            <a:spAutoFit/>
          </a:bodyPr>
          <a:lstStyle/>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広報で段階を進める</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sp>
        <p:nvSpPr>
          <p:cNvPr id="89" name="テキスト ボックス 88"/>
          <p:cNvSpPr txBox="1"/>
          <p:nvPr/>
        </p:nvSpPr>
        <p:spPr>
          <a:xfrm>
            <a:off x="9536144" y="1103286"/>
            <a:ext cx="1518365" cy="369332"/>
          </a:xfrm>
          <a:prstGeom prst="rect">
            <a:avLst/>
          </a:prstGeom>
          <a:noFill/>
        </p:spPr>
        <p:txBody>
          <a:bodyPr wrap="none" rtlCol="0">
            <a:spAutoFit/>
          </a:bodyPr>
          <a:lstStyle/>
          <a:p>
            <a:pPr algn="ctr"/>
            <a:r>
              <a:rPr kumimoji="1" lang="en-US" altLang="ja-JP" b="1" dirty="0">
                <a:solidFill>
                  <a:sysClr val="windowText" lastClr="000000"/>
                </a:solidFill>
                <a:latin typeface="Meiryo UI" panose="020B0604030504040204" pitchFamily="50" charset="-128"/>
                <a:ea typeface="Meiryo UI" panose="020B0604030504040204" pitchFamily="50" charset="-128"/>
              </a:rPr>
              <a:t>AISAS</a:t>
            </a:r>
            <a:r>
              <a:rPr kumimoji="1" lang="ja-JP" altLang="en-US" b="1" dirty="0">
                <a:solidFill>
                  <a:sysClr val="windowText" lastClr="000000"/>
                </a:solidFill>
                <a:latin typeface="Meiryo UI" panose="020B0604030504040204" pitchFamily="50" charset="-128"/>
                <a:ea typeface="Meiryo UI" panose="020B0604030504040204" pitchFamily="50" charset="-128"/>
              </a:rPr>
              <a:t>モデル</a:t>
            </a:r>
          </a:p>
        </p:txBody>
      </p:sp>
      <p:grpSp>
        <p:nvGrpSpPr>
          <p:cNvPr id="90" name="グループ化 89"/>
          <p:cNvGrpSpPr/>
          <p:nvPr/>
        </p:nvGrpSpPr>
        <p:grpSpPr>
          <a:xfrm>
            <a:off x="1199466" y="4036132"/>
            <a:ext cx="2014912" cy="369332"/>
            <a:chOff x="1504641" y="3990412"/>
            <a:chExt cx="2014912" cy="369332"/>
          </a:xfrm>
        </p:grpSpPr>
        <p:sp>
          <p:nvSpPr>
            <p:cNvPr id="91" name="テキスト ボックス 90"/>
            <p:cNvSpPr txBox="1"/>
            <p:nvPr/>
          </p:nvSpPr>
          <p:spPr>
            <a:xfrm>
              <a:off x="1504641" y="3990412"/>
              <a:ext cx="877163" cy="369332"/>
            </a:xfrm>
            <a:prstGeom prst="rect">
              <a:avLst/>
            </a:prstGeom>
            <a:solidFill>
              <a:schemeClr val="bg1"/>
            </a:solidFill>
            <a:ln>
              <a:solidFill>
                <a:schemeClr val="bg1">
                  <a:lumMod val="75000"/>
                </a:schemeClr>
              </a:solidFill>
            </a:ln>
          </p:spPr>
          <p:txBody>
            <a:bodyPr wrap="none" rtlCol="0">
              <a:spAutoFit/>
            </a:bodyPr>
            <a:lstStyle/>
            <a:p>
              <a:pPr algn="ctr"/>
              <a:r>
                <a:rPr kumimoji="1" lang="ja-JP" altLang="en-US" dirty="0"/>
                <a:t>非認知</a:t>
              </a:r>
            </a:p>
          </p:txBody>
        </p:sp>
        <p:sp>
          <p:nvSpPr>
            <p:cNvPr id="92" name="テキスト ボックス 91"/>
            <p:cNvSpPr txBox="1"/>
            <p:nvPr/>
          </p:nvSpPr>
          <p:spPr>
            <a:xfrm>
              <a:off x="2873222" y="3990412"/>
              <a:ext cx="646331" cy="369332"/>
            </a:xfrm>
            <a:prstGeom prst="rect">
              <a:avLst/>
            </a:prstGeom>
            <a:solidFill>
              <a:srgbClr val="D6DEF0"/>
            </a:solidFill>
            <a:ln>
              <a:solidFill>
                <a:srgbClr val="D6DEF0"/>
              </a:solidFill>
            </a:ln>
          </p:spPr>
          <p:txBody>
            <a:bodyPr wrap="none" rtlCol="0">
              <a:spAutoFit/>
            </a:bodyPr>
            <a:lstStyle/>
            <a:p>
              <a:pPr algn="ctr"/>
              <a:r>
                <a:rPr kumimoji="1" lang="ja-JP" altLang="en-US" dirty="0"/>
                <a:t>認知</a:t>
              </a:r>
            </a:p>
          </p:txBody>
        </p:sp>
        <p:cxnSp>
          <p:nvCxnSpPr>
            <p:cNvPr id="93" name="直線矢印コネクタ 92"/>
            <p:cNvCxnSpPr>
              <a:stCxn id="91" idx="3"/>
              <a:endCxn id="92" idx="1"/>
            </p:cNvCxnSpPr>
            <p:nvPr/>
          </p:nvCxnSpPr>
          <p:spPr>
            <a:xfrm>
              <a:off x="2381804" y="4175078"/>
              <a:ext cx="491418"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4" name="テキスト ボックス 93"/>
          <p:cNvSpPr txBox="1"/>
          <p:nvPr/>
        </p:nvSpPr>
        <p:spPr>
          <a:xfrm>
            <a:off x="694779" y="4533632"/>
            <a:ext cx="3024286" cy="369332"/>
          </a:xfrm>
          <a:prstGeom prst="rect">
            <a:avLst/>
          </a:prstGeom>
          <a:noFill/>
          <a:ln>
            <a:noFill/>
          </a:ln>
        </p:spPr>
        <p:txBody>
          <a:bodyPr wrap="square" rtlCol="0">
            <a:spAutoFit/>
          </a:bodyPr>
          <a:lstStyle/>
          <a:p>
            <a:pPr algn="ctr"/>
            <a:r>
              <a:rPr kumimoji="1" lang="ja-JP" altLang="en-US" dirty="0"/>
              <a:t>動画で接種開始をお知らせ</a:t>
            </a:r>
          </a:p>
        </p:txBody>
      </p:sp>
      <p:sp>
        <p:nvSpPr>
          <p:cNvPr id="95" name="ホームベース 94"/>
          <p:cNvSpPr/>
          <p:nvPr/>
        </p:nvSpPr>
        <p:spPr>
          <a:xfrm>
            <a:off x="8014274" y="3919734"/>
            <a:ext cx="3713155" cy="2827283"/>
          </a:xfrm>
          <a:prstGeom prst="homePlate">
            <a:avLst>
              <a:gd name="adj" fmla="val 1152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6" name="図 9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7086" y="4981268"/>
            <a:ext cx="2901979" cy="1630912"/>
          </a:xfrm>
          <a:prstGeom prst="rect">
            <a:avLst/>
          </a:prstGeom>
        </p:spPr>
      </p:pic>
      <p:grpSp>
        <p:nvGrpSpPr>
          <p:cNvPr id="97" name="グループ化 96"/>
          <p:cNvGrpSpPr/>
          <p:nvPr/>
        </p:nvGrpSpPr>
        <p:grpSpPr>
          <a:xfrm>
            <a:off x="5017048" y="4064179"/>
            <a:ext cx="1899496" cy="369332"/>
            <a:chOff x="4820708" y="3767987"/>
            <a:chExt cx="1899496" cy="369332"/>
          </a:xfrm>
        </p:grpSpPr>
        <p:sp>
          <p:nvSpPr>
            <p:cNvPr id="98" name="テキスト ボックス 97"/>
            <p:cNvSpPr txBox="1"/>
            <p:nvPr/>
          </p:nvSpPr>
          <p:spPr>
            <a:xfrm>
              <a:off x="4820708" y="3767987"/>
              <a:ext cx="646331" cy="369332"/>
            </a:xfrm>
            <a:prstGeom prst="rect">
              <a:avLst/>
            </a:prstGeom>
            <a:solidFill>
              <a:srgbClr val="D6DEF0"/>
            </a:solidFill>
            <a:ln>
              <a:solidFill>
                <a:srgbClr val="D6DEF0"/>
              </a:solidFill>
            </a:ln>
          </p:spPr>
          <p:txBody>
            <a:bodyPr wrap="none" rtlCol="0">
              <a:spAutoFit/>
            </a:bodyPr>
            <a:lstStyle/>
            <a:p>
              <a:pPr algn="ctr"/>
              <a:r>
                <a:rPr kumimoji="1" lang="ja-JP" altLang="en-US" dirty="0"/>
                <a:t>認知</a:t>
              </a:r>
            </a:p>
          </p:txBody>
        </p:sp>
        <p:sp>
          <p:nvSpPr>
            <p:cNvPr id="99" name="テキスト ボックス 98"/>
            <p:cNvSpPr txBox="1"/>
            <p:nvPr/>
          </p:nvSpPr>
          <p:spPr>
            <a:xfrm>
              <a:off x="6073873" y="3767987"/>
              <a:ext cx="646331" cy="369332"/>
            </a:xfrm>
            <a:prstGeom prst="rect">
              <a:avLst/>
            </a:prstGeom>
            <a:solidFill>
              <a:srgbClr val="2C8BC4"/>
            </a:solidFill>
            <a:ln>
              <a:noFill/>
            </a:ln>
          </p:spPr>
          <p:txBody>
            <a:bodyPr wrap="none" rtlCol="0">
              <a:spAutoFit/>
            </a:bodyPr>
            <a:lstStyle/>
            <a:p>
              <a:pPr algn="ctr"/>
              <a:r>
                <a:rPr kumimoji="1" lang="ja-JP" altLang="en-US" dirty="0">
                  <a:solidFill>
                    <a:schemeClr val="bg1"/>
                  </a:solidFill>
                </a:rPr>
                <a:t>行動</a:t>
              </a:r>
            </a:p>
          </p:txBody>
        </p:sp>
        <p:cxnSp>
          <p:nvCxnSpPr>
            <p:cNvPr id="100" name="直線矢印コネクタ 99"/>
            <p:cNvCxnSpPr>
              <a:stCxn id="98" idx="3"/>
              <a:endCxn id="99" idx="1"/>
            </p:cNvCxnSpPr>
            <p:nvPr/>
          </p:nvCxnSpPr>
          <p:spPr>
            <a:xfrm>
              <a:off x="5467039" y="3952653"/>
              <a:ext cx="606834"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01" name="図 10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88782" y="4945401"/>
            <a:ext cx="3132186" cy="1688196"/>
          </a:xfrm>
          <a:prstGeom prst="rect">
            <a:avLst/>
          </a:prstGeom>
        </p:spPr>
      </p:pic>
      <p:sp>
        <p:nvSpPr>
          <p:cNvPr id="102" name="テキスト ボックス 101"/>
          <p:cNvSpPr txBox="1"/>
          <p:nvPr/>
        </p:nvSpPr>
        <p:spPr>
          <a:xfrm>
            <a:off x="4789230" y="4536348"/>
            <a:ext cx="2355133" cy="369332"/>
          </a:xfrm>
          <a:prstGeom prst="rect">
            <a:avLst/>
          </a:prstGeom>
          <a:noFill/>
          <a:ln>
            <a:noFill/>
          </a:ln>
        </p:spPr>
        <p:txBody>
          <a:bodyPr wrap="none" rtlCol="0">
            <a:spAutoFit/>
          </a:bodyPr>
          <a:lstStyle/>
          <a:p>
            <a:pPr algn="ctr"/>
            <a:r>
              <a:rPr kumimoji="1" lang="en-US" altLang="ja-JP" dirty="0"/>
              <a:t>HP</a:t>
            </a:r>
            <a:r>
              <a:rPr kumimoji="1" lang="ja-JP" altLang="en-US" dirty="0"/>
              <a:t>で接種会場を案内</a:t>
            </a:r>
          </a:p>
        </p:txBody>
      </p:sp>
      <p:grpSp>
        <p:nvGrpSpPr>
          <p:cNvPr id="103" name="グループ化 102"/>
          <p:cNvGrpSpPr/>
          <p:nvPr/>
        </p:nvGrpSpPr>
        <p:grpSpPr>
          <a:xfrm>
            <a:off x="8726417" y="4050778"/>
            <a:ext cx="1899496" cy="369332"/>
            <a:chOff x="8920557" y="4027821"/>
            <a:chExt cx="1899496" cy="369332"/>
          </a:xfrm>
        </p:grpSpPr>
        <p:sp>
          <p:nvSpPr>
            <p:cNvPr id="104" name="テキスト ボックス 103"/>
            <p:cNvSpPr txBox="1"/>
            <p:nvPr/>
          </p:nvSpPr>
          <p:spPr>
            <a:xfrm>
              <a:off x="8920557" y="4027821"/>
              <a:ext cx="646331" cy="369332"/>
            </a:xfrm>
            <a:prstGeom prst="rect">
              <a:avLst/>
            </a:prstGeom>
            <a:solidFill>
              <a:srgbClr val="2C8BC4"/>
            </a:solidFill>
            <a:ln>
              <a:solidFill>
                <a:srgbClr val="2C8BC4"/>
              </a:solidFill>
            </a:ln>
          </p:spPr>
          <p:txBody>
            <a:bodyPr wrap="none" rtlCol="0">
              <a:spAutoFit/>
            </a:bodyPr>
            <a:lstStyle/>
            <a:p>
              <a:pPr algn="ctr"/>
              <a:r>
                <a:rPr kumimoji="1" lang="ja-JP" altLang="en-US" dirty="0">
                  <a:solidFill>
                    <a:schemeClr val="bg1"/>
                  </a:solidFill>
                </a:rPr>
                <a:t>行動</a:t>
              </a:r>
              <a:r>
                <a:rPr kumimoji="1" lang="en-US" altLang="ja-JP" dirty="0">
                  <a:solidFill>
                    <a:schemeClr val="bg1"/>
                  </a:solidFill>
                </a:rPr>
                <a:t>	</a:t>
              </a:r>
              <a:endParaRPr kumimoji="1" lang="ja-JP" altLang="en-US" dirty="0">
                <a:solidFill>
                  <a:schemeClr val="bg1"/>
                </a:solidFill>
              </a:endParaRPr>
            </a:p>
          </p:txBody>
        </p:sp>
        <p:sp>
          <p:nvSpPr>
            <p:cNvPr id="105" name="テキスト ボックス 104"/>
            <p:cNvSpPr txBox="1"/>
            <p:nvPr/>
          </p:nvSpPr>
          <p:spPr>
            <a:xfrm>
              <a:off x="10173722" y="4027821"/>
              <a:ext cx="646331" cy="369332"/>
            </a:xfrm>
            <a:prstGeom prst="rect">
              <a:avLst/>
            </a:prstGeom>
            <a:solidFill>
              <a:srgbClr val="0072B6"/>
            </a:solidFill>
            <a:ln>
              <a:noFill/>
            </a:ln>
          </p:spPr>
          <p:txBody>
            <a:bodyPr wrap="none" rtlCol="0">
              <a:spAutoFit/>
            </a:bodyPr>
            <a:lstStyle/>
            <a:p>
              <a:pPr algn="ctr"/>
              <a:r>
                <a:rPr kumimoji="1" lang="ja-JP" altLang="en-US" dirty="0">
                  <a:solidFill>
                    <a:schemeClr val="bg1"/>
                  </a:solidFill>
                </a:rPr>
                <a:t>共有</a:t>
              </a:r>
            </a:p>
          </p:txBody>
        </p:sp>
        <p:cxnSp>
          <p:nvCxnSpPr>
            <p:cNvPr id="106" name="直線矢印コネクタ 105"/>
            <p:cNvCxnSpPr>
              <a:stCxn id="104" idx="3"/>
              <a:endCxn id="105" idx="1"/>
            </p:cNvCxnSpPr>
            <p:nvPr/>
          </p:nvCxnSpPr>
          <p:spPr>
            <a:xfrm>
              <a:off x="9566888" y="4212487"/>
              <a:ext cx="606834"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7" name="テキスト ボックス 106"/>
          <p:cNvSpPr txBox="1"/>
          <p:nvPr/>
        </p:nvSpPr>
        <p:spPr>
          <a:xfrm>
            <a:off x="8301420" y="4507468"/>
            <a:ext cx="2749490" cy="369332"/>
          </a:xfrm>
          <a:prstGeom prst="rect">
            <a:avLst/>
          </a:prstGeom>
          <a:noFill/>
          <a:ln>
            <a:noFill/>
          </a:ln>
        </p:spPr>
        <p:txBody>
          <a:bodyPr wrap="square" rtlCol="0">
            <a:spAutoFit/>
          </a:bodyPr>
          <a:lstStyle/>
          <a:p>
            <a:pPr algn="ctr"/>
            <a:r>
              <a:rPr kumimoji="1" lang="en-US" altLang="ja-JP" dirty="0"/>
              <a:t>SNS</a:t>
            </a:r>
            <a:r>
              <a:rPr kumimoji="1" lang="ja-JP" altLang="en-US" dirty="0" err="1"/>
              <a:t>での</a:t>
            </a:r>
            <a:r>
              <a:rPr lang="ja-JP" altLang="en-US" dirty="0"/>
              <a:t>共有を促進</a:t>
            </a:r>
            <a:endParaRPr kumimoji="1" lang="ja-JP" altLang="en-US" dirty="0"/>
          </a:p>
        </p:txBody>
      </p:sp>
      <p:pic>
        <p:nvPicPr>
          <p:cNvPr id="108" name="図 10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90928" y="4963725"/>
            <a:ext cx="2936197" cy="1651547"/>
          </a:xfrm>
          <a:prstGeom prst="rect">
            <a:avLst/>
          </a:prstGeom>
        </p:spPr>
      </p:pic>
      <p:sp>
        <p:nvSpPr>
          <p:cNvPr id="109" name="テキスト ボックス 108"/>
          <p:cNvSpPr txBox="1"/>
          <p:nvPr/>
        </p:nvSpPr>
        <p:spPr>
          <a:xfrm>
            <a:off x="400125" y="3501558"/>
            <a:ext cx="4982174" cy="369332"/>
          </a:xfrm>
          <a:prstGeom prst="rect">
            <a:avLst/>
          </a:prstGeom>
          <a:noFill/>
          <a:ln>
            <a:noFill/>
          </a:ln>
        </p:spPr>
        <p:txBody>
          <a:bodyPr wrap="square" rtlCol="0">
            <a:spAutoFit/>
          </a:bodyPr>
          <a:lstStyle/>
          <a:p>
            <a:r>
              <a:rPr kumimoji="1" lang="en-US" altLang="ja-JP" dirty="0"/>
              <a:t>【</a:t>
            </a:r>
            <a:r>
              <a:rPr kumimoji="1" lang="ja-JP" altLang="en-US" dirty="0"/>
              <a:t>コロナワク</a:t>
            </a:r>
            <a:r>
              <a:rPr lang="ja-JP" altLang="en-US" dirty="0"/>
              <a:t>チン広報の場合</a:t>
            </a:r>
            <a:r>
              <a:rPr lang="en-US" altLang="ja-JP" dirty="0"/>
              <a:t>】</a:t>
            </a:r>
            <a:endParaRPr kumimoji="1" lang="ja-JP" altLang="en-US" dirty="0"/>
          </a:p>
        </p:txBody>
      </p:sp>
      <p:sp>
        <p:nvSpPr>
          <p:cNvPr id="110" name="スライド番号プレースホルダー 1"/>
          <p:cNvSpPr>
            <a:spLocks noGrp="1"/>
          </p:cNvSpPr>
          <p:nvPr>
            <p:ph type="sldNum" sz="quarter" idx="12"/>
          </p:nvPr>
        </p:nvSpPr>
        <p:spPr>
          <a:xfrm>
            <a:off x="8610600" y="6356350"/>
            <a:ext cx="2743200" cy="365125"/>
          </a:xfrm>
        </p:spPr>
        <p:txBody>
          <a:bodyPr/>
          <a:lstStyle/>
          <a:p>
            <a:fld id="{D3F91C73-26AC-4C8A-A02E-1EFCBE67248A}" type="slidenum">
              <a:rPr kumimoji="1" lang="ja-JP" altLang="en-US" smtClean="0"/>
              <a:t>10</a:t>
            </a:fld>
            <a:endParaRPr kumimoji="1" lang="ja-JP" altLang="en-US"/>
          </a:p>
        </p:txBody>
      </p:sp>
    </p:spTree>
    <p:extLst>
      <p:ext uri="{BB962C8B-B14F-4D97-AF65-F5344CB8AC3E}">
        <p14:creationId xmlns:p14="http://schemas.microsoft.com/office/powerpoint/2010/main" val="1596626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243892" y="297154"/>
            <a:ext cx="11704216" cy="757386"/>
          </a:xfrm>
          <a:prstGeom prst="roundRect">
            <a:avLst>
              <a:gd name="adj" fmla="val 50000"/>
            </a:avLst>
          </a:prstGeom>
          <a:solidFill>
            <a:srgbClr val="468AED"/>
          </a:solidFill>
        </p:spPr>
        <p:txBody>
          <a:bodyPr wrap="square" bIns="0" rtlCol="0" anchor="ctr">
            <a:spAutoFit/>
          </a:bodyPr>
          <a:lstStyle/>
          <a:p>
            <a:r>
              <a:rPr lang="en-US" altLang="ja-JP" sz="3200" b="1" dirty="0">
                <a:solidFill>
                  <a:schemeClr val="bg1"/>
                </a:solidFill>
                <a:latin typeface="Arial" panose="020B0604020202020204" pitchFamily="34" charset="0"/>
                <a:ea typeface="メイリオ" panose="020B0604030504040204" pitchFamily="50" charset="-128"/>
                <a:cs typeface="Arial" panose="020B0604020202020204" pitchFamily="34" charset="0"/>
              </a:rPr>
              <a:t>1-6 </a:t>
            </a:r>
            <a:r>
              <a:rPr lang="ja-JP" altLang="en-US" sz="3200" b="1" dirty="0">
                <a:solidFill>
                  <a:schemeClr val="bg1"/>
                </a:solidFill>
                <a:latin typeface="メイリオ" panose="020B0604030504040204" pitchFamily="50" charset="-128"/>
                <a:ea typeface="メイリオ" panose="020B0604030504040204" pitchFamily="50" charset="-128"/>
              </a:rPr>
              <a:t>　ディレクションシートで整理する</a:t>
            </a:r>
            <a:endParaRPr kumimoji="1" lang="en-US" altLang="ja-JP" sz="3200" b="1" dirty="0">
              <a:solidFill>
                <a:schemeClr val="bg1"/>
              </a:solidFill>
              <a:latin typeface="メイリオ" panose="020B0604030504040204" pitchFamily="50" charset="-128"/>
              <a:ea typeface="メイリオ" panose="020B0604030504040204" pitchFamily="50" charset="-128"/>
            </a:endParaRPr>
          </a:p>
        </p:txBody>
      </p:sp>
      <p:sp>
        <p:nvSpPr>
          <p:cNvPr id="4" name="Rectangle 2"/>
          <p:cNvSpPr>
            <a:spLocks noChangeArrowheads="1"/>
          </p:cNvSpPr>
          <p:nvPr/>
        </p:nvSpPr>
        <p:spPr bwMode="auto">
          <a:xfrm flipV="1">
            <a:off x="6890392" y="-1"/>
            <a:ext cx="53016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44" name="テキスト ボックス 43"/>
          <p:cNvSpPr txBox="1"/>
          <p:nvPr/>
        </p:nvSpPr>
        <p:spPr>
          <a:xfrm>
            <a:off x="512637" y="1918082"/>
            <a:ext cx="5127342" cy="338554"/>
          </a:xfrm>
          <a:prstGeom prst="rect">
            <a:avLst/>
          </a:prstGeom>
          <a:noFill/>
        </p:spPr>
        <p:txBody>
          <a:bodyPr wrap="square" rtlCol="0">
            <a:spAutoFit/>
          </a:bodyPr>
          <a:lstStyle/>
          <a:p>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a:t>
            </a:r>
            <a:r>
              <a:rPr kumimoji="1"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整理すべき要素］</a:t>
            </a:r>
            <a:endParaRPr kumimoji="1"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grpSp>
        <p:nvGrpSpPr>
          <p:cNvPr id="45" name="グループ化 44"/>
          <p:cNvGrpSpPr/>
          <p:nvPr/>
        </p:nvGrpSpPr>
        <p:grpSpPr>
          <a:xfrm>
            <a:off x="6166226" y="4650012"/>
            <a:ext cx="5382228" cy="1008000"/>
            <a:chOff x="6460603" y="4851309"/>
            <a:chExt cx="5382228" cy="1008000"/>
          </a:xfrm>
        </p:grpSpPr>
        <p:sp>
          <p:nvSpPr>
            <p:cNvPr id="46" name="角丸四角形 45"/>
            <p:cNvSpPr/>
            <p:nvPr/>
          </p:nvSpPr>
          <p:spPr>
            <a:xfrm>
              <a:off x="6460603" y="4851309"/>
              <a:ext cx="5382228" cy="1008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dirty="0">
                  <a:solidFill>
                    <a:schemeClr val="tx1"/>
                  </a:solidFill>
                </a:rPr>
                <a:t>⑥</a:t>
              </a:r>
              <a:r>
                <a:rPr kumimoji="1" lang="ja-JP" altLang="en-US" sz="1600" b="1" dirty="0">
                  <a:solidFill>
                    <a:schemeClr val="tx1"/>
                  </a:solidFill>
                </a:rPr>
                <a:t> 時期</a:t>
              </a:r>
              <a:endParaRPr kumimoji="1" lang="en-US" altLang="ja-JP" sz="1600" b="1" dirty="0">
                <a:solidFill>
                  <a:schemeClr val="tx1"/>
                </a:solidFill>
              </a:endParaRPr>
            </a:p>
            <a:p>
              <a:r>
                <a:rPr lang="ja-JP" altLang="en-US" sz="1600" dirty="0">
                  <a:solidFill>
                    <a:schemeClr val="tx1"/>
                  </a:solidFill>
                </a:rPr>
                <a:t>　 いつ見てもらうことを想定するか。</a:t>
              </a:r>
              <a:endParaRPr kumimoji="1" lang="ja-JP" altLang="en-US" sz="1600" dirty="0">
                <a:solidFill>
                  <a:schemeClr val="tx1"/>
                </a:solidFill>
              </a:endParaRPr>
            </a:p>
          </p:txBody>
        </p:sp>
        <p:pic>
          <p:nvPicPr>
            <p:cNvPr id="48" name="図 47"/>
            <p:cNvPicPr>
              <a:picLocks noChangeAspect="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0883421" y="4995309"/>
              <a:ext cx="720000" cy="720000"/>
            </a:xfrm>
            <a:prstGeom prst="rect">
              <a:avLst/>
            </a:prstGeom>
          </p:spPr>
        </p:pic>
      </p:grpSp>
      <p:grpSp>
        <p:nvGrpSpPr>
          <p:cNvPr id="49" name="グループ化 48"/>
          <p:cNvGrpSpPr/>
          <p:nvPr/>
        </p:nvGrpSpPr>
        <p:grpSpPr>
          <a:xfrm>
            <a:off x="614329" y="3409314"/>
            <a:ext cx="5382228" cy="1224000"/>
            <a:chOff x="713772" y="3947630"/>
            <a:chExt cx="5382228" cy="1224000"/>
          </a:xfrm>
        </p:grpSpPr>
        <p:sp>
          <p:nvSpPr>
            <p:cNvPr id="50" name="角丸四角形 49"/>
            <p:cNvSpPr/>
            <p:nvPr/>
          </p:nvSpPr>
          <p:spPr>
            <a:xfrm>
              <a:off x="713772" y="3947630"/>
              <a:ext cx="5382228" cy="1224000"/>
            </a:xfrm>
            <a:prstGeom prst="roundRect">
              <a:avLst>
                <a:gd name="adj" fmla="val 11063"/>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solidFill>
                </a:rPr>
                <a:t>② ターゲット</a:t>
              </a:r>
              <a:endParaRPr kumimoji="1" lang="en-US" altLang="ja-JP" sz="1600" b="1" dirty="0">
                <a:solidFill>
                  <a:schemeClr val="tx1"/>
                </a:solidFill>
              </a:endParaRPr>
            </a:p>
            <a:p>
              <a:r>
                <a:rPr lang="ja-JP" altLang="en-US" sz="1600" dirty="0">
                  <a:solidFill>
                    <a:schemeClr val="tx1"/>
                  </a:solidFill>
                </a:rPr>
                <a:t>　 誰に見てもらうことを想定するか。広く</a:t>
              </a:r>
              <a:br>
                <a:rPr lang="en-US" altLang="ja-JP" sz="1600" dirty="0">
                  <a:solidFill>
                    <a:schemeClr val="tx1"/>
                  </a:solidFill>
                </a:rPr>
              </a:br>
              <a:r>
                <a:rPr lang="ja-JP" altLang="en-US" sz="1600" dirty="0">
                  <a:solidFill>
                    <a:schemeClr val="tx1"/>
                  </a:solidFill>
                </a:rPr>
                <a:t>都民向けであったとしても、特に見てもらい</a:t>
              </a:r>
              <a:br>
                <a:rPr lang="en-US" altLang="ja-JP" sz="1600" dirty="0">
                  <a:solidFill>
                    <a:schemeClr val="tx1"/>
                  </a:solidFill>
                </a:rPr>
              </a:br>
              <a:r>
                <a:rPr lang="ja-JP" altLang="en-US" sz="1600" dirty="0" err="1">
                  <a:solidFill>
                    <a:schemeClr val="tx1"/>
                  </a:solidFill>
                </a:rPr>
                <a:t>たい</a:t>
              </a:r>
              <a:r>
                <a:rPr lang="ja-JP" altLang="en-US" sz="1600" dirty="0">
                  <a:solidFill>
                    <a:schemeClr val="tx1"/>
                  </a:solidFill>
                </a:rPr>
                <a:t>層をイメージすることが必要</a:t>
              </a:r>
              <a:endParaRPr kumimoji="1" lang="ja-JP" altLang="en-US" sz="1600" dirty="0">
                <a:solidFill>
                  <a:schemeClr val="tx1"/>
                </a:solidFill>
              </a:endParaRPr>
            </a:p>
          </p:txBody>
        </p:sp>
        <p:pic>
          <p:nvPicPr>
            <p:cNvPr id="51" name="図 50"/>
            <p:cNvPicPr>
              <a:picLocks noChangeAspect="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5211177" y="4199630"/>
              <a:ext cx="720000" cy="720000"/>
            </a:xfrm>
            <a:prstGeom prst="rect">
              <a:avLst/>
            </a:prstGeom>
          </p:spPr>
        </p:pic>
      </p:grpSp>
      <p:grpSp>
        <p:nvGrpSpPr>
          <p:cNvPr id="52" name="グループ化 51"/>
          <p:cNvGrpSpPr/>
          <p:nvPr/>
        </p:nvGrpSpPr>
        <p:grpSpPr>
          <a:xfrm>
            <a:off x="6166226" y="5738701"/>
            <a:ext cx="5382228" cy="1008000"/>
            <a:chOff x="6460603" y="5595082"/>
            <a:chExt cx="5382228" cy="1008000"/>
          </a:xfrm>
        </p:grpSpPr>
        <p:sp>
          <p:nvSpPr>
            <p:cNvPr id="53" name="角丸四角形 52"/>
            <p:cNvSpPr/>
            <p:nvPr/>
          </p:nvSpPr>
          <p:spPr>
            <a:xfrm>
              <a:off x="6460603" y="5595082"/>
              <a:ext cx="5382228" cy="1008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dirty="0">
                  <a:solidFill>
                    <a:schemeClr val="tx1"/>
                  </a:solidFill>
                </a:rPr>
                <a:t>⑦</a:t>
              </a:r>
              <a:r>
                <a:rPr kumimoji="1" lang="ja-JP" altLang="en-US" sz="1600" b="1" dirty="0">
                  <a:solidFill>
                    <a:schemeClr val="tx1"/>
                  </a:solidFill>
                </a:rPr>
                <a:t> 発信方法</a:t>
              </a:r>
              <a:endParaRPr kumimoji="1" lang="en-US" altLang="ja-JP" sz="1600" b="1" dirty="0">
                <a:solidFill>
                  <a:schemeClr val="tx1"/>
                </a:solidFill>
              </a:endParaRPr>
            </a:p>
            <a:p>
              <a:pPr>
                <a:tabLst>
                  <a:tab pos="4398963" algn="l"/>
                  <a:tab pos="5022850" algn="l"/>
                </a:tabLst>
              </a:pPr>
              <a:r>
                <a:rPr lang="ja-JP" altLang="en-US" sz="1600" dirty="0">
                  <a:solidFill>
                    <a:schemeClr val="tx1"/>
                  </a:solidFill>
                </a:rPr>
                <a:t>　 どうやって見てもらうのか。どこで見て</a:t>
              </a:r>
              <a:br>
                <a:rPr lang="en-US" altLang="ja-JP" sz="1600" dirty="0">
                  <a:solidFill>
                    <a:schemeClr val="tx1"/>
                  </a:solidFill>
                </a:rPr>
              </a:br>
              <a:r>
                <a:rPr lang="ja-JP" altLang="en-US" sz="1600" dirty="0">
                  <a:solidFill>
                    <a:schemeClr val="tx1"/>
                  </a:solidFill>
                </a:rPr>
                <a:t>もらうことを想定するか。</a:t>
              </a:r>
              <a:endParaRPr kumimoji="1" lang="ja-JP" altLang="en-US" sz="1600" dirty="0">
                <a:solidFill>
                  <a:schemeClr val="tx1"/>
                </a:solidFill>
              </a:endParaRPr>
            </a:p>
          </p:txBody>
        </p:sp>
        <p:pic>
          <p:nvPicPr>
            <p:cNvPr id="54" name="図 53"/>
            <p:cNvPicPr>
              <a:picLocks noChangeAspect="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0883421" y="5739082"/>
              <a:ext cx="720000" cy="720000"/>
            </a:xfrm>
            <a:prstGeom prst="rect">
              <a:avLst/>
            </a:prstGeom>
          </p:spPr>
        </p:pic>
      </p:grpSp>
      <p:grpSp>
        <p:nvGrpSpPr>
          <p:cNvPr id="55" name="グループ化 54"/>
          <p:cNvGrpSpPr/>
          <p:nvPr/>
        </p:nvGrpSpPr>
        <p:grpSpPr>
          <a:xfrm>
            <a:off x="6166226" y="3561324"/>
            <a:ext cx="5382228" cy="1008000"/>
            <a:chOff x="6460603" y="3759338"/>
            <a:chExt cx="5382228" cy="1008000"/>
          </a:xfrm>
        </p:grpSpPr>
        <p:sp>
          <p:nvSpPr>
            <p:cNvPr id="56" name="角丸四角形 55"/>
            <p:cNvSpPr/>
            <p:nvPr/>
          </p:nvSpPr>
          <p:spPr>
            <a:xfrm>
              <a:off x="6460603" y="3759338"/>
              <a:ext cx="5382228" cy="1008000"/>
            </a:xfrm>
            <a:prstGeom prst="roundRect">
              <a:avLst>
                <a:gd name="adj" fmla="val 11063"/>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dirty="0">
                  <a:solidFill>
                    <a:schemeClr val="tx1"/>
                  </a:solidFill>
                </a:rPr>
                <a:t>⑤ 伝えること</a:t>
              </a:r>
              <a:endParaRPr lang="en-US" altLang="ja-JP" sz="1600" b="1" dirty="0">
                <a:solidFill>
                  <a:schemeClr val="tx1"/>
                </a:solidFill>
              </a:endParaRPr>
            </a:p>
            <a:p>
              <a:r>
                <a:rPr lang="ja-JP" altLang="en-US" sz="1600" b="1" dirty="0">
                  <a:solidFill>
                    <a:schemeClr val="tx1"/>
                  </a:solidFill>
                </a:rPr>
                <a:t>　</a:t>
              </a:r>
              <a:r>
                <a:rPr lang="ja-JP" altLang="en-US" sz="1600" dirty="0">
                  <a:solidFill>
                    <a:schemeClr val="tx1"/>
                  </a:solidFill>
                </a:rPr>
                <a:t> 何を伝える必要があるか。要素が多い</a:t>
              </a:r>
              <a:endParaRPr lang="en-US" altLang="ja-JP" sz="1600" dirty="0">
                <a:solidFill>
                  <a:schemeClr val="tx1"/>
                </a:solidFill>
              </a:endParaRPr>
            </a:p>
            <a:p>
              <a:r>
                <a:rPr lang="ja-JP" altLang="en-US" sz="1600" dirty="0">
                  <a:solidFill>
                    <a:schemeClr val="tx1"/>
                  </a:solidFill>
                </a:rPr>
                <a:t>場合は、優先順位をつける。</a:t>
              </a:r>
              <a:endParaRPr kumimoji="1" lang="ja-JP" altLang="en-US" sz="1600" dirty="0">
                <a:solidFill>
                  <a:schemeClr val="tx1"/>
                </a:solidFill>
              </a:endParaRPr>
            </a:p>
          </p:txBody>
        </p:sp>
        <p:pic>
          <p:nvPicPr>
            <p:cNvPr id="57" name="図 56"/>
            <p:cNvPicPr>
              <a:picLocks noChangeAspect="1"/>
            </p:cNvPicPr>
            <p:nvPr/>
          </p:nvPicPr>
          <p:blipFill>
            <a:blip r:embed="rId5"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0883421" y="3965746"/>
              <a:ext cx="720000" cy="720000"/>
            </a:xfrm>
            <a:prstGeom prst="rect">
              <a:avLst/>
            </a:prstGeom>
          </p:spPr>
        </p:pic>
      </p:grpSp>
      <p:grpSp>
        <p:nvGrpSpPr>
          <p:cNvPr id="58" name="グループ化 57"/>
          <p:cNvGrpSpPr/>
          <p:nvPr/>
        </p:nvGrpSpPr>
        <p:grpSpPr>
          <a:xfrm>
            <a:off x="614329" y="2256636"/>
            <a:ext cx="5382228" cy="1008000"/>
            <a:chOff x="813662" y="2737812"/>
            <a:chExt cx="5382228" cy="1008000"/>
          </a:xfrm>
        </p:grpSpPr>
        <p:sp>
          <p:nvSpPr>
            <p:cNvPr id="59" name="角丸四角形 58"/>
            <p:cNvSpPr/>
            <p:nvPr/>
          </p:nvSpPr>
          <p:spPr>
            <a:xfrm>
              <a:off x="813662" y="2737812"/>
              <a:ext cx="5382228" cy="1008000"/>
            </a:xfrm>
            <a:prstGeom prst="roundRect">
              <a:avLst>
                <a:gd name="adj" fmla="val 15558"/>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solidFill>
                </a:rPr>
                <a:t>① 目的</a:t>
              </a:r>
              <a:endParaRPr kumimoji="1" lang="en-US" altLang="ja-JP" sz="1600" b="1" dirty="0">
                <a:solidFill>
                  <a:schemeClr val="tx1"/>
                </a:solidFill>
              </a:endParaRPr>
            </a:p>
            <a:p>
              <a:r>
                <a:rPr lang="ja-JP" altLang="en-US" sz="1600" dirty="0">
                  <a:solidFill>
                    <a:schemeClr val="tx1"/>
                  </a:solidFill>
                </a:rPr>
                <a:t>　 何のために広報物を作るのか。</a:t>
              </a:r>
              <a:endParaRPr kumimoji="1" lang="ja-JP" altLang="en-US" sz="1600" dirty="0">
                <a:solidFill>
                  <a:schemeClr val="tx1"/>
                </a:solidFill>
              </a:endParaRPr>
            </a:p>
          </p:txBody>
        </p:sp>
        <p:pic>
          <p:nvPicPr>
            <p:cNvPr id="60" name="図 59"/>
            <p:cNvPicPr>
              <a:picLocks noChangeAspect="1"/>
            </p:cNvPicPr>
            <p:nvPr/>
          </p:nvPicPr>
          <p:blipFill>
            <a:blip r:embed="rId6"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5293991" y="2881812"/>
              <a:ext cx="720000" cy="720000"/>
            </a:xfrm>
            <a:prstGeom prst="rect">
              <a:avLst/>
            </a:prstGeom>
          </p:spPr>
        </p:pic>
      </p:grpSp>
      <p:grpSp>
        <p:nvGrpSpPr>
          <p:cNvPr id="61" name="グループ化 60"/>
          <p:cNvGrpSpPr/>
          <p:nvPr/>
        </p:nvGrpSpPr>
        <p:grpSpPr>
          <a:xfrm>
            <a:off x="614329" y="4777992"/>
            <a:ext cx="5382228" cy="1224000"/>
            <a:chOff x="598670" y="4983082"/>
            <a:chExt cx="5382228" cy="1224000"/>
          </a:xfrm>
        </p:grpSpPr>
        <p:sp>
          <p:nvSpPr>
            <p:cNvPr id="62" name="角丸四角形 61"/>
            <p:cNvSpPr/>
            <p:nvPr/>
          </p:nvSpPr>
          <p:spPr>
            <a:xfrm>
              <a:off x="598670" y="4983082"/>
              <a:ext cx="5382228" cy="1224000"/>
            </a:xfrm>
            <a:prstGeom prst="roundRect">
              <a:avLst>
                <a:gd name="adj" fmla="val 11063"/>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dirty="0">
                  <a:solidFill>
                    <a:schemeClr val="tx1"/>
                  </a:solidFill>
                </a:rPr>
                <a:t>③ </a:t>
              </a:r>
              <a:r>
                <a:rPr kumimoji="1" lang="ja-JP" altLang="en-US" sz="1600" b="1" dirty="0">
                  <a:solidFill>
                    <a:schemeClr val="tx1"/>
                  </a:solidFill>
                </a:rPr>
                <a:t>ターゲットインサイト</a:t>
              </a:r>
              <a:endParaRPr kumimoji="1" lang="en-US" altLang="ja-JP" sz="1600" b="1" dirty="0">
                <a:solidFill>
                  <a:schemeClr val="tx1"/>
                </a:solidFill>
              </a:endParaRPr>
            </a:p>
            <a:p>
              <a:r>
                <a:rPr lang="ja-JP" altLang="en-US" sz="1600" dirty="0">
                  <a:solidFill>
                    <a:schemeClr val="tx1"/>
                  </a:solidFill>
                </a:rPr>
                <a:t>　 ターゲットの意識・感情はどうか。</a:t>
              </a:r>
              <a:br>
                <a:rPr lang="en-US" altLang="ja-JP" sz="1600" dirty="0">
                  <a:solidFill>
                    <a:schemeClr val="tx1"/>
                  </a:solidFill>
                </a:rPr>
              </a:br>
              <a:r>
                <a:rPr lang="ja-JP" altLang="en-US" sz="1600" dirty="0">
                  <a:solidFill>
                    <a:schemeClr val="tx1"/>
                  </a:solidFill>
                </a:rPr>
                <a:t>認知されていない、利用されていない、</a:t>
              </a:r>
              <a:br>
                <a:rPr lang="en-US" altLang="ja-JP" sz="1600" dirty="0">
                  <a:solidFill>
                    <a:schemeClr val="tx1"/>
                  </a:solidFill>
                </a:rPr>
              </a:br>
              <a:r>
                <a:rPr lang="ja-JP" altLang="en-US" sz="1600" dirty="0">
                  <a:solidFill>
                    <a:schemeClr val="tx1"/>
                  </a:solidFill>
                </a:rPr>
                <a:t>など具体的に想定する。</a:t>
              </a:r>
              <a:endParaRPr kumimoji="1" lang="ja-JP" altLang="en-US" sz="1600" dirty="0">
                <a:solidFill>
                  <a:schemeClr val="tx1"/>
                </a:solidFill>
              </a:endParaRPr>
            </a:p>
          </p:txBody>
        </p:sp>
        <p:pic>
          <p:nvPicPr>
            <p:cNvPr id="63" name="図 6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952524" y="5126945"/>
              <a:ext cx="901293" cy="936275"/>
            </a:xfrm>
            <a:prstGeom prst="rect">
              <a:avLst/>
            </a:prstGeom>
          </p:spPr>
        </p:pic>
      </p:grpSp>
      <p:grpSp>
        <p:nvGrpSpPr>
          <p:cNvPr id="64" name="グループ化 63"/>
          <p:cNvGrpSpPr/>
          <p:nvPr/>
        </p:nvGrpSpPr>
        <p:grpSpPr>
          <a:xfrm>
            <a:off x="6166226" y="2256636"/>
            <a:ext cx="5382228" cy="1224000"/>
            <a:chOff x="6460603" y="2675536"/>
            <a:chExt cx="5382228" cy="1224000"/>
          </a:xfrm>
        </p:grpSpPr>
        <p:sp>
          <p:nvSpPr>
            <p:cNvPr id="65" name="角丸四角形 64"/>
            <p:cNvSpPr/>
            <p:nvPr/>
          </p:nvSpPr>
          <p:spPr>
            <a:xfrm>
              <a:off x="6460603" y="2675536"/>
              <a:ext cx="5382228" cy="1224000"/>
            </a:xfrm>
            <a:prstGeom prst="roundRect">
              <a:avLst>
                <a:gd name="adj" fmla="val 11063"/>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dirty="0">
                  <a:solidFill>
                    <a:schemeClr val="tx1"/>
                  </a:solidFill>
                </a:rPr>
                <a:t>④ 求める変化</a:t>
              </a:r>
              <a:endParaRPr kumimoji="1" lang="en-US" altLang="ja-JP" sz="1600" b="1" dirty="0">
                <a:solidFill>
                  <a:schemeClr val="tx1"/>
                </a:solidFill>
              </a:endParaRPr>
            </a:p>
            <a:p>
              <a:r>
                <a:rPr lang="ja-JP" altLang="en-US" sz="1600" dirty="0">
                  <a:solidFill>
                    <a:schemeClr val="tx1"/>
                  </a:solidFill>
                </a:rPr>
                <a:t>　 見た人にどうしてほしいのか。知って</a:t>
              </a:r>
              <a:br>
                <a:rPr lang="en-US" altLang="ja-JP" sz="1600" dirty="0">
                  <a:solidFill>
                    <a:schemeClr val="tx1"/>
                  </a:solidFill>
                </a:rPr>
              </a:br>
              <a:r>
                <a:rPr lang="ja-JP" altLang="en-US" sz="1600" dirty="0">
                  <a:solidFill>
                    <a:schemeClr val="tx1"/>
                  </a:solidFill>
                </a:rPr>
                <a:t>ほしい、利用してほしい、行動してほしい、</a:t>
              </a:r>
              <a:br>
                <a:rPr lang="en-US" altLang="ja-JP" sz="1600" dirty="0">
                  <a:solidFill>
                    <a:schemeClr val="tx1"/>
                  </a:solidFill>
                </a:rPr>
              </a:br>
              <a:r>
                <a:rPr lang="ja-JP" altLang="en-US" sz="1600" dirty="0">
                  <a:solidFill>
                    <a:schemeClr val="tx1"/>
                  </a:solidFill>
                </a:rPr>
                <a:t>好感を持ってほしい、などが考えらえる。</a:t>
              </a:r>
              <a:endParaRPr kumimoji="1" lang="ja-JP" altLang="en-US" sz="1600" dirty="0">
                <a:solidFill>
                  <a:schemeClr val="tx1"/>
                </a:solidFill>
              </a:endParaRPr>
            </a:p>
          </p:txBody>
        </p:sp>
        <p:pic>
          <p:nvPicPr>
            <p:cNvPr id="66" name="図 65"/>
            <p:cNvPicPr>
              <a:picLocks noChangeAspect="1"/>
            </p:cNvPicPr>
            <p:nvPr/>
          </p:nvPicPr>
          <p:blipFill>
            <a:blip r:embed="rId8" cstate="email">
              <a:duotone>
                <a:schemeClr val="accent5">
                  <a:shade val="45000"/>
                  <a:satMod val="135000"/>
                </a:schemeClr>
                <a:prstClr val="white"/>
              </a:duotone>
              <a:extLst>
                <a:ext uri="{BEBA8EAE-BF5A-486C-A8C5-ECC9F3942E4B}">
                  <a14:imgProps xmlns:a14="http://schemas.microsoft.com/office/drawing/2010/main">
                    <a14:imgLayer r:embed="rId9">
                      <a14:imgEffect>
                        <a14:sharpenSoften amount="-25000"/>
                      </a14:imgEffect>
                    </a14:imgLayer>
                  </a14:imgProps>
                </a:ext>
                <a:ext uri="{28A0092B-C50C-407E-A947-70E740481C1C}">
                  <a14:useLocalDpi xmlns:a14="http://schemas.microsoft.com/office/drawing/2010/main"/>
                </a:ext>
              </a:extLst>
            </a:blip>
            <a:stretch>
              <a:fillRect/>
            </a:stretch>
          </p:blipFill>
          <p:spPr>
            <a:xfrm>
              <a:off x="10732439" y="2789223"/>
              <a:ext cx="1021963" cy="1021963"/>
            </a:xfrm>
            <a:prstGeom prst="rect">
              <a:avLst/>
            </a:prstGeom>
          </p:spPr>
        </p:pic>
      </p:grpSp>
      <p:sp>
        <p:nvSpPr>
          <p:cNvPr id="68" name="スライド番号プレースホルダー 1"/>
          <p:cNvSpPr>
            <a:spLocks noGrp="1"/>
          </p:cNvSpPr>
          <p:nvPr>
            <p:ph type="sldNum" sz="quarter" idx="12"/>
          </p:nvPr>
        </p:nvSpPr>
        <p:spPr>
          <a:xfrm>
            <a:off x="8610600" y="6356350"/>
            <a:ext cx="2743200" cy="365125"/>
          </a:xfrm>
        </p:spPr>
        <p:txBody>
          <a:bodyPr/>
          <a:lstStyle/>
          <a:p>
            <a:fld id="{D3F91C73-26AC-4C8A-A02E-1EFCBE67248A}" type="slidenum">
              <a:rPr kumimoji="1" lang="ja-JP" altLang="en-US" smtClean="0"/>
              <a:t>11</a:t>
            </a:fld>
            <a:endParaRPr kumimoji="1" lang="ja-JP" altLang="en-US"/>
          </a:p>
        </p:txBody>
      </p:sp>
      <p:sp>
        <p:nvSpPr>
          <p:cNvPr id="69" name="テキスト ボックス 68"/>
          <p:cNvSpPr txBox="1"/>
          <p:nvPr/>
        </p:nvSpPr>
        <p:spPr>
          <a:xfrm>
            <a:off x="614329" y="1266579"/>
            <a:ext cx="11730071" cy="523220"/>
          </a:xfrm>
          <a:prstGeom prst="rect">
            <a:avLst/>
          </a:prstGeom>
          <a:noFill/>
        </p:spPr>
        <p:txBody>
          <a:bodyPr wrap="square" rtlCol="0">
            <a:spAutoFit/>
          </a:bodyPr>
          <a:lstStyle/>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最低限抑えるべきポイントが整理できたら、さらに以下の要素を整理するとよいでしょう。</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業者に委託する場合には、キックオフの際にこれらを明確に伝えることで、その後の認識のズレが生じにくくなります。</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00246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テキスト ボックス 95"/>
          <p:cNvSpPr txBox="1"/>
          <p:nvPr/>
        </p:nvSpPr>
        <p:spPr>
          <a:xfrm>
            <a:off x="228600" y="177732"/>
            <a:ext cx="11667069" cy="411153"/>
          </a:xfrm>
          <a:prstGeom prst="roundRect">
            <a:avLst>
              <a:gd name="adj" fmla="val 50000"/>
            </a:avLst>
          </a:prstGeom>
          <a:solidFill>
            <a:srgbClr val="468AED"/>
          </a:solidFill>
        </p:spPr>
        <p:txBody>
          <a:bodyPr wrap="square" bIns="0" rtlCol="0" anchor="ctr">
            <a:spAutoFit/>
          </a:bodyPr>
          <a:lstStyle/>
          <a:p>
            <a:r>
              <a:rPr lang="en-US" altLang="ja-JP" sz="1600" b="1" dirty="0">
                <a:solidFill>
                  <a:schemeClr val="bg1"/>
                </a:solidFill>
                <a:latin typeface="Arial" panose="020B0604020202020204" pitchFamily="34" charset="0"/>
                <a:ea typeface="メイリオ" panose="020B0604030504040204" pitchFamily="50" charset="-128"/>
                <a:cs typeface="Arial" panose="020B0604020202020204" pitchFamily="34" charset="0"/>
              </a:rPr>
              <a:t>1-6 </a:t>
            </a:r>
            <a:r>
              <a:rPr lang="ja-JP" altLang="en-US" sz="1600" b="1" dirty="0">
                <a:solidFill>
                  <a:schemeClr val="bg1"/>
                </a:solidFill>
                <a:latin typeface="メイリオ" panose="020B0604030504040204" pitchFamily="50" charset="-128"/>
                <a:ea typeface="メイリオ" panose="020B0604030504040204" pitchFamily="50" charset="-128"/>
              </a:rPr>
              <a:t>　ディレクションシートで整理する</a:t>
            </a:r>
          </a:p>
        </p:txBody>
      </p:sp>
      <p:graphicFrame>
        <p:nvGraphicFramePr>
          <p:cNvPr id="120" name="表 119"/>
          <p:cNvGraphicFramePr>
            <a:graphicFrameLocks noGrp="1"/>
          </p:cNvGraphicFramePr>
          <p:nvPr>
            <p:extLst>
              <p:ext uri="{D42A27DB-BD31-4B8C-83A1-F6EECF244321}">
                <p14:modId xmlns:p14="http://schemas.microsoft.com/office/powerpoint/2010/main" val="1060257943"/>
              </p:ext>
            </p:extLst>
          </p:nvPr>
        </p:nvGraphicFramePr>
        <p:xfrm>
          <a:off x="573832" y="1421522"/>
          <a:ext cx="2765118" cy="5079024"/>
        </p:xfrm>
        <a:graphic>
          <a:graphicData uri="http://schemas.openxmlformats.org/drawingml/2006/table">
            <a:tbl>
              <a:tblPr>
                <a:tableStyleId>{5940675A-B579-460E-94D1-54222C63F5DA}</a:tableStyleId>
              </a:tblPr>
              <a:tblGrid>
                <a:gridCol w="1145118">
                  <a:extLst>
                    <a:ext uri="{9D8B030D-6E8A-4147-A177-3AD203B41FA5}">
                      <a16:colId xmlns:a16="http://schemas.microsoft.com/office/drawing/2014/main" val="4157427805"/>
                    </a:ext>
                  </a:extLst>
                </a:gridCol>
                <a:gridCol w="1620000">
                  <a:extLst>
                    <a:ext uri="{9D8B030D-6E8A-4147-A177-3AD203B41FA5}">
                      <a16:colId xmlns:a16="http://schemas.microsoft.com/office/drawing/2014/main" val="695522067"/>
                    </a:ext>
                  </a:extLst>
                </a:gridCol>
              </a:tblGrid>
              <a:tr h="727753">
                <a:tc>
                  <a:txBody>
                    <a:bodyPr/>
                    <a:lstStyle/>
                    <a:p>
                      <a:pPr algn="ctr"/>
                      <a:r>
                        <a:rPr kumimoji="1" lang="ja-JP" altLang="en-US" sz="1400" dirty="0">
                          <a:latin typeface="+mn-ea"/>
                          <a:ea typeface="+mn-ea"/>
                        </a:rPr>
                        <a:t>目的</a:t>
                      </a:r>
                    </a:p>
                  </a:txBody>
                  <a:tcPr marL="0" marR="0" marT="0" marB="0" anchor="ctr">
                    <a:solidFill>
                      <a:schemeClr val="accent1">
                        <a:lumMod val="20000"/>
                        <a:lumOff val="80000"/>
                      </a:schemeClr>
                    </a:solidFill>
                  </a:tcPr>
                </a:tc>
                <a:tc>
                  <a:txBody>
                    <a:bodyPr/>
                    <a:lstStyle/>
                    <a:p>
                      <a:pPr algn="l" fontAlgn="ctr"/>
                      <a:endParaRPr lang="en-US" altLang="ja-JP" sz="110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3189358957"/>
                  </a:ext>
                </a:extLst>
              </a:tr>
              <a:tr h="727753">
                <a:tc>
                  <a:txBody>
                    <a:bodyPr/>
                    <a:lstStyle/>
                    <a:p>
                      <a:pPr algn="ctr"/>
                      <a:r>
                        <a:rPr kumimoji="1" lang="ja-JP" altLang="en-US" sz="1400" dirty="0">
                          <a:latin typeface="+mn-ea"/>
                          <a:ea typeface="+mn-ea"/>
                        </a:rPr>
                        <a:t>ターゲット</a:t>
                      </a:r>
                    </a:p>
                  </a:txBody>
                  <a:tcPr marL="0" marR="0" marT="0" marB="0"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kern="1200" dirty="0">
                        <a:solidFill>
                          <a:schemeClr val="tx1"/>
                        </a:solidFill>
                        <a:latin typeface="Meiryo UI" panose="020B0604030504040204" pitchFamily="50" charset="-128"/>
                        <a:ea typeface="Meiryo UI" panose="020B0604030504040204" pitchFamily="50" charset="-128"/>
                        <a:cs typeface="+mn-cs"/>
                      </a:endParaRPr>
                    </a:p>
                  </a:txBody>
                  <a:tcPr anchor="ctr"/>
                </a:tc>
                <a:extLst>
                  <a:ext uri="{0D108BD9-81ED-4DB2-BD59-A6C34878D82A}">
                    <a16:rowId xmlns:a16="http://schemas.microsoft.com/office/drawing/2014/main" val="4273759524"/>
                  </a:ext>
                </a:extLst>
              </a:tr>
              <a:tr h="727753">
                <a:tc>
                  <a:txBody>
                    <a:bodyPr/>
                    <a:lstStyle/>
                    <a:p>
                      <a:pPr algn="ctr"/>
                      <a:r>
                        <a:rPr kumimoji="1" lang="ja-JP" altLang="en-US" sz="1400" dirty="0">
                          <a:latin typeface="+mn-ea"/>
                          <a:ea typeface="+mn-ea"/>
                        </a:rPr>
                        <a:t>ターゲット</a:t>
                      </a:r>
                      <a:endParaRPr kumimoji="1" lang="en-US" altLang="ja-JP" sz="1400" dirty="0">
                        <a:latin typeface="+mn-ea"/>
                        <a:ea typeface="+mn-ea"/>
                      </a:endParaRPr>
                    </a:p>
                    <a:p>
                      <a:pPr algn="ctr"/>
                      <a:r>
                        <a:rPr kumimoji="1" lang="ja-JP" altLang="en-US" sz="1400" dirty="0">
                          <a:latin typeface="+mn-ea"/>
                          <a:ea typeface="+mn-ea"/>
                        </a:rPr>
                        <a:t>インサイト</a:t>
                      </a:r>
                    </a:p>
                  </a:txBody>
                  <a:tcPr marL="0" marR="0" marT="0" marB="0" anchor="ctr">
                    <a:solidFill>
                      <a:schemeClr val="accent1">
                        <a:lumMod val="20000"/>
                        <a:lumOff val="80000"/>
                      </a:schemeClr>
                    </a:solidFill>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924679891"/>
                  </a:ext>
                </a:extLst>
              </a:tr>
              <a:tr h="727753">
                <a:tc>
                  <a:txBody>
                    <a:bodyPr/>
                    <a:lstStyle/>
                    <a:p>
                      <a:pPr algn="ctr"/>
                      <a:r>
                        <a:rPr kumimoji="1" lang="ja-JP" altLang="en-US" sz="1400" dirty="0">
                          <a:latin typeface="+mn-ea"/>
                          <a:ea typeface="+mn-ea"/>
                        </a:rPr>
                        <a:t>求める変化</a:t>
                      </a:r>
                    </a:p>
                  </a:txBody>
                  <a:tcPr marL="0" marR="0" marT="0" marB="0" anchor="ctr">
                    <a:solidFill>
                      <a:schemeClr val="accent1">
                        <a:lumMod val="20000"/>
                        <a:lumOff val="80000"/>
                      </a:schemeClr>
                    </a:solidFill>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00688467"/>
                  </a:ext>
                </a:extLst>
              </a:tr>
              <a:tr h="727753">
                <a:tc>
                  <a:txBody>
                    <a:bodyPr/>
                    <a:lstStyle/>
                    <a:p>
                      <a:pPr algn="ctr"/>
                      <a:r>
                        <a:rPr kumimoji="1" lang="ja-JP" altLang="en-US" sz="1400" dirty="0">
                          <a:latin typeface="+mn-ea"/>
                          <a:ea typeface="+mn-ea"/>
                        </a:rPr>
                        <a:t>伝えること</a:t>
                      </a:r>
                      <a:endParaRPr kumimoji="1" lang="en-US" altLang="ja-JP" sz="1400" dirty="0">
                        <a:latin typeface="+mn-ea"/>
                        <a:ea typeface="+mn-ea"/>
                      </a:endParaRPr>
                    </a:p>
                    <a:p>
                      <a:pPr algn="ctr"/>
                      <a:r>
                        <a:rPr kumimoji="1" lang="ja-JP" altLang="en-US" sz="1400" dirty="0">
                          <a:latin typeface="+mn-ea"/>
                          <a:ea typeface="+mn-ea"/>
                        </a:rPr>
                        <a:t>・表現</a:t>
                      </a:r>
                    </a:p>
                  </a:txBody>
                  <a:tcPr marL="0" marR="0" marT="0" marB="0" anchor="ctr">
                    <a:solidFill>
                      <a:schemeClr val="accent1">
                        <a:lumMod val="20000"/>
                        <a:lumOff val="80000"/>
                      </a:schemeClr>
                    </a:solidFill>
                  </a:tcPr>
                </a:tc>
                <a:tc>
                  <a:txBody>
                    <a:bodyPr/>
                    <a:lstStyle/>
                    <a:p>
                      <a:endParaRPr kumimoji="1" lang="en-US" altLang="ja-JP" sz="140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39481064"/>
                  </a:ext>
                </a:extLst>
              </a:tr>
              <a:tr h="727753">
                <a:tc>
                  <a:txBody>
                    <a:bodyPr/>
                    <a:lstStyle/>
                    <a:p>
                      <a:pPr algn="ctr"/>
                      <a:r>
                        <a:rPr kumimoji="1" lang="ja-JP" altLang="en-US" sz="1400" dirty="0">
                          <a:latin typeface="+mn-ea"/>
                          <a:ea typeface="+mn-ea"/>
                        </a:rPr>
                        <a:t>時期</a:t>
                      </a:r>
                    </a:p>
                  </a:txBody>
                  <a:tcPr marL="0" marR="0" marT="0" marB="0" anchor="ctr">
                    <a:solidFill>
                      <a:schemeClr val="accent1">
                        <a:lumMod val="20000"/>
                        <a:lumOff val="80000"/>
                      </a:schemeClr>
                    </a:solidFill>
                  </a:tcPr>
                </a:tc>
                <a:tc>
                  <a:txBody>
                    <a:bodyPr/>
                    <a:lstStyle/>
                    <a:p>
                      <a:endParaRPr kumimoji="1" lang="en-US" altLang="ja-JP" sz="140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4198117398"/>
                  </a:ext>
                </a:extLst>
              </a:tr>
              <a:tr h="712506">
                <a:tc>
                  <a:txBody>
                    <a:bodyPr/>
                    <a:lstStyle/>
                    <a:p>
                      <a:pPr algn="ctr"/>
                      <a:r>
                        <a:rPr kumimoji="1" lang="ja-JP" altLang="en-US" sz="1400" dirty="0">
                          <a:latin typeface="+mn-ea"/>
                          <a:ea typeface="+mn-ea"/>
                        </a:rPr>
                        <a:t>発信方法</a:t>
                      </a:r>
                    </a:p>
                  </a:txBody>
                  <a:tcPr marL="0" marR="0" marT="0" marB="0" anchor="ctr">
                    <a:solidFill>
                      <a:schemeClr val="accent1">
                        <a:lumMod val="20000"/>
                        <a:lumOff val="80000"/>
                      </a:schemeClr>
                    </a:solidFill>
                  </a:tcPr>
                </a:tc>
                <a:tc>
                  <a:txBody>
                    <a:bodyPr/>
                    <a:lstStyle/>
                    <a:p>
                      <a:endParaRPr kumimoji="1" lang="en-US" altLang="ja-JP" sz="140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70767680"/>
                  </a:ext>
                </a:extLst>
              </a:tr>
            </a:tbl>
          </a:graphicData>
        </a:graphic>
      </p:graphicFrame>
      <p:sp>
        <p:nvSpPr>
          <p:cNvPr id="121" name="角丸四角形 120"/>
          <p:cNvSpPr/>
          <p:nvPr/>
        </p:nvSpPr>
        <p:spPr>
          <a:xfrm>
            <a:off x="228601" y="803262"/>
            <a:ext cx="11667068" cy="5948057"/>
          </a:xfrm>
          <a:prstGeom prst="roundRect">
            <a:avLst>
              <a:gd name="adj" fmla="val 5280"/>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テキスト ボックス 121"/>
          <p:cNvSpPr txBox="1"/>
          <p:nvPr/>
        </p:nvSpPr>
        <p:spPr>
          <a:xfrm>
            <a:off x="573832" y="708604"/>
            <a:ext cx="4131517" cy="369332"/>
          </a:xfrm>
          <a:prstGeom prst="rect">
            <a:avLst/>
          </a:prstGeom>
          <a:solidFill>
            <a:schemeClr val="bg1"/>
          </a:solidFill>
        </p:spPr>
        <p:txBody>
          <a:bodyPr wrap="square" rtlCol="0">
            <a:spAutoFit/>
          </a:bodyPr>
          <a:lstStyle/>
          <a:p>
            <a:r>
              <a:rPr kumimoji="1" lang="en-US" altLang="ja-JP" dirty="0">
                <a:solidFill>
                  <a:srgbClr val="FFC000"/>
                </a:solidFill>
                <a:latin typeface="Arial Black" panose="020B0A04020102020204" pitchFamily="34" charset="0"/>
              </a:rPr>
              <a:t>TIPS</a:t>
            </a:r>
            <a:r>
              <a:rPr lang="ja-JP" altLang="en-US" dirty="0">
                <a:solidFill>
                  <a:srgbClr val="FFC000"/>
                </a:solidFill>
                <a:latin typeface="Arial Black" panose="020B0A04020102020204" pitchFamily="34" charset="0"/>
              </a:rPr>
              <a:t> </a:t>
            </a:r>
            <a:r>
              <a:rPr lang="ja-JP" altLang="en-US" b="1" dirty="0">
                <a:solidFill>
                  <a:srgbClr val="FFC000"/>
                </a:solidFill>
                <a:latin typeface="メイリオ" panose="020B0604030504040204" pitchFamily="50" charset="-128"/>
                <a:ea typeface="メイリオ" panose="020B0604030504040204" pitchFamily="50" charset="-128"/>
              </a:rPr>
              <a:t>ディレクションシートの様式</a:t>
            </a:r>
            <a:endParaRPr lang="en-US" altLang="ja-JP" b="1" dirty="0">
              <a:solidFill>
                <a:srgbClr val="FFC000"/>
              </a:solidFill>
              <a:latin typeface="メイリオ" panose="020B0604030504040204" pitchFamily="50" charset="-128"/>
              <a:ea typeface="メイリオ" panose="020B0604030504040204" pitchFamily="50" charset="-128"/>
            </a:endParaRPr>
          </a:p>
        </p:txBody>
      </p:sp>
      <p:graphicFrame>
        <p:nvGraphicFramePr>
          <p:cNvPr id="8" name="表 7"/>
          <p:cNvGraphicFramePr>
            <a:graphicFrameLocks noGrp="1"/>
          </p:cNvGraphicFramePr>
          <p:nvPr>
            <p:extLst>
              <p:ext uri="{D42A27DB-BD31-4B8C-83A1-F6EECF244321}">
                <p14:modId xmlns:p14="http://schemas.microsoft.com/office/powerpoint/2010/main" val="223840353"/>
              </p:ext>
            </p:extLst>
          </p:nvPr>
        </p:nvGraphicFramePr>
        <p:xfrm>
          <a:off x="3663470" y="1421522"/>
          <a:ext cx="5978369" cy="5089851"/>
        </p:xfrm>
        <a:graphic>
          <a:graphicData uri="http://schemas.openxmlformats.org/drawingml/2006/table">
            <a:tbl>
              <a:tblPr>
                <a:tableStyleId>{5940675A-B579-460E-94D1-54222C63F5DA}</a:tableStyleId>
              </a:tblPr>
              <a:tblGrid>
                <a:gridCol w="1209642">
                  <a:extLst>
                    <a:ext uri="{9D8B030D-6E8A-4147-A177-3AD203B41FA5}">
                      <a16:colId xmlns:a16="http://schemas.microsoft.com/office/drawing/2014/main" val="4157427805"/>
                    </a:ext>
                  </a:extLst>
                </a:gridCol>
                <a:gridCol w="4768727">
                  <a:extLst>
                    <a:ext uri="{9D8B030D-6E8A-4147-A177-3AD203B41FA5}">
                      <a16:colId xmlns:a16="http://schemas.microsoft.com/office/drawing/2014/main" val="695522067"/>
                    </a:ext>
                  </a:extLst>
                </a:gridCol>
              </a:tblGrid>
              <a:tr h="371682">
                <a:tc>
                  <a:txBody>
                    <a:bodyPr/>
                    <a:lstStyle/>
                    <a:p>
                      <a:pPr algn="ctr"/>
                      <a:r>
                        <a:rPr kumimoji="1" lang="ja-JP" altLang="en-US" sz="1400" dirty="0">
                          <a:latin typeface="+mn-ea"/>
                          <a:ea typeface="+mn-ea"/>
                        </a:rPr>
                        <a:t>目的</a:t>
                      </a:r>
                    </a:p>
                  </a:txBody>
                  <a:tcPr marL="0" marR="0" marT="0" marB="0" anchor="ctr">
                    <a:solidFill>
                      <a:schemeClr val="accent1">
                        <a:lumMod val="20000"/>
                        <a:lumOff val="80000"/>
                      </a:schemeClr>
                    </a:solidFill>
                  </a:tcPr>
                </a:tc>
                <a:tc>
                  <a:txBody>
                    <a:bodyPr/>
                    <a:lstStyle/>
                    <a:p>
                      <a:r>
                        <a:rPr kumimoji="1" lang="ja-JP" altLang="en-US" sz="1400" dirty="0">
                          <a:latin typeface="+mn-ea"/>
                          <a:ea typeface="+mn-ea"/>
                        </a:rPr>
                        <a:t>都民への徹底した外出自粛の要請</a:t>
                      </a:r>
                    </a:p>
                  </a:txBody>
                  <a:tcPr anchor="ctr"/>
                </a:tc>
                <a:extLst>
                  <a:ext uri="{0D108BD9-81ED-4DB2-BD59-A6C34878D82A}">
                    <a16:rowId xmlns:a16="http://schemas.microsoft.com/office/drawing/2014/main" val="3189358957"/>
                  </a:ext>
                </a:extLst>
              </a:tr>
              <a:tr h="371682">
                <a:tc>
                  <a:txBody>
                    <a:bodyPr/>
                    <a:lstStyle/>
                    <a:p>
                      <a:pPr algn="ctr"/>
                      <a:r>
                        <a:rPr kumimoji="1" lang="ja-JP" altLang="en-US" sz="1400" dirty="0">
                          <a:latin typeface="+mn-ea"/>
                          <a:ea typeface="+mn-ea"/>
                        </a:rPr>
                        <a:t>ターゲット</a:t>
                      </a:r>
                    </a:p>
                  </a:txBody>
                  <a:tcPr marL="0" marR="0" marT="0" marB="0"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kern="1200" dirty="0">
                          <a:solidFill>
                            <a:schemeClr val="tx1"/>
                          </a:solidFill>
                          <a:latin typeface="+mn-ea"/>
                          <a:ea typeface="+mn-ea"/>
                          <a:cs typeface="+mn-cs"/>
                        </a:rPr>
                        <a:t>外出機会があると想定される若者やサラリーマン等</a:t>
                      </a:r>
                    </a:p>
                  </a:txBody>
                  <a:tcPr anchor="ctr"/>
                </a:tc>
                <a:extLst>
                  <a:ext uri="{0D108BD9-81ED-4DB2-BD59-A6C34878D82A}">
                    <a16:rowId xmlns:a16="http://schemas.microsoft.com/office/drawing/2014/main" val="4273759524"/>
                  </a:ext>
                </a:extLst>
              </a:tr>
              <a:tr h="631860">
                <a:tc>
                  <a:txBody>
                    <a:bodyPr/>
                    <a:lstStyle/>
                    <a:p>
                      <a:pPr algn="ctr"/>
                      <a:r>
                        <a:rPr kumimoji="1" lang="ja-JP" altLang="en-US" sz="1400" dirty="0">
                          <a:latin typeface="+mn-ea"/>
                          <a:ea typeface="+mn-ea"/>
                        </a:rPr>
                        <a:t>ターゲット</a:t>
                      </a:r>
                      <a:endParaRPr kumimoji="1" lang="en-US" altLang="ja-JP" sz="1400" dirty="0">
                        <a:latin typeface="+mn-ea"/>
                        <a:ea typeface="+mn-ea"/>
                      </a:endParaRPr>
                    </a:p>
                    <a:p>
                      <a:pPr algn="ctr"/>
                      <a:r>
                        <a:rPr kumimoji="1" lang="ja-JP" altLang="en-US" sz="1400" dirty="0">
                          <a:latin typeface="+mn-ea"/>
                          <a:ea typeface="+mn-ea"/>
                        </a:rPr>
                        <a:t>インサイト</a:t>
                      </a:r>
                    </a:p>
                  </a:txBody>
                  <a:tcPr marL="0" marR="0" marT="0" marB="0" anchor="ctr">
                    <a:solidFill>
                      <a:schemeClr val="accent1">
                        <a:lumMod val="20000"/>
                        <a:lumOff val="80000"/>
                      </a:schemeClr>
                    </a:solidFill>
                  </a:tcPr>
                </a:tc>
                <a:tc>
                  <a:txBody>
                    <a:bodyPr/>
                    <a:lstStyle/>
                    <a:p>
                      <a:r>
                        <a:rPr kumimoji="1" lang="ja-JP" altLang="en-US" sz="1400" dirty="0">
                          <a:latin typeface="+mn-ea"/>
                          <a:ea typeface="+mn-ea"/>
                        </a:rPr>
                        <a:t>感染者の拡大、緊急事態宣言発出で傾向により不安。</a:t>
                      </a:r>
                      <a:endParaRPr kumimoji="1" lang="en-US" altLang="ja-JP" sz="1400" dirty="0">
                        <a:latin typeface="+mn-ea"/>
                        <a:ea typeface="+mn-ea"/>
                      </a:endParaRPr>
                    </a:p>
                    <a:p>
                      <a:r>
                        <a:rPr kumimoji="1" lang="ja-JP" altLang="en-US" sz="1400" dirty="0">
                          <a:latin typeface="+mn-ea"/>
                          <a:ea typeface="+mn-ea"/>
                        </a:rPr>
                        <a:t>何に注意すればいいかわかならい。</a:t>
                      </a:r>
                    </a:p>
                  </a:txBody>
                  <a:tcPr anchor="ctr"/>
                </a:tc>
                <a:extLst>
                  <a:ext uri="{0D108BD9-81ED-4DB2-BD59-A6C34878D82A}">
                    <a16:rowId xmlns:a16="http://schemas.microsoft.com/office/drawing/2014/main" val="924679891"/>
                  </a:ext>
                </a:extLst>
              </a:tr>
              <a:tr h="631860">
                <a:tc>
                  <a:txBody>
                    <a:bodyPr/>
                    <a:lstStyle/>
                    <a:p>
                      <a:pPr algn="ctr"/>
                      <a:r>
                        <a:rPr kumimoji="1" lang="ja-JP" altLang="en-US" sz="1400" dirty="0">
                          <a:latin typeface="+mn-ea"/>
                          <a:ea typeface="+mn-ea"/>
                        </a:rPr>
                        <a:t>求める変化</a:t>
                      </a:r>
                    </a:p>
                  </a:txBody>
                  <a:tcPr marL="0" marR="0" marT="0" marB="0" anchor="ctr">
                    <a:solidFill>
                      <a:schemeClr val="accent1">
                        <a:lumMod val="20000"/>
                        <a:lumOff val="80000"/>
                      </a:schemeClr>
                    </a:solidFill>
                  </a:tcPr>
                </a:tc>
                <a:tc>
                  <a:txBody>
                    <a:bodyPr/>
                    <a:lstStyle/>
                    <a:p>
                      <a:r>
                        <a:rPr kumimoji="1" lang="ja-JP" altLang="en-US" sz="1400" dirty="0">
                          <a:latin typeface="+mn-ea"/>
                          <a:ea typeface="+mn-ea"/>
                        </a:rPr>
                        <a:t>都民が自発的に外出自粛に取り組む。やむを得ず外出する場合には、人と人の間隔を２ｍ確保する。</a:t>
                      </a:r>
                    </a:p>
                  </a:txBody>
                  <a:tcPr anchor="ctr"/>
                </a:tc>
                <a:extLst>
                  <a:ext uri="{0D108BD9-81ED-4DB2-BD59-A6C34878D82A}">
                    <a16:rowId xmlns:a16="http://schemas.microsoft.com/office/drawing/2014/main" val="100688467"/>
                  </a:ext>
                </a:extLst>
              </a:tr>
              <a:tr h="1932747">
                <a:tc>
                  <a:txBody>
                    <a:bodyPr/>
                    <a:lstStyle/>
                    <a:p>
                      <a:pPr algn="ctr"/>
                      <a:r>
                        <a:rPr kumimoji="1" lang="ja-JP" altLang="en-US" sz="1400" dirty="0">
                          <a:latin typeface="+mn-ea"/>
                          <a:ea typeface="+mn-ea"/>
                        </a:rPr>
                        <a:t>伝えること</a:t>
                      </a:r>
                      <a:endParaRPr kumimoji="1" lang="en-US" altLang="ja-JP" sz="1400" dirty="0">
                        <a:latin typeface="+mn-ea"/>
                        <a:ea typeface="+mn-ea"/>
                      </a:endParaRPr>
                    </a:p>
                    <a:p>
                      <a:pPr algn="ctr"/>
                      <a:r>
                        <a:rPr kumimoji="1" lang="ja-JP" altLang="en-US" sz="1400" dirty="0">
                          <a:latin typeface="+mn-ea"/>
                          <a:ea typeface="+mn-ea"/>
                        </a:rPr>
                        <a:t>・表現</a:t>
                      </a:r>
                    </a:p>
                  </a:txBody>
                  <a:tcPr marL="0" marR="0" marT="0" marB="0" anchor="ctr">
                    <a:solidFill>
                      <a:schemeClr val="accent1">
                        <a:lumMod val="20000"/>
                        <a:lumOff val="80000"/>
                      </a:schemeClr>
                    </a:solidFill>
                  </a:tcPr>
                </a:tc>
                <a:tc>
                  <a:txBody>
                    <a:bodyPr/>
                    <a:lstStyle/>
                    <a:p>
                      <a:r>
                        <a:rPr kumimoji="1" lang="ja-JP" altLang="en-US" sz="1400" dirty="0">
                          <a:latin typeface="+mn-ea"/>
                          <a:ea typeface="+mn-ea"/>
                        </a:rPr>
                        <a:t>人と人との接触機会８割減のために、外出自粛、２メートル確保、３密回避、手洗い・咳エチケットが有効であること、また、買い占めしないことを訴求</a:t>
                      </a:r>
                      <a:endParaRPr kumimoji="1" lang="en-US" altLang="ja-JP" sz="1400" dirty="0">
                        <a:latin typeface="+mn-ea"/>
                        <a:ea typeface="+mn-ea"/>
                      </a:endParaRPr>
                    </a:p>
                    <a:p>
                      <a:r>
                        <a:rPr kumimoji="1" lang="ja-JP" altLang="en-US" sz="1400" dirty="0">
                          <a:latin typeface="+mn-ea"/>
                          <a:ea typeface="+mn-ea"/>
                        </a:rPr>
                        <a:t>「ステイホーム」「ソーシャルディスタンス」というフレーズ、ロゴにより、印象的に表現</a:t>
                      </a:r>
                      <a:endParaRPr kumimoji="1" lang="en-US" altLang="ja-JP" sz="1400" dirty="0">
                        <a:latin typeface="+mn-ea"/>
                        <a:ea typeface="+mn-ea"/>
                      </a:endParaRPr>
                    </a:p>
                    <a:p>
                      <a:r>
                        <a:rPr kumimoji="1" lang="ja-JP" altLang="en-US" sz="1400" dirty="0">
                          <a:latin typeface="+mn-ea"/>
                          <a:ea typeface="+mn-ea"/>
                        </a:rPr>
                        <a:t>自分事として捉えてもらうため、コピー「あなたの命を守るため、家族を守るため、仲間を守るため、社会を守るため」を使用</a:t>
                      </a:r>
                      <a:endParaRPr kumimoji="1" lang="en-US" altLang="ja-JP" sz="1400" dirty="0">
                        <a:latin typeface="+mn-ea"/>
                        <a:ea typeface="+mn-ea"/>
                      </a:endParaRPr>
                    </a:p>
                  </a:txBody>
                  <a:tcPr anchor="ctr"/>
                </a:tc>
                <a:extLst>
                  <a:ext uri="{0D108BD9-81ED-4DB2-BD59-A6C34878D82A}">
                    <a16:rowId xmlns:a16="http://schemas.microsoft.com/office/drawing/2014/main" val="39481064"/>
                  </a:ext>
                </a:extLst>
              </a:tr>
              <a:tr h="631860">
                <a:tc>
                  <a:txBody>
                    <a:bodyPr/>
                    <a:lstStyle/>
                    <a:p>
                      <a:pPr algn="ctr"/>
                      <a:r>
                        <a:rPr kumimoji="1" lang="ja-JP" altLang="en-US" sz="1400" dirty="0">
                          <a:latin typeface="+mn-ea"/>
                          <a:ea typeface="+mn-ea"/>
                        </a:rPr>
                        <a:t>時期</a:t>
                      </a:r>
                    </a:p>
                  </a:txBody>
                  <a:tcPr marL="0" marR="0" marT="0" marB="0" anchor="c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n-ea"/>
                          <a:ea typeface="+mn-ea"/>
                        </a:rPr>
                        <a:t>4</a:t>
                      </a:r>
                      <a:r>
                        <a:rPr kumimoji="1" lang="ja-JP" altLang="en-US" sz="1400" dirty="0">
                          <a:latin typeface="+mn-ea"/>
                          <a:ea typeface="+mn-ea"/>
                        </a:rPr>
                        <a:t>月中旬から</a:t>
                      </a:r>
                      <a:r>
                        <a:rPr kumimoji="1" lang="en-US" altLang="ja-JP" sz="1400" dirty="0">
                          <a:latin typeface="+mn-ea"/>
                          <a:ea typeface="+mn-ea"/>
                        </a:rPr>
                        <a:t>5</a:t>
                      </a:r>
                      <a:r>
                        <a:rPr kumimoji="1" lang="ja-JP" altLang="en-US" sz="1400" dirty="0">
                          <a:latin typeface="+mn-ea"/>
                          <a:ea typeface="+mn-ea"/>
                        </a:rPr>
                        <a:t>月上旬</a:t>
                      </a:r>
                    </a:p>
                  </a:txBody>
                  <a:tcPr anchor="ctr"/>
                </a:tc>
                <a:extLst>
                  <a:ext uri="{0D108BD9-81ED-4DB2-BD59-A6C34878D82A}">
                    <a16:rowId xmlns:a16="http://schemas.microsoft.com/office/drawing/2014/main" val="85277765"/>
                  </a:ext>
                </a:extLst>
              </a:tr>
              <a:tr h="371682">
                <a:tc>
                  <a:txBody>
                    <a:bodyPr/>
                    <a:lstStyle/>
                    <a:p>
                      <a:pPr algn="ctr"/>
                      <a:r>
                        <a:rPr kumimoji="1" lang="ja-JP" altLang="en-US" sz="1400" dirty="0">
                          <a:latin typeface="+mn-ea"/>
                          <a:ea typeface="+mn-ea"/>
                        </a:rPr>
                        <a:t>発信方法</a:t>
                      </a:r>
                    </a:p>
                  </a:txBody>
                  <a:tcPr marL="0" marR="0" marT="0" marB="0" anchor="ctr">
                    <a:solidFill>
                      <a:schemeClr val="accent1">
                        <a:lumMod val="20000"/>
                        <a:lumOff val="80000"/>
                      </a:schemeClr>
                    </a:solidFill>
                  </a:tcPr>
                </a:tc>
                <a:tc>
                  <a:txBody>
                    <a:bodyPr/>
                    <a:lstStyle/>
                    <a:p>
                      <a:r>
                        <a:rPr kumimoji="1" lang="ja-JP" altLang="en-US" sz="1400" dirty="0">
                          <a:latin typeface="+mn-ea"/>
                          <a:ea typeface="+mn-ea"/>
                        </a:rPr>
                        <a:t>外出している人に訴求するため、ポスター展開（鉄道駅等）</a:t>
                      </a:r>
                      <a:endParaRPr kumimoji="1" lang="en-US" altLang="ja-JP" sz="1400" dirty="0">
                        <a:latin typeface="+mn-ea"/>
                        <a:ea typeface="+mn-ea"/>
                      </a:endParaRPr>
                    </a:p>
                  </a:txBody>
                  <a:tcPr anchor="ctr"/>
                </a:tc>
                <a:extLst>
                  <a:ext uri="{0D108BD9-81ED-4DB2-BD59-A6C34878D82A}">
                    <a16:rowId xmlns:a16="http://schemas.microsoft.com/office/drawing/2014/main" val="70767680"/>
                  </a:ext>
                </a:extLst>
              </a:tr>
            </a:tbl>
          </a:graphicData>
        </a:graphic>
      </p:graphicFrame>
      <p:pic>
        <p:nvPicPr>
          <p:cNvPr id="9" name="図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85680" y="2507029"/>
            <a:ext cx="1874513" cy="2652397"/>
          </a:xfrm>
          <a:prstGeom prst="rect">
            <a:avLst/>
          </a:prstGeom>
        </p:spPr>
      </p:pic>
      <p:sp>
        <p:nvSpPr>
          <p:cNvPr id="10" name="テキスト ボックス 9"/>
          <p:cNvSpPr txBox="1"/>
          <p:nvPr/>
        </p:nvSpPr>
        <p:spPr>
          <a:xfrm>
            <a:off x="9885680" y="2194021"/>
            <a:ext cx="1547100" cy="307777"/>
          </a:xfrm>
          <a:prstGeom prst="rect">
            <a:avLst/>
          </a:prstGeom>
          <a:solidFill>
            <a:schemeClr val="bg1"/>
          </a:solidFill>
        </p:spPr>
        <p:txBody>
          <a:bodyPr wrap="square" rtlCol="0">
            <a:spAutoFit/>
          </a:bodyPr>
          <a:lstStyle/>
          <a:p>
            <a:r>
              <a:rPr kumimoji="1" lang="ja-JP" altLang="en-US" sz="1400" dirty="0">
                <a:solidFill>
                  <a:schemeClr val="accent3">
                    <a:lumMod val="50000"/>
                  </a:schemeClr>
                </a:solidFill>
                <a:latin typeface="Arial Black" panose="020B0A04020102020204" pitchFamily="34" charset="0"/>
              </a:rPr>
              <a:t>実際のポスター</a:t>
            </a:r>
            <a:endParaRPr lang="en-US" altLang="ja-JP" sz="1400" b="1" dirty="0">
              <a:solidFill>
                <a:schemeClr val="accent3">
                  <a:lumMod val="50000"/>
                </a:schemeClr>
              </a:solidFill>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544351" y="1115863"/>
            <a:ext cx="1062198" cy="307777"/>
          </a:xfrm>
          <a:prstGeom prst="rect">
            <a:avLst/>
          </a:prstGeom>
          <a:noFill/>
        </p:spPr>
        <p:txBody>
          <a:bodyPr wrap="square" rtlCol="0">
            <a:spAutoFit/>
          </a:bodyPr>
          <a:lstStyle/>
          <a:p>
            <a:r>
              <a:rPr lang="ja-JP" altLang="en-US" sz="1400" dirty="0">
                <a:solidFill>
                  <a:schemeClr val="accent3">
                    <a:lumMod val="50000"/>
                  </a:schemeClr>
                </a:solidFill>
                <a:latin typeface="Arial Black" panose="020B0A04020102020204" pitchFamily="34" charset="0"/>
              </a:rPr>
              <a:t>様式</a:t>
            </a:r>
            <a:endParaRPr lang="en-US" altLang="ja-JP" sz="1400" b="1" dirty="0">
              <a:solidFill>
                <a:schemeClr val="accent3">
                  <a:lumMod val="50000"/>
                </a:schemeClr>
              </a:solidFill>
              <a:latin typeface="メイリオ" panose="020B0604030504040204" pitchFamily="50" charset="-128"/>
              <a:ea typeface="メイリオ" panose="020B0604030504040204" pitchFamily="50" charset="-128"/>
            </a:endParaRPr>
          </a:p>
        </p:txBody>
      </p:sp>
      <p:sp>
        <p:nvSpPr>
          <p:cNvPr id="12" name="右矢印 11"/>
          <p:cNvSpPr/>
          <p:nvPr/>
        </p:nvSpPr>
        <p:spPr>
          <a:xfrm>
            <a:off x="9683155" y="3550261"/>
            <a:ext cx="161208" cy="821545"/>
          </a:xfrm>
          <a:prstGeom prst="rightArrow">
            <a:avLst>
              <a:gd name="adj1" fmla="val 50000"/>
              <a:gd name="adj2" fmla="val 62859"/>
            </a:avLst>
          </a:prstGeom>
          <a:solidFill>
            <a:schemeClr val="accent1">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ja-JP" altLang="en-US"/>
          </a:p>
        </p:txBody>
      </p:sp>
      <p:sp>
        <p:nvSpPr>
          <p:cNvPr id="13" name="テキスト ボックス 12"/>
          <p:cNvSpPr txBox="1"/>
          <p:nvPr/>
        </p:nvSpPr>
        <p:spPr>
          <a:xfrm>
            <a:off x="3663470" y="1095840"/>
            <a:ext cx="1062198" cy="307777"/>
          </a:xfrm>
          <a:prstGeom prst="rect">
            <a:avLst/>
          </a:prstGeom>
          <a:noFill/>
        </p:spPr>
        <p:txBody>
          <a:bodyPr wrap="square" rtlCol="0">
            <a:spAutoFit/>
          </a:bodyPr>
          <a:lstStyle/>
          <a:p>
            <a:r>
              <a:rPr kumimoji="1" lang="ja-JP" altLang="en-US" sz="1400" dirty="0">
                <a:solidFill>
                  <a:schemeClr val="accent3">
                    <a:lumMod val="50000"/>
                  </a:schemeClr>
                </a:solidFill>
                <a:latin typeface="Arial Black" panose="020B0A04020102020204" pitchFamily="34" charset="0"/>
              </a:rPr>
              <a:t>記載例</a:t>
            </a:r>
            <a:endParaRPr lang="en-US" altLang="ja-JP" sz="1400" b="1" dirty="0">
              <a:solidFill>
                <a:schemeClr val="accent3">
                  <a:lumMod val="50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85939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0" y="1431394"/>
            <a:ext cx="11588045" cy="1357525"/>
            <a:chOff x="657188" y="1934315"/>
            <a:chExt cx="5838726" cy="684000"/>
          </a:xfrm>
          <a:solidFill>
            <a:srgbClr val="ED7D31"/>
          </a:solidFill>
        </p:grpSpPr>
        <p:sp>
          <p:nvSpPr>
            <p:cNvPr id="8" name="テキスト ボックス 7"/>
            <p:cNvSpPr txBox="1"/>
            <p:nvPr/>
          </p:nvSpPr>
          <p:spPr>
            <a:xfrm>
              <a:off x="657188" y="2114276"/>
              <a:ext cx="5838726" cy="380480"/>
            </a:xfrm>
            <a:prstGeom prst="homePlate">
              <a:avLst/>
            </a:prstGeom>
            <a:grpFill/>
          </p:spPr>
          <p:txBody>
            <a:bodyPr wrap="square" lIns="108000" tIns="72000" rIns="108000" bIns="0" rtlCol="0" anchor="ctr">
              <a:noAutofit/>
            </a:bodyPr>
            <a:lstStyle/>
            <a:p>
              <a:r>
                <a:rPr lang="ja-JP" altLang="en-US" sz="4000" b="1" dirty="0">
                  <a:solidFill>
                    <a:schemeClr val="bg1"/>
                  </a:solidFill>
                  <a:latin typeface="メイリオ" panose="020B0604030504040204" pitchFamily="50" charset="-128"/>
                  <a:ea typeface="メイリオ" panose="020B0604030504040204" pitchFamily="50" charset="-128"/>
                </a:rPr>
                <a:t>　　　２　はかる</a:t>
              </a:r>
              <a:endParaRPr kumimoji="1" lang="ja-JP" altLang="en-US" sz="4000" b="1" dirty="0">
                <a:solidFill>
                  <a:schemeClr val="bg1"/>
                </a:solidFill>
                <a:latin typeface="メイリオ" panose="020B0604030504040204" pitchFamily="50" charset="-128"/>
                <a:ea typeface="メイリオ" panose="020B0604030504040204" pitchFamily="50" charset="-128"/>
              </a:endParaRPr>
            </a:p>
          </p:txBody>
        </p:sp>
        <p:sp>
          <p:nvSpPr>
            <p:cNvPr id="4" name="楕円 3"/>
            <p:cNvSpPr/>
            <p:nvPr/>
          </p:nvSpPr>
          <p:spPr>
            <a:xfrm>
              <a:off x="767425" y="1934315"/>
              <a:ext cx="684000" cy="68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正方形/長方形 24"/>
          <p:cNvSpPr/>
          <p:nvPr/>
        </p:nvSpPr>
        <p:spPr>
          <a:xfrm>
            <a:off x="1383607" y="3146085"/>
            <a:ext cx="10808393" cy="2308324"/>
          </a:xfrm>
          <a:prstGeom prst="rect">
            <a:avLst/>
          </a:prstGeom>
        </p:spPr>
        <p:txBody>
          <a:bodyPr wrap="square">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広報の目的を明らかにするためには、正しい現状把握が欠かせません。</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伝えたいテーマについて、今、どう思われているのかを知ることで、うつべき一手が見えてきます。</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また、このテーマは情報を世に出したあとにも重要です。</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本当に届いたか、伝わったかをはかることで、次につなげていく。</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en-US" altLang="ja-JP" sz="1600" dirty="0">
                <a:latin typeface="メイリオ" panose="020B0604030504040204" pitchFamily="50" charset="-128"/>
                <a:ea typeface="メイリオ" panose="020B0604030504040204" pitchFamily="50" charset="-128"/>
              </a:rPr>
              <a:t>No measurement, No improvement.  </a:t>
            </a:r>
            <a:r>
              <a:rPr lang="ja-JP" altLang="ja-JP" sz="1600" dirty="0">
                <a:latin typeface="メイリオ" panose="020B0604030504040204" pitchFamily="50" charset="-128"/>
                <a:ea typeface="メイリオ" panose="020B0604030504040204" pitchFamily="50" charset="-128"/>
              </a:rPr>
              <a:t>はか</a:t>
            </a:r>
            <a:r>
              <a:rPr lang="ja-JP" altLang="en-US" sz="1600" dirty="0">
                <a:latin typeface="メイリオ" panose="020B0604030504040204" pitchFamily="50" charset="-128"/>
                <a:ea typeface="メイリオ" panose="020B0604030504040204" pitchFamily="50" charset="-128"/>
              </a:rPr>
              <a:t>れないものは、改善できません。</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この章には、ぜひまたあとで戻ってきてください。</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467811" y="1593808"/>
            <a:ext cx="915796" cy="915796"/>
          </a:xfrm>
          <a:prstGeom prst="rect">
            <a:avLst/>
          </a:prstGeom>
        </p:spPr>
      </p:pic>
    </p:spTree>
    <p:extLst>
      <p:ext uri="{BB962C8B-B14F-4D97-AF65-F5344CB8AC3E}">
        <p14:creationId xmlns:p14="http://schemas.microsoft.com/office/powerpoint/2010/main" val="1001779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3" name="直線矢印コネクタ 112"/>
          <p:cNvCxnSpPr/>
          <p:nvPr/>
        </p:nvCxnSpPr>
        <p:spPr>
          <a:xfrm flipH="1">
            <a:off x="3137611" y="2460410"/>
            <a:ext cx="1" cy="2486987"/>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a:stCxn id="82" idx="2"/>
            <a:endCxn id="92" idx="0"/>
          </p:cNvCxnSpPr>
          <p:nvPr/>
        </p:nvCxnSpPr>
        <p:spPr>
          <a:xfrm flipH="1">
            <a:off x="7470903" y="2412698"/>
            <a:ext cx="2777" cy="2720557"/>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008377" y="5957416"/>
            <a:ext cx="8791999" cy="738664"/>
          </a:xfrm>
          <a:prstGeom prst="rect">
            <a:avLst/>
          </a:prstGeom>
          <a:noFill/>
        </p:spPr>
        <p:txBody>
          <a:bodyPr wrap="square" rtlCol="0">
            <a:spAutoFit/>
          </a:bodyPr>
          <a:lstStyle/>
          <a:p>
            <a:pPr>
              <a:defRPr/>
            </a:pPr>
            <a:r>
              <a:rPr lang="ja-JP" altLang="en-US" sz="1400" dirty="0">
                <a:solidFill>
                  <a:prstClr val="black">
                    <a:lumMod val="90000"/>
                    <a:lumOff val="10000"/>
                  </a:prstClr>
                </a:solidFill>
                <a:latin typeface="メイリオ" panose="020B0604030504040204" pitchFamily="50" charset="-128"/>
                <a:ea typeface="メイリオ" panose="020B0604030504040204" pitchFamily="50" charset="-128"/>
              </a:rPr>
              <a:t>ターゲットの意識を捉えて「刺さる」広報を実現するには、適切なタイミングで調査を行い、</a:t>
            </a:r>
            <a:br>
              <a:rPr lang="en-US" altLang="ja-JP" sz="1400" dirty="0">
                <a:solidFill>
                  <a:prstClr val="black">
                    <a:lumMod val="90000"/>
                    <a:lumOff val="10000"/>
                  </a:prstClr>
                </a:solidFill>
                <a:latin typeface="メイリオ" panose="020B0604030504040204" pitchFamily="50" charset="-128"/>
                <a:ea typeface="メイリオ" panose="020B0604030504040204" pitchFamily="50" charset="-128"/>
              </a:rPr>
            </a:br>
            <a:r>
              <a:rPr lang="ja-JP" altLang="en-US" sz="1400" dirty="0">
                <a:solidFill>
                  <a:prstClr val="black">
                    <a:lumMod val="90000"/>
                    <a:lumOff val="10000"/>
                  </a:prstClr>
                </a:solidFill>
                <a:latin typeface="メイリオ" panose="020B0604030504040204" pitchFamily="50" charset="-128"/>
                <a:ea typeface="メイリオ" panose="020B0604030504040204" pitchFamily="50" charset="-128"/>
              </a:rPr>
              <a:t>広報の</a:t>
            </a:r>
            <a:r>
              <a:rPr lang="en-US" altLang="ja-JP" sz="1400" dirty="0">
                <a:solidFill>
                  <a:prstClr val="black">
                    <a:lumMod val="90000"/>
                    <a:lumOff val="10000"/>
                  </a:prstClr>
                </a:solidFill>
                <a:latin typeface="メイリオ" panose="020B0604030504040204" pitchFamily="50" charset="-128"/>
                <a:ea typeface="メイリオ" panose="020B0604030504040204" pitchFamily="50" charset="-128"/>
              </a:rPr>
              <a:t>PDCA</a:t>
            </a:r>
            <a:r>
              <a:rPr lang="ja-JP" altLang="en-US" sz="1400" dirty="0">
                <a:solidFill>
                  <a:prstClr val="black">
                    <a:lumMod val="90000"/>
                    <a:lumOff val="10000"/>
                  </a:prstClr>
                </a:solidFill>
                <a:latin typeface="メイリオ" panose="020B0604030504040204" pitchFamily="50" charset="-128"/>
                <a:ea typeface="メイリオ" panose="020B0604030504040204" pitchFamily="50" charset="-128"/>
              </a:rPr>
              <a:t>を回していく必要があります。</a:t>
            </a:r>
            <a:endParaRPr lang="en-US" altLang="ja-JP" sz="1400" dirty="0">
              <a:solidFill>
                <a:prstClr val="black">
                  <a:lumMod val="90000"/>
                  <a:lumOff val="10000"/>
                </a:prstClr>
              </a:solidFill>
              <a:latin typeface="メイリオ" panose="020B0604030504040204" pitchFamily="50" charset="-128"/>
              <a:ea typeface="メイリオ" panose="020B0604030504040204" pitchFamily="50" charset="-128"/>
            </a:endParaRPr>
          </a:p>
          <a:p>
            <a:pPr>
              <a:defRPr/>
            </a:pPr>
            <a:r>
              <a:rPr lang="ja-JP" altLang="en-US" sz="1400" dirty="0">
                <a:solidFill>
                  <a:prstClr val="black">
                    <a:lumMod val="90000"/>
                    <a:lumOff val="10000"/>
                  </a:prstClr>
                </a:solidFill>
                <a:latin typeface="メイリオ" panose="020B0604030504040204" pitchFamily="50" charset="-128"/>
                <a:ea typeface="メイリオ" panose="020B0604030504040204" pitchFamily="50" charset="-128"/>
              </a:rPr>
              <a:t>予算の都合で完璧な事前調査が難しい場合でも、効果測定は必ず行うようにしましょう。</a:t>
            </a:r>
            <a:endParaRPr lang="en-US" altLang="ja-JP" sz="1400" dirty="0">
              <a:solidFill>
                <a:prstClr val="black">
                  <a:lumMod val="90000"/>
                  <a:lumOff val="10000"/>
                </a:prstClr>
              </a:solidFill>
              <a:latin typeface="メイリオ" panose="020B0604030504040204" pitchFamily="50" charset="-128"/>
              <a:ea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14</a:t>
            </a:fld>
            <a:endParaRPr kumimoji="1" lang="ja-JP" altLang="en-US" dirty="0"/>
          </a:p>
        </p:txBody>
      </p:sp>
      <p:sp>
        <p:nvSpPr>
          <p:cNvPr id="10" name="テキスト ボックス 9"/>
          <p:cNvSpPr txBox="1"/>
          <p:nvPr/>
        </p:nvSpPr>
        <p:spPr>
          <a:xfrm>
            <a:off x="243892" y="297154"/>
            <a:ext cx="11704216" cy="757386"/>
          </a:xfrm>
          <a:prstGeom prst="roundRect">
            <a:avLst>
              <a:gd name="adj" fmla="val 50000"/>
            </a:avLst>
          </a:prstGeom>
          <a:solidFill>
            <a:srgbClr val="ED7D31"/>
          </a:solidFill>
        </p:spPr>
        <p:txBody>
          <a:bodyPr wrap="square" bIns="0" rtlCol="0" anchor="ctr">
            <a:spAutoFit/>
          </a:bodyPr>
          <a:lstStyle/>
          <a:p>
            <a:r>
              <a:rPr lang="en-US" altLang="ja-JP" sz="3200" b="1" dirty="0">
                <a:solidFill>
                  <a:schemeClr val="bg1"/>
                </a:solidFill>
                <a:latin typeface="メイリオ" panose="020B0604030504040204" pitchFamily="50" charset="-128"/>
                <a:ea typeface="メイリオ" panose="020B0604030504040204" pitchFamily="50" charset="-128"/>
              </a:rPr>
              <a:t>2</a:t>
            </a:r>
            <a:r>
              <a:rPr kumimoji="1" lang="en-US" altLang="ja-JP" sz="3200" b="1" dirty="0">
                <a:solidFill>
                  <a:schemeClr val="bg1"/>
                </a:solidFill>
                <a:latin typeface="メイリオ" panose="020B0604030504040204" pitchFamily="50" charset="-128"/>
                <a:ea typeface="メイリオ" panose="020B0604030504040204" pitchFamily="50" charset="-128"/>
              </a:rPr>
              <a:t>-1</a:t>
            </a:r>
            <a:r>
              <a:rPr kumimoji="1" lang="ja-JP" altLang="en-US" sz="3200" b="1" dirty="0">
                <a:solidFill>
                  <a:schemeClr val="bg1"/>
                </a:solidFill>
                <a:latin typeface="メイリオ" panose="020B0604030504040204" pitchFamily="50" charset="-128"/>
                <a:ea typeface="メイリオ" panose="020B0604030504040204" pitchFamily="50" charset="-128"/>
              </a:rPr>
              <a:t>　調査で</a:t>
            </a:r>
            <a:r>
              <a:rPr lang="ja-JP" altLang="en-US" sz="3200" b="1" dirty="0">
                <a:solidFill>
                  <a:schemeClr val="bg1"/>
                </a:solidFill>
                <a:latin typeface="メイリオ" panose="020B0604030504040204" pitchFamily="50" charset="-128"/>
                <a:ea typeface="メイリオ" panose="020B0604030504040204" pitchFamily="50" charset="-128"/>
              </a:rPr>
              <a:t>ターゲットの考えを探る</a:t>
            </a:r>
            <a:endParaRPr kumimoji="1" lang="en-US" altLang="ja-JP" sz="3200" b="1" dirty="0">
              <a:solidFill>
                <a:schemeClr val="bg1"/>
              </a:solidFill>
              <a:latin typeface="メイリオ" panose="020B0604030504040204" pitchFamily="50" charset="-128"/>
              <a:ea typeface="メイリオ" panose="020B0604030504040204" pitchFamily="50" charset="-128"/>
            </a:endParaRPr>
          </a:p>
        </p:txBody>
      </p:sp>
      <p:sp>
        <p:nvSpPr>
          <p:cNvPr id="4" name="Rectangle 2"/>
          <p:cNvSpPr>
            <a:spLocks noChangeArrowheads="1"/>
          </p:cNvSpPr>
          <p:nvPr/>
        </p:nvSpPr>
        <p:spPr bwMode="auto">
          <a:xfrm flipV="1">
            <a:off x="6890392" y="-1"/>
            <a:ext cx="53016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53" name="角丸四角形 52"/>
          <p:cNvSpPr/>
          <p:nvPr/>
        </p:nvSpPr>
        <p:spPr>
          <a:xfrm>
            <a:off x="1489434" y="2592765"/>
            <a:ext cx="3296354" cy="406227"/>
          </a:xfrm>
          <a:prstGeom prst="roundRect">
            <a:avLst/>
          </a:prstGeom>
          <a:ln w="28575">
            <a:solidFill>
              <a:srgbClr val="ED7D3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t>すべての都民に広報しよう</a:t>
            </a:r>
            <a:endParaRPr lang="en-US" altLang="ja-JP" sz="1400" dirty="0"/>
          </a:p>
        </p:txBody>
      </p:sp>
      <p:sp>
        <p:nvSpPr>
          <p:cNvPr id="54" name="角丸四角形 53"/>
          <p:cNvSpPr/>
          <p:nvPr/>
        </p:nvSpPr>
        <p:spPr>
          <a:xfrm>
            <a:off x="1489435" y="3131347"/>
            <a:ext cx="3296353" cy="619486"/>
          </a:xfrm>
          <a:prstGeom prst="roundRect">
            <a:avLst/>
          </a:prstGeom>
          <a:ln w="28575">
            <a:solidFill>
              <a:srgbClr val="ED7D3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t>制度の詳細や申込方法など</a:t>
            </a:r>
            <a:endParaRPr lang="en-US" altLang="ja-JP" sz="1400" dirty="0"/>
          </a:p>
          <a:p>
            <a:pPr algn="ctr"/>
            <a:r>
              <a:rPr lang="ja-JP" altLang="en-US" sz="1400" dirty="0"/>
              <a:t>詰め込んだ広報</a:t>
            </a:r>
            <a:endParaRPr lang="en-US" altLang="ja-JP" sz="1400" dirty="0"/>
          </a:p>
        </p:txBody>
      </p:sp>
      <p:grpSp>
        <p:nvGrpSpPr>
          <p:cNvPr id="6" name="グループ化 5"/>
          <p:cNvGrpSpPr/>
          <p:nvPr/>
        </p:nvGrpSpPr>
        <p:grpSpPr>
          <a:xfrm>
            <a:off x="1489435" y="3883188"/>
            <a:ext cx="3296353" cy="850574"/>
            <a:chOff x="1489434" y="3932556"/>
            <a:chExt cx="3296353" cy="850574"/>
          </a:xfrm>
        </p:grpSpPr>
        <p:sp>
          <p:nvSpPr>
            <p:cNvPr id="45" name="角丸四角形 44"/>
            <p:cNvSpPr/>
            <p:nvPr/>
          </p:nvSpPr>
          <p:spPr>
            <a:xfrm>
              <a:off x="1489434" y="3932556"/>
              <a:ext cx="3296353" cy="850574"/>
            </a:xfrm>
            <a:prstGeom prst="roundRect">
              <a:avLst/>
            </a:prstGeom>
            <a:solidFill>
              <a:srgbClr val="BDD7EE"/>
            </a:solidFill>
            <a:ln w="28575">
              <a:solidFill>
                <a:srgbClr val="BDD7EE"/>
              </a:solidFill>
            </a:ln>
          </p:spPr>
          <p:style>
            <a:lnRef idx="2">
              <a:schemeClr val="accent1"/>
            </a:lnRef>
            <a:fillRef idx="1">
              <a:schemeClr val="lt1"/>
            </a:fillRef>
            <a:effectRef idx="0">
              <a:schemeClr val="accent1"/>
            </a:effectRef>
            <a:fontRef idx="minor">
              <a:schemeClr val="dk1"/>
            </a:fontRef>
          </p:style>
          <p:txBody>
            <a:bodyPr rtlCol="0" anchor="ctr"/>
            <a:lstStyle/>
            <a:p>
              <a:r>
                <a:rPr lang="ja-JP" altLang="en-US" sz="1600" b="1" dirty="0"/>
                <a:t>　よくわからないし、</a:t>
              </a:r>
              <a:endParaRPr lang="en-US" altLang="ja-JP" sz="1600" b="1" dirty="0"/>
            </a:p>
            <a:p>
              <a:r>
                <a:rPr lang="ja-JP" altLang="en-US" sz="1600" b="1" dirty="0"/>
                <a:t>　自分には関係ないな</a:t>
              </a:r>
              <a:endParaRPr lang="en-US" altLang="ja-JP" sz="1600" b="1" dirty="0"/>
            </a:p>
          </p:txBody>
        </p:sp>
        <p:grpSp>
          <p:nvGrpSpPr>
            <p:cNvPr id="3" name="グループ化 2"/>
            <p:cNvGrpSpPr/>
            <p:nvPr/>
          </p:nvGrpSpPr>
          <p:grpSpPr>
            <a:xfrm>
              <a:off x="3657408" y="4001011"/>
              <a:ext cx="992002" cy="770081"/>
              <a:chOff x="4398931" y="4802432"/>
              <a:chExt cx="1344809" cy="1043962"/>
            </a:xfrm>
          </p:grpSpPr>
          <p:pic>
            <p:nvPicPr>
              <p:cNvPr id="46" name="図 4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76536" y="4802432"/>
                <a:ext cx="667204" cy="1043962"/>
              </a:xfrm>
              <a:prstGeom prst="rect">
                <a:avLst/>
              </a:prstGeom>
            </p:spPr>
          </p:pic>
          <p:pic>
            <p:nvPicPr>
              <p:cNvPr id="67" name="図 6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8931" y="4851358"/>
                <a:ext cx="666000" cy="995036"/>
              </a:xfrm>
              <a:prstGeom prst="rect">
                <a:avLst/>
              </a:prstGeom>
            </p:spPr>
          </p:pic>
        </p:grpSp>
      </p:grpSp>
      <p:grpSp>
        <p:nvGrpSpPr>
          <p:cNvPr id="48" name="グループ化 47"/>
          <p:cNvGrpSpPr/>
          <p:nvPr/>
        </p:nvGrpSpPr>
        <p:grpSpPr>
          <a:xfrm>
            <a:off x="11060194" y="4934720"/>
            <a:ext cx="852477" cy="792000"/>
            <a:chOff x="12623097" y="3935595"/>
            <a:chExt cx="852477" cy="792000"/>
          </a:xfrm>
        </p:grpSpPr>
        <p:sp>
          <p:nvSpPr>
            <p:cNvPr id="68" name="楕円 67"/>
            <p:cNvSpPr/>
            <p:nvPr/>
          </p:nvSpPr>
          <p:spPr>
            <a:xfrm>
              <a:off x="12653335" y="3935595"/>
              <a:ext cx="792000" cy="792000"/>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kumimoji="1" lang="ja-JP" altLang="en-US" sz="1200" b="1" spc="-150" dirty="0">
                <a:latin typeface="Meiryo UI" panose="020B0604030504040204" pitchFamily="50" charset="-128"/>
                <a:ea typeface="Meiryo UI" panose="020B0604030504040204" pitchFamily="50" charset="-128"/>
              </a:endParaRPr>
            </a:p>
          </p:txBody>
        </p:sp>
        <p:sp>
          <p:nvSpPr>
            <p:cNvPr id="69" name="正方形/長方形 68"/>
            <p:cNvSpPr/>
            <p:nvPr/>
          </p:nvSpPr>
          <p:spPr>
            <a:xfrm>
              <a:off x="12623097" y="4122479"/>
              <a:ext cx="852477" cy="400110"/>
            </a:xfrm>
            <a:prstGeom prst="rect">
              <a:avLst/>
            </a:prstGeom>
          </p:spPr>
          <p:txBody>
            <a:bodyPr wrap="none">
              <a:spAutoFit/>
            </a:bodyPr>
            <a:lstStyle/>
            <a:p>
              <a:pPr algn="ctr"/>
              <a:r>
                <a:rPr lang="en-US" altLang="ja-JP" sz="2000" b="1" spc="-150" dirty="0">
                  <a:solidFill>
                    <a:schemeClr val="bg1"/>
                  </a:solidFill>
                  <a:latin typeface="Meiryo UI" panose="020B0604030504040204" pitchFamily="50" charset="-128"/>
                  <a:ea typeface="Meiryo UI" panose="020B0604030504040204" pitchFamily="50" charset="-128"/>
                </a:rPr>
                <a:t>GOAL</a:t>
              </a:r>
              <a:endParaRPr lang="ja-JP" altLang="en-US" sz="2000" b="1" spc="-150" dirty="0">
                <a:solidFill>
                  <a:schemeClr val="bg1"/>
                </a:solidFill>
                <a:latin typeface="Meiryo UI" panose="020B0604030504040204" pitchFamily="50" charset="-128"/>
                <a:ea typeface="Meiryo UI" panose="020B0604030504040204" pitchFamily="50" charset="-128"/>
              </a:endParaRPr>
            </a:p>
          </p:txBody>
        </p:sp>
      </p:grpSp>
      <p:sp>
        <p:nvSpPr>
          <p:cNvPr id="73" name="テキスト ボックス 72"/>
          <p:cNvSpPr txBox="1"/>
          <p:nvPr/>
        </p:nvSpPr>
        <p:spPr>
          <a:xfrm>
            <a:off x="855642" y="1269519"/>
            <a:ext cx="633792" cy="633792"/>
          </a:xfrm>
          <a:prstGeom prst="mathMultiply">
            <a:avLst/>
          </a:prstGeom>
          <a:solidFill>
            <a:srgbClr val="ED7D31"/>
          </a:solidFill>
        </p:spPr>
        <p:txBody>
          <a:bodyPr wrap="square" lIns="0" tIns="0" rIns="0" bIns="0" rtlCol="0" anchor="ctr" anchorCtr="0">
            <a:noAutofit/>
          </a:bodyPr>
          <a:lstStyle/>
          <a:p>
            <a:pPr algn="ctr"/>
            <a:r>
              <a:rPr lang="en-US" altLang="ja-JP" sz="1400" b="1" dirty="0"/>
              <a:t>NG</a:t>
            </a:r>
            <a:endParaRPr kumimoji="1" lang="ja-JP" altLang="en-US" sz="1400" b="1" dirty="0"/>
          </a:p>
        </p:txBody>
      </p:sp>
      <p:sp>
        <p:nvSpPr>
          <p:cNvPr id="74" name="テキスト ボックス 73"/>
          <p:cNvSpPr txBox="1"/>
          <p:nvPr/>
        </p:nvSpPr>
        <p:spPr>
          <a:xfrm>
            <a:off x="1581649" y="1370488"/>
            <a:ext cx="3437068" cy="369332"/>
          </a:xfrm>
          <a:prstGeom prst="rect">
            <a:avLst/>
          </a:prstGeom>
          <a:noFill/>
        </p:spPr>
        <p:txBody>
          <a:bodyPr wrap="square" rtlCol="0">
            <a:spAutoFit/>
          </a:bodyPr>
          <a:lstStyle/>
          <a:p>
            <a:r>
              <a:rPr lang="ja-JP" altLang="en-US" b="1" dirty="0">
                <a:solidFill>
                  <a:schemeClr val="tx1">
                    <a:lumMod val="90000"/>
                    <a:lumOff val="10000"/>
                  </a:schemeClr>
                </a:solidFill>
                <a:latin typeface="Meiryo UI" panose="020B0604030504040204" pitchFamily="50" charset="-128"/>
                <a:ea typeface="Meiryo UI" panose="020B0604030504040204" pitchFamily="50" charset="-128"/>
              </a:rPr>
              <a:t>「なんとなく」「やりっぱなし」の広報</a:t>
            </a:r>
            <a:endParaRPr lang="en-US" altLang="ja-JP" b="1"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75" name="テキスト ボックス 74"/>
          <p:cNvSpPr txBox="1"/>
          <p:nvPr/>
        </p:nvSpPr>
        <p:spPr>
          <a:xfrm>
            <a:off x="5360142" y="1319061"/>
            <a:ext cx="504000" cy="504000"/>
          </a:xfrm>
          <a:prstGeom prst="donut">
            <a:avLst/>
          </a:prstGeom>
          <a:solidFill>
            <a:srgbClr val="ED7D31"/>
          </a:solidFill>
        </p:spPr>
        <p:txBody>
          <a:bodyPr wrap="square" lIns="0" tIns="0" rIns="0" bIns="0" rtlCol="0" anchor="ctr" anchorCtr="0">
            <a:noAutofit/>
          </a:bodyPr>
          <a:lstStyle/>
          <a:p>
            <a:pPr algn="ctr"/>
            <a:r>
              <a:rPr kumimoji="1" lang="en-US" altLang="ja-JP" b="1" dirty="0"/>
              <a:t>OK</a:t>
            </a:r>
            <a:endParaRPr kumimoji="1" lang="ja-JP" altLang="en-US" b="1" dirty="0"/>
          </a:p>
        </p:txBody>
      </p:sp>
      <p:sp>
        <p:nvSpPr>
          <p:cNvPr id="76" name="テキスト ボックス 75"/>
          <p:cNvSpPr txBox="1"/>
          <p:nvPr/>
        </p:nvSpPr>
        <p:spPr>
          <a:xfrm>
            <a:off x="5881454" y="1396003"/>
            <a:ext cx="4793626" cy="369332"/>
          </a:xfrm>
          <a:prstGeom prst="rect">
            <a:avLst/>
          </a:prstGeom>
          <a:noFill/>
        </p:spPr>
        <p:txBody>
          <a:bodyPr wrap="square" rtlCol="0">
            <a:spAutoFit/>
          </a:bodyPr>
          <a:lstStyle/>
          <a:p>
            <a:r>
              <a:rPr lang="ja-JP" altLang="en-US" b="1" dirty="0">
                <a:solidFill>
                  <a:srgbClr val="ED7D31"/>
                </a:solidFill>
                <a:latin typeface="Meiryo UI" panose="020B0604030504040204" pitchFamily="50" charset="-128"/>
                <a:ea typeface="Meiryo UI" panose="020B0604030504040204" pitchFamily="50" charset="-128"/>
              </a:rPr>
              <a:t>現状を把握し、目的やターゲットを定めて広報する</a:t>
            </a:r>
            <a:endParaRPr lang="en-US" altLang="ja-JP" b="1" dirty="0">
              <a:solidFill>
                <a:srgbClr val="ED7D31"/>
              </a:solidFill>
              <a:latin typeface="Meiryo UI" panose="020B0604030504040204" pitchFamily="50" charset="-128"/>
              <a:ea typeface="Meiryo UI" panose="020B0604030504040204" pitchFamily="50" charset="-128"/>
            </a:endParaRPr>
          </a:p>
        </p:txBody>
      </p:sp>
      <p:sp>
        <p:nvSpPr>
          <p:cNvPr id="82" name="角丸四角形 81"/>
          <p:cNvSpPr/>
          <p:nvPr/>
        </p:nvSpPr>
        <p:spPr>
          <a:xfrm>
            <a:off x="5825503" y="2003321"/>
            <a:ext cx="3296353" cy="409377"/>
          </a:xfrm>
          <a:prstGeom prst="roundRect">
            <a:avLst/>
          </a:prstGeom>
          <a:ln w="28575">
            <a:solidFill>
              <a:srgbClr val="ED7D3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既存制度の申込者を増やしたい</a:t>
            </a:r>
            <a:endParaRPr lang="en-US" altLang="ja-JP" sz="1600" dirty="0"/>
          </a:p>
        </p:txBody>
      </p:sp>
      <p:sp>
        <p:nvSpPr>
          <p:cNvPr id="95" name="角丸四角形 94"/>
          <p:cNvSpPr/>
          <p:nvPr/>
        </p:nvSpPr>
        <p:spPr>
          <a:xfrm>
            <a:off x="1489435" y="2051033"/>
            <a:ext cx="3296353" cy="409377"/>
          </a:xfrm>
          <a:prstGeom prst="roundRect">
            <a:avLst/>
          </a:prstGeom>
          <a:ln w="28575">
            <a:solidFill>
              <a:srgbClr val="ED7D3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既存制度の申込者を増やしたい</a:t>
            </a:r>
            <a:endParaRPr lang="en-US" altLang="ja-JP" sz="1600" dirty="0"/>
          </a:p>
        </p:txBody>
      </p:sp>
      <p:sp>
        <p:nvSpPr>
          <p:cNvPr id="98" name="角丸四角形 97"/>
          <p:cNvSpPr/>
          <p:nvPr/>
        </p:nvSpPr>
        <p:spPr>
          <a:xfrm>
            <a:off x="1489434" y="4947397"/>
            <a:ext cx="3296354" cy="602674"/>
          </a:xfrm>
          <a:prstGeom prst="roundRect">
            <a:avLst/>
          </a:prstGeom>
          <a:ln w="28575">
            <a:solidFill>
              <a:srgbClr val="ED7D3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t>終わってよかった！</a:t>
            </a:r>
            <a:endParaRPr lang="en-US" altLang="ja-JP" sz="1400" dirty="0"/>
          </a:p>
          <a:p>
            <a:pPr algn="ctr"/>
            <a:r>
              <a:rPr lang="ja-JP" altLang="en-US" sz="1200" dirty="0"/>
              <a:t>（届いたかよくわからないけど</a:t>
            </a:r>
            <a:r>
              <a:rPr lang="en-US" altLang="ja-JP" sz="1200" dirty="0"/>
              <a:t>…</a:t>
            </a:r>
            <a:r>
              <a:rPr lang="ja-JP" altLang="en-US" sz="1200" dirty="0"/>
              <a:t>）</a:t>
            </a:r>
            <a:endParaRPr lang="en-US" altLang="ja-JP" sz="1400" dirty="0"/>
          </a:p>
        </p:txBody>
      </p:sp>
      <p:sp>
        <p:nvSpPr>
          <p:cNvPr id="83" name="正方形/長方形 82"/>
          <p:cNvSpPr/>
          <p:nvPr/>
        </p:nvSpPr>
        <p:spPr>
          <a:xfrm>
            <a:off x="5819221" y="2592958"/>
            <a:ext cx="3303364" cy="395803"/>
          </a:xfrm>
          <a:prstGeom prst="rect">
            <a:avLst/>
          </a:prstGeom>
          <a:solidFill>
            <a:schemeClr val="accent5"/>
          </a:solidFill>
          <a:ln w="28575">
            <a:noFill/>
          </a:ln>
        </p:spPr>
        <p:style>
          <a:lnRef idx="3">
            <a:schemeClr val="lt1"/>
          </a:lnRef>
          <a:fillRef idx="1">
            <a:schemeClr val="accent1"/>
          </a:fillRef>
          <a:effectRef idx="1">
            <a:schemeClr val="accent1"/>
          </a:effectRef>
          <a:fontRef idx="minor">
            <a:schemeClr val="lt1"/>
          </a:fontRef>
        </p:style>
        <p:txBody>
          <a:bodyPr vert="horz" rtlCol="0" anchor="ctr"/>
          <a:lstStyle/>
          <a:p>
            <a:pPr algn="ctr"/>
            <a:r>
              <a:rPr lang="ja-JP" altLang="en-US" sz="2000" b="1" dirty="0">
                <a:solidFill>
                  <a:schemeClr val="bg1"/>
                </a:solidFill>
                <a:latin typeface="Meiryo UI" panose="020B0604030504040204" pitchFamily="50" charset="-128"/>
                <a:ea typeface="Meiryo UI" panose="020B0604030504040204" pitchFamily="50" charset="-128"/>
              </a:rPr>
              <a:t>調査</a:t>
            </a:r>
            <a:r>
              <a:rPr lang="en-US" altLang="ja-JP" sz="2000" b="1" dirty="0">
                <a:solidFill>
                  <a:schemeClr val="bg1"/>
                </a:solidFill>
                <a:latin typeface="Meiryo UI" panose="020B0604030504040204" pitchFamily="50" charset="-128"/>
                <a:ea typeface="Meiryo UI" panose="020B0604030504040204" pitchFamily="50" charset="-128"/>
              </a:rPr>
              <a:t>【</a:t>
            </a:r>
            <a:r>
              <a:rPr lang="ja-JP" altLang="en-US" sz="2000" b="1" dirty="0">
                <a:solidFill>
                  <a:schemeClr val="bg1"/>
                </a:solidFill>
                <a:latin typeface="Meiryo UI" panose="020B0604030504040204" pitchFamily="50" charset="-128"/>
                <a:ea typeface="Meiryo UI" panose="020B0604030504040204" pitchFamily="50" charset="-128"/>
              </a:rPr>
              <a:t>現状把握</a:t>
            </a:r>
            <a:r>
              <a:rPr lang="en-US" altLang="ja-JP" sz="2000" b="1" dirty="0">
                <a:solidFill>
                  <a:schemeClr val="bg1"/>
                </a:solidFill>
                <a:latin typeface="Meiryo UI" panose="020B0604030504040204" pitchFamily="50" charset="-128"/>
                <a:ea typeface="Meiryo UI" panose="020B0604030504040204" pitchFamily="50" charset="-128"/>
              </a:rPr>
              <a:t>】</a:t>
            </a:r>
          </a:p>
        </p:txBody>
      </p:sp>
      <p:sp>
        <p:nvSpPr>
          <p:cNvPr id="84" name="角丸四角形 83"/>
          <p:cNvSpPr/>
          <p:nvPr/>
        </p:nvSpPr>
        <p:spPr>
          <a:xfrm>
            <a:off x="5812964" y="3187300"/>
            <a:ext cx="3315877" cy="252000"/>
          </a:xfrm>
          <a:prstGeom prst="roundRect">
            <a:avLst>
              <a:gd name="adj" fmla="val 9723"/>
            </a:avLst>
          </a:prstGeom>
          <a:ln w="28575">
            <a:solidFill>
              <a:srgbClr val="ED7D31"/>
            </a:solidFill>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altLang="ja-JP" sz="1400" dirty="0"/>
              <a:t>20</a:t>
            </a:r>
            <a:r>
              <a:rPr lang="ja-JP" altLang="en-US" sz="1400" dirty="0"/>
              <a:t>代の認知度が低い</a:t>
            </a:r>
          </a:p>
        </p:txBody>
      </p:sp>
      <p:sp>
        <p:nvSpPr>
          <p:cNvPr id="88" name="角丸四角形 87"/>
          <p:cNvSpPr/>
          <p:nvPr/>
        </p:nvSpPr>
        <p:spPr>
          <a:xfrm>
            <a:off x="5812964" y="3637839"/>
            <a:ext cx="3315877" cy="252000"/>
          </a:xfrm>
          <a:prstGeom prst="roundRect">
            <a:avLst>
              <a:gd name="adj" fmla="val 9723"/>
            </a:avLst>
          </a:prstGeom>
          <a:ln w="28575">
            <a:solidFill>
              <a:srgbClr val="ED7D31"/>
            </a:solidFill>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ja-JP" altLang="en-US" sz="1400" dirty="0"/>
              <a:t>目的：</a:t>
            </a:r>
            <a:r>
              <a:rPr lang="en-US" altLang="ja-JP" sz="1400" dirty="0"/>
              <a:t>20</a:t>
            </a:r>
            <a:r>
              <a:rPr lang="ja-JP" altLang="en-US" sz="1400" dirty="0"/>
              <a:t>代の認知度向上</a:t>
            </a:r>
            <a:endParaRPr lang="en-US" altLang="ja-JP" sz="1400" dirty="0"/>
          </a:p>
        </p:txBody>
      </p:sp>
      <p:sp>
        <p:nvSpPr>
          <p:cNvPr id="89" name="角丸四角形 88"/>
          <p:cNvSpPr/>
          <p:nvPr/>
        </p:nvSpPr>
        <p:spPr>
          <a:xfrm>
            <a:off x="5812964" y="4088378"/>
            <a:ext cx="3315877" cy="252000"/>
          </a:xfrm>
          <a:prstGeom prst="roundRect">
            <a:avLst>
              <a:gd name="adj" fmla="val 9723"/>
            </a:avLst>
          </a:prstGeom>
          <a:ln w="28575">
            <a:solidFill>
              <a:srgbClr val="ED7D3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t>仮説構築、広報案作成</a:t>
            </a:r>
            <a:endParaRPr lang="en-US" altLang="ja-JP" sz="1400" dirty="0"/>
          </a:p>
        </p:txBody>
      </p:sp>
      <p:sp>
        <p:nvSpPr>
          <p:cNvPr id="90" name="正方形/長方形 89"/>
          <p:cNvSpPr/>
          <p:nvPr/>
        </p:nvSpPr>
        <p:spPr>
          <a:xfrm>
            <a:off x="5827587" y="4538917"/>
            <a:ext cx="3286633" cy="395803"/>
          </a:xfrm>
          <a:prstGeom prst="rect">
            <a:avLst/>
          </a:prstGeom>
          <a:solidFill>
            <a:schemeClr val="accent5"/>
          </a:solidFill>
          <a:ln w="28575">
            <a:noFill/>
          </a:ln>
        </p:spPr>
        <p:style>
          <a:lnRef idx="3">
            <a:schemeClr val="lt1"/>
          </a:lnRef>
          <a:fillRef idx="1">
            <a:schemeClr val="accent1"/>
          </a:fillRef>
          <a:effectRef idx="1">
            <a:schemeClr val="accent1"/>
          </a:effectRef>
          <a:fontRef idx="minor">
            <a:schemeClr val="lt1"/>
          </a:fontRef>
        </p:style>
        <p:txBody>
          <a:bodyPr vert="horz" rtlCol="0" anchor="ctr"/>
          <a:lstStyle/>
          <a:p>
            <a:pPr algn="ctr"/>
            <a:r>
              <a:rPr lang="ja-JP" altLang="en-US" sz="2000" b="1" dirty="0">
                <a:solidFill>
                  <a:schemeClr val="bg1"/>
                </a:solidFill>
                <a:latin typeface="Meiryo UI" panose="020B0604030504040204" pitchFamily="50" charset="-128"/>
                <a:ea typeface="Meiryo UI" panose="020B0604030504040204" pitchFamily="50" charset="-128"/>
              </a:rPr>
              <a:t>調査</a:t>
            </a:r>
            <a:r>
              <a:rPr lang="en-US" altLang="ja-JP" sz="2000" b="1" dirty="0">
                <a:solidFill>
                  <a:schemeClr val="bg1"/>
                </a:solidFill>
                <a:latin typeface="Meiryo UI" panose="020B0604030504040204" pitchFamily="50" charset="-128"/>
                <a:ea typeface="Meiryo UI" panose="020B0604030504040204" pitchFamily="50" charset="-128"/>
              </a:rPr>
              <a:t>【</a:t>
            </a:r>
            <a:r>
              <a:rPr lang="ja-JP" altLang="en-US" sz="2000" b="1" dirty="0">
                <a:solidFill>
                  <a:schemeClr val="bg1"/>
                </a:solidFill>
                <a:latin typeface="Meiryo UI" panose="020B0604030504040204" pitchFamily="50" charset="-128"/>
                <a:ea typeface="Meiryo UI" panose="020B0604030504040204" pitchFamily="50" charset="-128"/>
              </a:rPr>
              <a:t>仮説検証</a:t>
            </a:r>
            <a:r>
              <a:rPr lang="en-US" altLang="ja-JP" sz="2000" b="1" dirty="0">
                <a:solidFill>
                  <a:schemeClr val="bg1"/>
                </a:solidFill>
                <a:latin typeface="Meiryo UI" panose="020B0604030504040204" pitchFamily="50" charset="-128"/>
                <a:ea typeface="Meiryo UI" panose="020B0604030504040204" pitchFamily="50" charset="-128"/>
              </a:rPr>
              <a:t>】</a:t>
            </a:r>
          </a:p>
        </p:txBody>
      </p:sp>
      <p:sp>
        <p:nvSpPr>
          <p:cNvPr id="92" name="角丸四角形 91"/>
          <p:cNvSpPr/>
          <p:nvPr/>
        </p:nvSpPr>
        <p:spPr>
          <a:xfrm>
            <a:off x="5801079" y="5133255"/>
            <a:ext cx="3339648" cy="407396"/>
          </a:xfrm>
          <a:prstGeom prst="roundRect">
            <a:avLst/>
          </a:prstGeom>
          <a:solidFill>
            <a:srgbClr val="BDD7EE"/>
          </a:solidFill>
          <a:ln w="28575">
            <a:solidFill>
              <a:srgbClr val="BDD7E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b="1" dirty="0"/>
              <a:t>広報実施</a:t>
            </a:r>
            <a:endParaRPr lang="en-US" altLang="ja-JP" b="1" dirty="0"/>
          </a:p>
        </p:txBody>
      </p:sp>
      <p:sp>
        <p:nvSpPr>
          <p:cNvPr id="93" name="正方形/長方形 92"/>
          <p:cNvSpPr/>
          <p:nvPr/>
        </p:nvSpPr>
        <p:spPr>
          <a:xfrm>
            <a:off x="9420837" y="4999910"/>
            <a:ext cx="1456717" cy="667487"/>
          </a:xfrm>
          <a:prstGeom prst="rect">
            <a:avLst/>
          </a:prstGeom>
          <a:solidFill>
            <a:schemeClr val="accent5"/>
          </a:solidFill>
          <a:ln w="28575">
            <a:noFill/>
          </a:ln>
        </p:spPr>
        <p:style>
          <a:lnRef idx="3">
            <a:schemeClr val="lt1"/>
          </a:lnRef>
          <a:fillRef idx="1">
            <a:schemeClr val="accent1"/>
          </a:fillRef>
          <a:effectRef idx="1">
            <a:schemeClr val="accent1"/>
          </a:effectRef>
          <a:fontRef idx="minor">
            <a:schemeClr val="lt1"/>
          </a:fontRef>
        </p:style>
        <p:txBody>
          <a:bodyPr vert="horz" rtlCol="0" anchor="ctr"/>
          <a:lstStyle/>
          <a:p>
            <a:pPr algn="ctr"/>
            <a:r>
              <a:rPr lang="ja-JP" altLang="en-US" sz="2000" b="1" dirty="0">
                <a:solidFill>
                  <a:schemeClr val="bg1"/>
                </a:solidFill>
                <a:latin typeface="Meiryo UI" panose="020B0604030504040204" pitchFamily="50" charset="-128"/>
                <a:ea typeface="Meiryo UI" panose="020B0604030504040204" pitchFamily="50" charset="-128"/>
              </a:rPr>
              <a:t>調査</a:t>
            </a:r>
            <a:endParaRPr lang="en-US" altLang="ja-JP" sz="2000" b="1" dirty="0">
              <a:solidFill>
                <a:schemeClr val="bg1"/>
              </a:solidFill>
              <a:latin typeface="Meiryo UI" panose="020B0604030504040204" pitchFamily="50" charset="-128"/>
              <a:ea typeface="Meiryo UI" panose="020B0604030504040204" pitchFamily="50" charset="-128"/>
            </a:endParaRPr>
          </a:p>
          <a:p>
            <a:pPr algn="ctr"/>
            <a:r>
              <a:rPr lang="en-US" altLang="ja-JP" sz="2000" b="1" dirty="0">
                <a:solidFill>
                  <a:schemeClr val="bg1"/>
                </a:solidFill>
                <a:latin typeface="Meiryo UI" panose="020B0604030504040204" pitchFamily="50" charset="-128"/>
                <a:ea typeface="Meiryo UI" panose="020B0604030504040204" pitchFamily="50" charset="-128"/>
              </a:rPr>
              <a:t>【</a:t>
            </a:r>
            <a:r>
              <a:rPr lang="ja-JP" altLang="en-US" sz="2000" b="1" dirty="0">
                <a:solidFill>
                  <a:schemeClr val="bg1"/>
                </a:solidFill>
                <a:latin typeface="Meiryo UI" panose="020B0604030504040204" pitchFamily="50" charset="-128"/>
                <a:ea typeface="Meiryo UI" panose="020B0604030504040204" pitchFamily="50" charset="-128"/>
              </a:rPr>
              <a:t>効果測定</a:t>
            </a:r>
            <a:r>
              <a:rPr lang="en-US" altLang="ja-JP" sz="2000" b="1" dirty="0">
                <a:solidFill>
                  <a:schemeClr val="bg1"/>
                </a:solidFill>
                <a:latin typeface="Meiryo UI" panose="020B0604030504040204" pitchFamily="50" charset="-128"/>
                <a:ea typeface="Meiryo UI" panose="020B0604030504040204" pitchFamily="50" charset="-128"/>
              </a:rPr>
              <a:t>】</a:t>
            </a:r>
            <a:endParaRPr lang="en-US" altLang="ja-JP" sz="2400" b="1" dirty="0">
              <a:solidFill>
                <a:schemeClr val="bg1"/>
              </a:solidFill>
              <a:latin typeface="Meiryo UI" panose="020B0604030504040204" pitchFamily="50" charset="-128"/>
              <a:ea typeface="Meiryo UI" panose="020B0604030504040204" pitchFamily="50" charset="-128"/>
            </a:endParaRPr>
          </a:p>
        </p:txBody>
      </p:sp>
      <p:sp>
        <p:nvSpPr>
          <p:cNvPr id="94" name="角丸四角形 93"/>
          <p:cNvSpPr/>
          <p:nvPr/>
        </p:nvSpPr>
        <p:spPr>
          <a:xfrm>
            <a:off x="9515888" y="3551574"/>
            <a:ext cx="1264635" cy="434211"/>
          </a:xfrm>
          <a:prstGeom prst="roundRect">
            <a:avLst>
              <a:gd name="adj" fmla="val 9723"/>
            </a:avLst>
          </a:prstGeom>
          <a:ln w="28575">
            <a:solidFill>
              <a:srgbClr val="ED7D3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t>分析・改善</a:t>
            </a:r>
            <a:endParaRPr lang="en-US" altLang="ja-JP" sz="1400" dirty="0"/>
          </a:p>
        </p:txBody>
      </p:sp>
      <p:cxnSp>
        <p:nvCxnSpPr>
          <p:cNvPr id="111" name="直線矢印コネクタ 110"/>
          <p:cNvCxnSpPr>
            <a:stCxn id="92" idx="3"/>
            <a:endCxn id="93" idx="1"/>
          </p:cNvCxnSpPr>
          <p:nvPr/>
        </p:nvCxnSpPr>
        <p:spPr>
          <a:xfrm flipV="1">
            <a:off x="9140727" y="5333654"/>
            <a:ext cx="280110" cy="3299"/>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stCxn id="94" idx="1"/>
            <a:endCxn id="88" idx="3"/>
          </p:cNvCxnSpPr>
          <p:nvPr/>
        </p:nvCxnSpPr>
        <p:spPr>
          <a:xfrm flipH="1" flipV="1">
            <a:off x="9128841" y="3763839"/>
            <a:ext cx="387047" cy="4841"/>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a:stCxn id="93" idx="0"/>
            <a:endCxn id="94" idx="2"/>
          </p:cNvCxnSpPr>
          <p:nvPr/>
        </p:nvCxnSpPr>
        <p:spPr>
          <a:xfrm flipH="1" flipV="1">
            <a:off x="10148206" y="3985785"/>
            <a:ext cx="990" cy="1014125"/>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a:stCxn id="93" idx="3"/>
            <a:endCxn id="68" idx="2"/>
          </p:cNvCxnSpPr>
          <p:nvPr/>
        </p:nvCxnSpPr>
        <p:spPr>
          <a:xfrm flipV="1">
            <a:off x="10877554" y="5330720"/>
            <a:ext cx="212878" cy="2934"/>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sp>
        <p:nvSpPr>
          <p:cNvPr id="123" name="テキスト ボックス 122"/>
          <p:cNvSpPr txBox="1"/>
          <p:nvPr/>
        </p:nvSpPr>
        <p:spPr>
          <a:xfrm>
            <a:off x="10586819" y="4037531"/>
            <a:ext cx="1624303" cy="738664"/>
          </a:xfrm>
          <a:prstGeom prst="rect">
            <a:avLst/>
          </a:prstGeom>
          <a:noFill/>
        </p:spPr>
        <p:txBody>
          <a:bodyPr vert="horz" wrap="square" rtlCol="0">
            <a:spAutoFit/>
          </a:bodyPr>
          <a:lstStyle/>
          <a:p>
            <a:pPr>
              <a:defRPr/>
            </a:pPr>
            <a:r>
              <a:rPr lang="ja-JP" altLang="en-US" sz="1400" dirty="0">
                <a:solidFill>
                  <a:prstClr val="black">
                    <a:lumMod val="90000"/>
                    <a:lumOff val="10000"/>
                  </a:prstClr>
                </a:solidFill>
                <a:latin typeface="Meiryo UI" panose="020B0604030504040204" pitchFamily="50" charset="-128"/>
                <a:ea typeface="Meiryo UI" panose="020B0604030504040204" pitchFamily="50" charset="-128"/>
              </a:rPr>
              <a:t>広報を委託する際は、効果測定を</a:t>
            </a:r>
            <a:br>
              <a:rPr lang="en-US" altLang="ja-JP" sz="1400" dirty="0">
                <a:solidFill>
                  <a:prstClr val="black">
                    <a:lumMod val="90000"/>
                    <a:lumOff val="10000"/>
                  </a:prstClr>
                </a:solidFill>
                <a:latin typeface="Meiryo UI" panose="020B0604030504040204" pitchFamily="50" charset="-128"/>
                <a:ea typeface="Meiryo UI" panose="020B0604030504040204" pitchFamily="50" charset="-128"/>
              </a:rPr>
            </a:br>
            <a:r>
              <a:rPr lang="ja-JP" altLang="en-US" sz="1400" dirty="0">
                <a:solidFill>
                  <a:prstClr val="black">
                    <a:lumMod val="90000"/>
                    <a:lumOff val="10000"/>
                  </a:prstClr>
                </a:solidFill>
                <a:latin typeface="Meiryo UI" panose="020B0604030504040204" pitchFamily="50" charset="-128"/>
                <a:ea typeface="Meiryo UI" panose="020B0604030504040204" pitchFamily="50" charset="-128"/>
              </a:rPr>
              <a:t>仕様に入れておく。</a:t>
            </a:r>
          </a:p>
        </p:txBody>
      </p:sp>
      <p:cxnSp>
        <p:nvCxnSpPr>
          <p:cNvPr id="124" name="直線コネクタ 123"/>
          <p:cNvCxnSpPr>
            <a:endCxn id="123" idx="1"/>
          </p:cNvCxnSpPr>
          <p:nvPr/>
        </p:nvCxnSpPr>
        <p:spPr>
          <a:xfrm flipV="1">
            <a:off x="10362074" y="4406863"/>
            <a:ext cx="224745" cy="593047"/>
          </a:xfrm>
          <a:prstGeom prst="line">
            <a:avLst/>
          </a:prstGeom>
          <a:ln w="19050">
            <a:solidFill>
              <a:srgbClr val="ED7D31"/>
            </a:solidFill>
          </a:ln>
        </p:spPr>
        <p:style>
          <a:lnRef idx="1">
            <a:schemeClr val="accent1"/>
          </a:lnRef>
          <a:fillRef idx="0">
            <a:schemeClr val="accent1"/>
          </a:fillRef>
          <a:effectRef idx="0">
            <a:schemeClr val="accent1"/>
          </a:effectRef>
          <a:fontRef idx="minor">
            <a:schemeClr val="tx1"/>
          </a:fontRef>
        </p:style>
      </p:cxnSp>
      <p:sp>
        <p:nvSpPr>
          <p:cNvPr id="129" name="テキスト ボックス 128"/>
          <p:cNvSpPr txBox="1"/>
          <p:nvPr/>
        </p:nvSpPr>
        <p:spPr>
          <a:xfrm>
            <a:off x="10167169" y="2122917"/>
            <a:ext cx="1624303" cy="954107"/>
          </a:xfrm>
          <a:prstGeom prst="rect">
            <a:avLst/>
          </a:prstGeom>
          <a:noFill/>
        </p:spPr>
        <p:txBody>
          <a:bodyPr vert="horz" wrap="square" rtlCol="0">
            <a:spAutoFit/>
          </a:bodyPr>
          <a:lstStyle/>
          <a:p>
            <a:pPr>
              <a:defRPr/>
            </a:pPr>
            <a:r>
              <a:rPr lang="ja-JP" altLang="en-US" sz="1400" dirty="0">
                <a:solidFill>
                  <a:prstClr val="black">
                    <a:lumMod val="90000"/>
                    <a:lumOff val="10000"/>
                  </a:prstClr>
                </a:solidFill>
                <a:latin typeface="Meiryo UI" panose="020B0604030504040204" pitchFamily="50" charset="-128"/>
                <a:ea typeface="Meiryo UI" panose="020B0604030504040204" pitchFamily="50" charset="-128"/>
              </a:rPr>
              <a:t>効果測定を行い、目標に到達するまで</a:t>
            </a:r>
            <a:r>
              <a:rPr lang="en-US" altLang="ja-JP" sz="1400" dirty="0">
                <a:solidFill>
                  <a:prstClr val="black">
                    <a:lumMod val="90000"/>
                    <a:lumOff val="10000"/>
                  </a:prstClr>
                </a:solidFill>
                <a:latin typeface="Meiryo UI" panose="020B0604030504040204" pitchFamily="50" charset="-128"/>
                <a:ea typeface="Meiryo UI" panose="020B0604030504040204" pitchFamily="50" charset="-128"/>
              </a:rPr>
              <a:t>PDCA</a:t>
            </a:r>
            <a:r>
              <a:rPr lang="ja-JP" altLang="en-US" sz="1400" dirty="0">
                <a:solidFill>
                  <a:prstClr val="black">
                    <a:lumMod val="90000"/>
                    <a:lumOff val="10000"/>
                  </a:prstClr>
                </a:solidFill>
                <a:latin typeface="Meiryo UI" panose="020B0604030504040204" pitchFamily="50" charset="-128"/>
                <a:ea typeface="Meiryo UI" panose="020B0604030504040204" pitchFamily="50" charset="-128"/>
              </a:rPr>
              <a:t>を回しながら次の広報を行う。</a:t>
            </a:r>
          </a:p>
        </p:txBody>
      </p:sp>
      <p:cxnSp>
        <p:nvCxnSpPr>
          <p:cNvPr id="130" name="直線コネクタ 129"/>
          <p:cNvCxnSpPr/>
          <p:nvPr/>
        </p:nvCxnSpPr>
        <p:spPr>
          <a:xfrm flipV="1">
            <a:off x="10362074" y="3131347"/>
            <a:ext cx="224745" cy="420227"/>
          </a:xfrm>
          <a:prstGeom prst="line">
            <a:avLst/>
          </a:prstGeom>
          <a:ln w="19050">
            <a:solidFill>
              <a:srgbClr val="ED7D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4183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479862" y="1219733"/>
            <a:ext cx="11727282" cy="738664"/>
          </a:xfrm>
          <a:prstGeom prst="rect">
            <a:avLst/>
          </a:prstGeom>
          <a:noFill/>
        </p:spPr>
        <p:txBody>
          <a:bodyPr wrap="square" rtlCol="0">
            <a:spAutoFit/>
          </a:bodyPr>
          <a:lstStyle/>
          <a:p>
            <a:pPr>
              <a:defRPr/>
            </a:pPr>
            <a:r>
              <a:rPr lang="en-US" altLang="ja-JP" sz="1400" dirty="0">
                <a:solidFill>
                  <a:prstClr val="black">
                    <a:lumMod val="90000"/>
                    <a:lumOff val="10000"/>
                  </a:prstClr>
                </a:solidFill>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現状把握・効果測定向き</a:t>
            </a:r>
            <a:r>
              <a:rPr lang="en-US" altLang="ja-JP" sz="1400" dirty="0">
                <a:latin typeface="メイリオ" panose="020B0604030504040204" pitchFamily="50" charset="-128"/>
                <a:ea typeface="メイリオ" panose="020B0604030504040204" pitchFamily="50" charset="-128"/>
              </a:rPr>
              <a:t>】</a:t>
            </a:r>
          </a:p>
          <a:p>
            <a:pPr>
              <a:defRPr/>
            </a:pPr>
            <a:r>
              <a:rPr lang="ja-JP" altLang="en-US" sz="1400" dirty="0">
                <a:solidFill>
                  <a:prstClr val="black">
                    <a:lumMod val="90000"/>
                    <a:lumOff val="10000"/>
                  </a:prstClr>
                </a:solidFill>
                <a:latin typeface="メイリオ" panose="020B0604030504040204" pitchFamily="50" charset="-128"/>
                <a:ea typeface="メイリオ" panose="020B0604030504040204" pitchFamily="50" charset="-128"/>
              </a:rPr>
              <a:t>ウェブアンケート調査では、アンケートによる数値データを統計的に分析し、態度や行動についての傾向把握を行います。</a:t>
            </a:r>
            <a:endParaRPr lang="en-US" altLang="ja-JP" sz="1400" dirty="0">
              <a:solidFill>
                <a:prstClr val="black">
                  <a:lumMod val="90000"/>
                  <a:lumOff val="10000"/>
                </a:prstClr>
              </a:solidFill>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「定量調査」とも呼ばれ、同様の目的の調査として、郵送調査、電話調査などもあります。</a:t>
            </a:r>
            <a:endParaRPr lang="en-US" altLang="ja-JP" sz="1400" dirty="0">
              <a:latin typeface="メイリオ" panose="020B0604030504040204" pitchFamily="50" charset="-128"/>
              <a:ea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15</a:t>
            </a:fld>
            <a:endParaRPr kumimoji="1" lang="ja-JP" altLang="en-US" dirty="0"/>
          </a:p>
        </p:txBody>
      </p:sp>
      <p:sp>
        <p:nvSpPr>
          <p:cNvPr id="10" name="テキスト ボックス 9"/>
          <p:cNvSpPr txBox="1"/>
          <p:nvPr/>
        </p:nvSpPr>
        <p:spPr>
          <a:xfrm>
            <a:off x="243892" y="297154"/>
            <a:ext cx="11704216" cy="757386"/>
          </a:xfrm>
          <a:prstGeom prst="roundRect">
            <a:avLst>
              <a:gd name="adj" fmla="val 50000"/>
            </a:avLst>
          </a:prstGeom>
          <a:solidFill>
            <a:srgbClr val="ED7D31"/>
          </a:solidFill>
        </p:spPr>
        <p:txBody>
          <a:bodyPr wrap="square" bIns="0" rtlCol="0" anchor="ctr">
            <a:spAutoFit/>
          </a:bodyPr>
          <a:lstStyle/>
          <a:p>
            <a:r>
              <a:rPr lang="en-US" altLang="ja-JP" sz="3200" b="1" dirty="0">
                <a:solidFill>
                  <a:schemeClr val="bg1"/>
                </a:solidFill>
                <a:latin typeface="メイリオ" panose="020B0604030504040204" pitchFamily="50" charset="-128"/>
                <a:ea typeface="メイリオ" panose="020B0604030504040204" pitchFamily="50" charset="-128"/>
              </a:rPr>
              <a:t>2</a:t>
            </a:r>
            <a:r>
              <a:rPr kumimoji="1" lang="en-US" altLang="ja-JP" sz="3200" b="1" dirty="0">
                <a:solidFill>
                  <a:schemeClr val="bg1"/>
                </a:solidFill>
                <a:latin typeface="メイリオ" panose="020B0604030504040204" pitchFamily="50" charset="-128"/>
                <a:ea typeface="メイリオ" panose="020B0604030504040204" pitchFamily="50" charset="-128"/>
              </a:rPr>
              <a:t>-2</a:t>
            </a:r>
            <a:r>
              <a:rPr kumimoji="1" lang="ja-JP" altLang="en-US" sz="3200" b="1" dirty="0">
                <a:solidFill>
                  <a:schemeClr val="bg1"/>
                </a:solidFill>
                <a:latin typeface="メイリオ" panose="020B0604030504040204" pitchFamily="50" charset="-128"/>
                <a:ea typeface="メイリオ" panose="020B0604030504040204" pitchFamily="50" charset="-128"/>
              </a:rPr>
              <a:t>　ウェブアンケート調査を行う</a:t>
            </a:r>
            <a:endParaRPr kumimoji="1" lang="en-US" altLang="ja-JP" sz="3200" b="1" dirty="0">
              <a:solidFill>
                <a:schemeClr val="bg1"/>
              </a:solidFill>
              <a:latin typeface="メイリオ" panose="020B0604030504040204" pitchFamily="50" charset="-128"/>
              <a:ea typeface="メイリオ" panose="020B0604030504040204" pitchFamily="50" charset="-128"/>
            </a:endParaRPr>
          </a:p>
        </p:txBody>
      </p:sp>
      <p:grpSp>
        <p:nvGrpSpPr>
          <p:cNvPr id="5" name="グループ化 4"/>
          <p:cNvGrpSpPr/>
          <p:nvPr/>
        </p:nvGrpSpPr>
        <p:grpSpPr>
          <a:xfrm>
            <a:off x="2023212" y="2271073"/>
            <a:ext cx="6104788" cy="3219746"/>
            <a:chOff x="2257453" y="1592534"/>
            <a:chExt cx="4165940" cy="3636107"/>
          </a:xfrm>
        </p:grpSpPr>
        <p:sp>
          <p:nvSpPr>
            <p:cNvPr id="32" name="角丸四角形 31"/>
            <p:cNvSpPr/>
            <p:nvPr/>
          </p:nvSpPr>
          <p:spPr>
            <a:xfrm>
              <a:off x="2257453" y="1592534"/>
              <a:ext cx="4162360" cy="307445"/>
            </a:xfrm>
            <a:prstGeom prst="roundRect">
              <a:avLst>
                <a:gd name="adj" fmla="val 0"/>
              </a:avLst>
            </a:prstGeom>
            <a:solidFill>
              <a:schemeClr val="accent2">
                <a:lumMod val="40000"/>
                <a:lumOff val="60000"/>
              </a:schemeClr>
            </a:solidFill>
            <a:ln w="28575">
              <a:noFill/>
            </a:ln>
          </p:spPr>
          <p:style>
            <a:lnRef idx="2">
              <a:schemeClr val="accent1"/>
            </a:lnRef>
            <a:fillRef idx="1">
              <a:schemeClr val="lt1"/>
            </a:fillRef>
            <a:effectRef idx="0">
              <a:schemeClr val="accent1"/>
            </a:effectRef>
            <a:fontRef idx="minor">
              <a:schemeClr val="dk1"/>
            </a:fontRef>
          </p:style>
          <p:txBody>
            <a:bodyPr vert="horz" rtlCol="0" anchor="t"/>
            <a:lstStyle/>
            <a:p>
              <a:pPr algn="ctr"/>
              <a:r>
                <a:rPr lang="ja-JP" altLang="en-US" sz="1400" dirty="0">
                  <a:latin typeface="メイリオ" panose="020B0604030504040204" pitchFamily="50" charset="-128"/>
                  <a:ea typeface="メイリオ" panose="020B0604030504040204" pitchFamily="50" charset="-128"/>
                </a:rPr>
                <a:t>調査設計（例）</a:t>
              </a:r>
              <a:endParaRPr lang="en-US" altLang="ja-JP" sz="1400" dirty="0">
                <a:latin typeface="メイリオ" panose="020B0604030504040204" pitchFamily="50" charset="-128"/>
                <a:ea typeface="メイリオ" panose="020B0604030504040204" pitchFamily="50" charset="-128"/>
              </a:endParaRPr>
            </a:p>
          </p:txBody>
        </p:sp>
        <p:sp>
          <p:nvSpPr>
            <p:cNvPr id="27" name="角丸四角形 26"/>
            <p:cNvSpPr/>
            <p:nvPr/>
          </p:nvSpPr>
          <p:spPr>
            <a:xfrm>
              <a:off x="2257453" y="1966444"/>
              <a:ext cx="4165940" cy="3262197"/>
            </a:xfrm>
            <a:prstGeom prst="roundRect">
              <a:avLst>
                <a:gd name="adj" fmla="val 0"/>
              </a:avLst>
            </a:prstGeom>
            <a:solidFill>
              <a:srgbClr val="FEF6F0"/>
            </a:solidFill>
            <a:ln w="28575">
              <a:noFill/>
            </a:ln>
          </p:spPr>
          <p:style>
            <a:lnRef idx="2">
              <a:schemeClr val="accent1"/>
            </a:lnRef>
            <a:fillRef idx="1">
              <a:schemeClr val="lt1"/>
            </a:fillRef>
            <a:effectRef idx="0">
              <a:schemeClr val="accent1"/>
            </a:effectRef>
            <a:fontRef idx="minor">
              <a:schemeClr val="dk1"/>
            </a:fontRef>
          </p:style>
          <p:txBody>
            <a:bodyPr rtlCol="0" anchor="t"/>
            <a:lstStyle/>
            <a:p>
              <a:r>
                <a:rPr lang="ja-JP" altLang="en-US" sz="1400" b="1" dirty="0">
                  <a:solidFill>
                    <a:schemeClr val="tx1"/>
                  </a:solidFill>
                  <a:latin typeface="Meiryo UI" panose="020B0604030504040204" pitchFamily="50" charset="-128"/>
                  <a:ea typeface="Meiryo UI" panose="020B0604030504040204" pitchFamily="50" charset="-128"/>
                </a:rPr>
                <a:t>■ 調査項目</a:t>
              </a:r>
              <a:endParaRPr lang="en-US" altLang="ja-JP" sz="1400" b="1" dirty="0">
                <a:solidFill>
                  <a:schemeClr val="tx1"/>
                </a:solidFill>
                <a:latin typeface="Meiryo UI" panose="020B0604030504040204" pitchFamily="50" charset="-128"/>
                <a:ea typeface="Meiryo UI" panose="020B0604030504040204" pitchFamily="50" charset="-128"/>
              </a:endParaRPr>
            </a:p>
            <a:p>
              <a:endParaRPr lang="en-US" altLang="ja-JP" sz="1400" b="1" dirty="0">
                <a:solidFill>
                  <a:schemeClr val="tx1"/>
                </a:solidFill>
                <a:latin typeface="Meiryo UI" panose="020B0604030504040204" pitchFamily="50" charset="-128"/>
                <a:ea typeface="Meiryo UI" panose="020B0604030504040204" pitchFamily="50" charset="-128"/>
              </a:endParaRPr>
            </a:p>
            <a:p>
              <a:endParaRPr lang="en-US" altLang="ja-JP" sz="1400" b="1" dirty="0">
                <a:solidFill>
                  <a:schemeClr val="tx1"/>
                </a:solidFill>
                <a:latin typeface="Meiryo UI" panose="020B0604030504040204" pitchFamily="50" charset="-128"/>
                <a:ea typeface="Meiryo UI" panose="020B0604030504040204" pitchFamily="50" charset="-128"/>
              </a:endParaRPr>
            </a:p>
            <a:p>
              <a:endParaRPr lang="en-US" altLang="ja-JP" sz="1400" b="1" dirty="0">
                <a:solidFill>
                  <a:schemeClr val="tx1"/>
                </a:solidFill>
                <a:latin typeface="Meiryo UI" panose="020B0604030504040204" pitchFamily="50" charset="-128"/>
                <a:ea typeface="Meiryo UI" panose="020B0604030504040204" pitchFamily="50" charset="-128"/>
              </a:endParaRPr>
            </a:p>
            <a:p>
              <a:endParaRPr lang="en-US" altLang="ja-JP" sz="1400" b="1" dirty="0">
                <a:solidFill>
                  <a:schemeClr val="tx1"/>
                </a:solidFill>
                <a:latin typeface="Meiryo UI" panose="020B0604030504040204" pitchFamily="50" charset="-128"/>
                <a:ea typeface="Meiryo UI" panose="020B0604030504040204" pitchFamily="50" charset="-128"/>
              </a:endParaRPr>
            </a:p>
            <a:p>
              <a:endParaRPr lang="en-US" altLang="ja-JP" sz="1400" b="1" dirty="0">
                <a:solidFill>
                  <a:schemeClr val="tx1"/>
                </a:solidFill>
                <a:latin typeface="Meiryo UI" panose="020B0604030504040204" pitchFamily="50" charset="-128"/>
                <a:ea typeface="Meiryo UI" panose="020B0604030504040204" pitchFamily="50" charset="-128"/>
              </a:endParaRPr>
            </a:p>
            <a:p>
              <a:endParaRPr lang="en-US" altLang="ja-JP" sz="1400" b="1" dirty="0">
                <a:solidFill>
                  <a:schemeClr val="tx1"/>
                </a:solidFill>
                <a:latin typeface="Meiryo UI" panose="020B0604030504040204" pitchFamily="50" charset="-128"/>
                <a:ea typeface="Meiryo UI" panose="020B0604030504040204" pitchFamily="50" charset="-128"/>
              </a:endParaRPr>
            </a:p>
            <a:p>
              <a:endParaRPr lang="en-US" altLang="ja-JP" sz="1400" b="1" dirty="0">
                <a:solidFill>
                  <a:schemeClr val="tx1"/>
                </a:solidFill>
                <a:latin typeface="Meiryo UI" panose="020B0604030504040204" pitchFamily="50" charset="-128"/>
                <a:ea typeface="Meiryo UI" panose="020B0604030504040204" pitchFamily="50" charset="-128"/>
              </a:endParaRPr>
            </a:p>
            <a:p>
              <a:endParaRPr lang="en-US" altLang="ja-JP" sz="1400" b="1" dirty="0">
                <a:solidFill>
                  <a:schemeClr val="tx1"/>
                </a:solidFill>
                <a:latin typeface="Meiryo UI" panose="020B0604030504040204" pitchFamily="50" charset="-128"/>
                <a:ea typeface="Meiryo UI" panose="020B0604030504040204" pitchFamily="50" charset="-128"/>
              </a:endParaRPr>
            </a:p>
            <a:p>
              <a:endParaRPr lang="en-US" altLang="ja-JP" sz="1400" b="1" dirty="0">
                <a:solidFill>
                  <a:schemeClr val="tx1"/>
                </a:solidFill>
                <a:latin typeface="Meiryo UI" panose="020B0604030504040204" pitchFamily="50" charset="-128"/>
                <a:ea typeface="Meiryo UI" panose="020B0604030504040204" pitchFamily="50" charset="-128"/>
              </a:endParaRPr>
            </a:p>
            <a:p>
              <a:endParaRPr lang="en-US" altLang="ja-JP" sz="1400" b="1"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 </a:t>
              </a:r>
              <a:r>
                <a:rPr lang="ja-JP" altLang="en-US" sz="1400" b="1" dirty="0">
                  <a:solidFill>
                    <a:schemeClr val="tx1"/>
                  </a:solidFill>
                  <a:latin typeface="Meiryo UI" panose="020B0604030504040204" pitchFamily="50" charset="-128"/>
                  <a:ea typeface="Meiryo UI" panose="020B0604030504040204" pitchFamily="50" charset="-128"/>
                </a:rPr>
                <a:t>調査対象者：</a:t>
              </a:r>
              <a:r>
                <a:rPr lang="ja-JP" altLang="en-US" sz="1400" dirty="0">
                  <a:solidFill>
                    <a:schemeClr val="tx1"/>
                  </a:solidFill>
                  <a:latin typeface="Meiryo UI" panose="020B0604030504040204" pitchFamily="50" charset="-128"/>
                  <a:ea typeface="Meiryo UI" panose="020B0604030504040204" pitchFamily="50" charset="-128"/>
                </a:rPr>
                <a:t>東京都に在住する</a:t>
              </a:r>
              <a:r>
                <a:rPr lang="en-US" altLang="ja-JP" sz="1400" dirty="0">
                  <a:solidFill>
                    <a:schemeClr val="tx1"/>
                  </a:solidFill>
                  <a:latin typeface="Meiryo UI" panose="020B0604030504040204" pitchFamily="50" charset="-128"/>
                  <a:ea typeface="Meiryo UI" panose="020B0604030504040204" pitchFamily="50" charset="-128"/>
                </a:rPr>
                <a:t>1000</a:t>
              </a:r>
              <a:r>
                <a:rPr lang="ja-JP" altLang="en-US" sz="1400" dirty="0">
                  <a:solidFill>
                    <a:schemeClr val="tx1"/>
                  </a:solidFill>
                  <a:latin typeface="Meiryo UI" panose="020B0604030504040204" pitchFamily="50" charset="-128"/>
                  <a:ea typeface="Meiryo UI" panose="020B0604030504040204" pitchFamily="50" charset="-128"/>
                </a:rPr>
                <a:t>人</a:t>
              </a:r>
              <a:endParaRPr lang="en-US" altLang="ja-JP" sz="1400" dirty="0">
                <a:solidFill>
                  <a:schemeClr val="tx1"/>
                </a:solidFill>
                <a:latin typeface="Meiryo UI" panose="020B0604030504040204" pitchFamily="50" charset="-128"/>
                <a:ea typeface="Meiryo UI" panose="020B0604030504040204" pitchFamily="50" charset="-128"/>
              </a:endParaRPr>
            </a:p>
          </p:txBody>
        </p:sp>
      </p:grpSp>
      <p:grpSp>
        <p:nvGrpSpPr>
          <p:cNvPr id="7" name="グループ化 6"/>
          <p:cNvGrpSpPr/>
          <p:nvPr/>
        </p:nvGrpSpPr>
        <p:grpSpPr>
          <a:xfrm>
            <a:off x="8802757" y="2294259"/>
            <a:ext cx="1564699" cy="3269080"/>
            <a:chOff x="7942992" y="1599993"/>
            <a:chExt cx="1741616" cy="3448477"/>
          </a:xfrm>
        </p:grpSpPr>
        <p:pic>
          <p:nvPicPr>
            <p:cNvPr id="3" name="図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42992" y="1950720"/>
              <a:ext cx="1741616" cy="3097750"/>
            </a:xfrm>
            <a:prstGeom prst="rect">
              <a:avLst/>
            </a:prstGeom>
          </p:spPr>
        </p:pic>
        <p:sp>
          <p:nvSpPr>
            <p:cNvPr id="30" name="テキスト ボックス 29"/>
            <p:cNvSpPr txBox="1"/>
            <p:nvPr/>
          </p:nvSpPr>
          <p:spPr>
            <a:xfrm>
              <a:off x="7942992" y="1599993"/>
              <a:ext cx="1741616" cy="284261"/>
            </a:xfrm>
            <a:prstGeom prst="rect">
              <a:avLst/>
            </a:prstGeom>
            <a:solidFill>
              <a:schemeClr val="accent2">
                <a:lumMod val="40000"/>
                <a:lumOff val="60000"/>
              </a:schemeClr>
            </a:solidFill>
          </p:spPr>
          <p:txBody>
            <a:bodyPr wrap="square" rtlCol="0" anchor="ctr">
              <a:noAutofit/>
            </a:bodyPr>
            <a:lstStyle/>
            <a:p>
              <a:pPr algn="ctr">
                <a:defRPr/>
              </a:pPr>
              <a:r>
                <a:rPr lang="ja-JP" altLang="en-US" sz="1400" dirty="0">
                  <a:solidFill>
                    <a:prstClr val="black">
                      <a:lumMod val="90000"/>
                      <a:lumOff val="10000"/>
                    </a:prstClr>
                  </a:solidFill>
                  <a:latin typeface="メイリオ" panose="020B0604030504040204" pitchFamily="50" charset="-128"/>
                  <a:ea typeface="メイリオ" panose="020B0604030504040204" pitchFamily="50" charset="-128"/>
                </a:rPr>
                <a:t>配信</a:t>
              </a:r>
              <a:endParaRPr lang="en-US" altLang="ja-JP" sz="1400" dirty="0">
                <a:solidFill>
                  <a:prstClr val="black">
                    <a:lumMod val="90000"/>
                    <a:lumOff val="10000"/>
                  </a:prstClr>
                </a:solidFill>
                <a:latin typeface="メイリオ" panose="020B0604030504040204" pitchFamily="50" charset="-128"/>
                <a:ea typeface="メイリオ" panose="020B0604030504040204" pitchFamily="50" charset="-128"/>
              </a:endParaRPr>
            </a:p>
          </p:txBody>
        </p:sp>
      </p:grpSp>
      <p:sp>
        <p:nvSpPr>
          <p:cNvPr id="31" name="角丸四角形 30"/>
          <p:cNvSpPr/>
          <p:nvPr/>
        </p:nvSpPr>
        <p:spPr>
          <a:xfrm>
            <a:off x="10935216" y="2294258"/>
            <a:ext cx="612686" cy="3369016"/>
          </a:xfrm>
          <a:prstGeom prst="roundRect">
            <a:avLst>
              <a:gd name="adj" fmla="val 0"/>
            </a:avLst>
          </a:prstGeom>
          <a:solidFill>
            <a:schemeClr val="accent2">
              <a:lumMod val="40000"/>
              <a:lumOff val="60000"/>
            </a:schemeClr>
          </a:solidFill>
          <a:ln w="28575">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ja-JP" altLang="en-US" sz="1600" dirty="0">
                <a:latin typeface="メイリオ" panose="020B0604030504040204" pitchFamily="50" charset="-128"/>
                <a:ea typeface="メイリオ" panose="020B0604030504040204" pitchFamily="50" charset="-128"/>
              </a:rPr>
              <a:t>集計・分析</a:t>
            </a:r>
            <a:endParaRPr lang="en-US" altLang="ja-JP" sz="1600" dirty="0">
              <a:latin typeface="メイリオ" panose="020B0604030504040204" pitchFamily="50" charset="-128"/>
              <a:ea typeface="メイリオ" panose="020B0604030504040204" pitchFamily="50" charset="-128"/>
            </a:endParaRPr>
          </a:p>
        </p:txBody>
      </p:sp>
      <p:sp>
        <p:nvSpPr>
          <p:cNvPr id="36" name="テキスト ボックス 35"/>
          <p:cNvSpPr txBox="1"/>
          <p:nvPr/>
        </p:nvSpPr>
        <p:spPr>
          <a:xfrm>
            <a:off x="1290727" y="5643531"/>
            <a:ext cx="6145414" cy="307777"/>
          </a:xfrm>
          <a:prstGeom prst="rect">
            <a:avLst/>
          </a:prstGeom>
          <a:noFill/>
        </p:spPr>
        <p:txBody>
          <a:bodyPr wrap="square" rtlCol="0">
            <a:spAutoFit/>
          </a:bodyPr>
          <a:lstStyle/>
          <a:p>
            <a:pPr>
              <a:defRPr/>
            </a:pPr>
            <a:r>
              <a:rPr lang="ja-JP" altLang="en-US" sz="1400" dirty="0">
                <a:solidFill>
                  <a:prstClr val="black">
                    <a:lumMod val="90000"/>
                    <a:lumOff val="10000"/>
                  </a:prstClr>
                </a:solidFill>
                <a:latin typeface="Meiryo UI" panose="020B0604030504040204" pitchFamily="50" charset="-128"/>
                <a:ea typeface="Meiryo UI" panose="020B0604030504040204" pitchFamily="50" charset="-128"/>
              </a:rPr>
              <a:t>調査の精度を高めるため、誤差</a:t>
            </a:r>
            <a:r>
              <a:rPr lang="en-US" altLang="ja-JP" sz="1400" dirty="0">
                <a:solidFill>
                  <a:prstClr val="black">
                    <a:lumMod val="90000"/>
                    <a:lumOff val="10000"/>
                  </a:prstClr>
                </a:solidFill>
                <a:latin typeface="Meiryo UI" panose="020B0604030504040204" pitchFamily="50" charset="-128"/>
                <a:ea typeface="Meiryo UI" panose="020B0604030504040204" pitchFamily="50" charset="-128"/>
              </a:rPr>
              <a:t>10</a:t>
            </a:r>
            <a:r>
              <a:rPr lang="ja-JP" altLang="en-US" sz="1400" dirty="0">
                <a:solidFill>
                  <a:prstClr val="black">
                    <a:lumMod val="90000"/>
                    <a:lumOff val="10000"/>
                  </a:prstClr>
                </a:solidFill>
                <a:latin typeface="Meiryo UI" panose="020B0604030504040204" pitchFamily="50" charset="-128"/>
                <a:ea typeface="Meiryo UI" panose="020B0604030504040204" pitchFamily="50" charset="-128"/>
              </a:rPr>
              <a:t>％以下となるサンプルサイズを用意する。</a:t>
            </a:r>
            <a:endParaRPr lang="en-US" altLang="ja-JP" sz="1400" dirty="0">
              <a:solidFill>
                <a:prstClr val="black">
                  <a:lumMod val="90000"/>
                  <a:lumOff val="10000"/>
                </a:prstClr>
              </a:solidFill>
              <a:latin typeface="Meiryo UI" panose="020B0604030504040204" pitchFamily="50" charset="-128"/>
              <a:ea typeface="Meiryo UI" panose="020B0604030504040204" pitchFamily="50" charset="-128"/>
            </a:endParaRPr>
          </a:p>
        </p:txBody>
      </p:sp>
      <p:graphicFrame>
        <p:nvGraphicFramePr>
          <p:cNvPr id="6" name="表 5"/>
          <p:cNvGraphicFramePr>
            <a:graphicFrameLocks noGrp="1"/>
          </p:cNvGraphicFramePr>
          <p:nvPr>
            <p:extLst/>
          </p:nvPr>
        </p:nvGraphicFramePr>
        <p:xfrm>
          <a:off x="1368511" y="5945508"/>
          <a:ext cx="5695474" cy="304800"/>
        </p:xfrm>
        <a:graphic>
          <a:graphicData uri="http://schemas.openxmlformats.org/drawingml/2006/table">
            <a:tbl>
              <a:tblPr>
                <a:tableStyleId>{5940675A-B579-460E-94D1-54222C63F5DA}</a:tableStyleId>
              </a:tblPr>
              <a:tblGrid>
                <a:gridCol w="1534162">
                  <a:extLst>
                    <a:ext uri="{9D8B030D-6E8A-4147-A177-3AD203B41FA5}">
                      <a16:colId xmlns:a16="http://schemas.microsoft.com/office/drawing/2014/main" val="3940599413"/>
                    </a:ext>
                  </a:extLst>
                </a:gridCol>
                <a:gridCol w="520164">
                  <a:extLst>
                    <a:ext uri="{9D8B030D-6E8A-4147-A177-3AD203B41FA5}">
                      <a16:colId xmlns:a16="http://schemas.microsoft.com/office/drawing/2014/main" val="157976310"/>
                    </a:ext>
                  </a:extLst>
                </a:gridCol>
                <a:gridCol w="520164">
                  <a:extLst>
                    <a:ext uri="{9D8B030D-6E8A-4147-A177-3AD203B41FA5}">
                      <a16:colId xmlns:a16="http://schemas.microsoft.com/office/drawing/2014/main" val="94441770"/>
                    </a:ext>
                  </a:extLst>
                </a:gridCol>
                <a:gridCol w="520164">
                  <a:extLst>
                    <a:ext uri="{9D8B030D-6E8A-4147-A177-3AD203B41FA5}">
                      <a16:colId xmlns:a16="http://schemas.microsoft.com/office/drawing/2014/main" val="3605108212"/>
                    </a:ext>
                  </a:extLst>
                </a:gridCol>
                <a:gridCol w="520164">
                  <a:extLst>
                    <a:ext uri="{9D8B030D-6E8A-4147-A177-3AD203B41FA5}">
                      <a16:colId xmlns:a16="http://schemas.microsoft.com/office/drawing/2014/main" val="996029218"/>
                    </a:ext>
                  </a:extLst>
                </a:gridCol>
                <a:gridCol w="520164">
                  <a:extLst>
                    <a:ext uri="{9D8B030D-6E8A-4147-A177-3AD203B41FA5}">
                      <a16:colId xmlns:a16="http://schemas.microsoft.com/office/drawing/2014/main" val="1033073729"/>
                    </a:ext>
                  </a:extLst>
                </a:gridCol>
                <a:gridCol w="520164">
                  <a:extLst>
                    <a:ext uri="{9D8B030D-6E8A-4147-A177-3AD203B41FA5}">
                      <a16:colId xmlns:a16="http://schemas.microsoft.com/office/drawing/2014/main" val="1097634013"/>
                    </a:ext>
                  </a:extLst>
                </a:gridCol>
                <a:gridCol w="520164">
                  <a:extLst>
                    <a:ext uri="{9D8B030D-6E8A-4147-A177-3AD203B41FA5}">
                      <a16:colId xmlns:a16="http://schemas.microsoft.com/office/drawing/2014/main" val="3677215835"/>
                    </a:ext>
                  </a:extLst>
                </a:gridCol>
                <a:gridCol w="520164">
                  <a:extLst>
                    <a:ext uri="{9D8B030D-6E8A-4147-A177-3AD203B41FA5}">
                      <a16:colId xmlns:a16="http://schemas.microsoft.com/office/drawing/2014/main" val="3508737215"/>
                    </a:ext>
                  </a:extLst>
                </a:gridCol>
              </a:tblGrid>
              <a:tr h="151878">
                <a:tc>
                  <a:txBody>
                    <a:bodyPr/>
                    <a:lstStyle/>
                    <a:p>
                      <a:pPr algn="ctr"/>
                      <a:r>
                        <a:rPr kumimoji="1" lang="ja-JP" altLang="en-US" sz="1000" dirty="0"/>
                        <a:t>サンプルサイズ（人）</a:t>
                      </a:r>
                    </a:p>
                  </a:txBody>
                  <a:tcPr marT="0" marB="0" anchor="ctr"/>
                </a:tc>
                <a:tc>
                  <a:txBody>
                    <a:bodyPr/>
                    <a:lstStyle/>
                    <a:p>
                      <a:pPr algn="ctr"/>
                      <a:r>
                        <a:rPr kumimoji="1" lang="en-US" altLang="ja-JP" sz="1000" dirty="0"/>
                        <a:t>100</a:t>
                      </a:r>
                      <a:endParaRPr kumimoji="1" lang="ja-JP" altLang="en-US" sz="1000" dirty="0"/>
                    </a:p>
                  </a:txBody>
                  <a:tcPr marT="0" marB="0" anchor="ctr"/>
                </a:tc>
                <a:tc>
                  <a:txBody>
                    <a:bodyPr/>
                    <a:lstStyle/>
                    <a:p>
                      <a:pPr algn="ctr"/>
                      <a:r>
                        <a:rPr kumimoji="1" lang="en-US" altLang="ja-JP" sz="1000" dirty="0"/>
                        <a:t>200</a:t>
                      </a:r>
                      <a:endParaRPr kumimoji="1" lang="ja-JP" altLang="en-US" sz="1000" dirty="0"/>
                    </a:p>
                  </a:txBody>
                  <a:tcPr marT="0" marB="0" anchor="ctr"/>
                </a:tc>
                <a:tc>
                  <a:txBody>
                    <a:bodyPr/>
                    <a:lstStyle/>
                    <a:p>
                      <a:pPr algn="ctr"/>
                      <a:r>
                        <a:rPr kumimoji="1" lang="en-US" altLang="ja-JP" sz="1000" dirty="0"/>
                        <a:t>300</a:t>
                      </a:r>
                      <a:endParaRPr kumimoji="1" lang="ja-JP" altLang="en-US" sz="1000" dirty="0"/>
                    </a:p>
                  </a:txBody>
                  <a:tcPr marT="0" marB="0" anchor="ctr"/>
                </a:tc>
                <a:tc>
                  <a:txBody>
                    <a:bodyPr/>
                    <a:lstStyle/>
                    <a:p>
                      <a:pPr algn="ctr"/>
                      <a:r>
                        <a:rPr kumimoji="1" lang="en-US" altLang="ja-JP" sz="1000" dirty="0"/>
                        <a:t>400</a:t>
                      </a:r>
                      <a:endParaRPr kumimoji="1" lang="ja-JP" altLang="en-US" sz="1000" dirty="0"/>
                    </a:p>
                  </a:txBody>
                  <a:tcPr marT="0" marB="0" anchor="ctr"/>
                </a:tc>
                <a:tc>
                  <a:txBody>
                    <a:bodyPr/>
                    <a:lstStyle/>
                    <a:p>
                      <a:pPr algn="ctr"/>
                      <a:r>
                        <a:rPr kumimoji="1" lang="en-US" altLang="ja-JP" sz="1000" dirty="0"/>
                        <a:t>500</a:t>
                      </a:r>
                      <a:endParaRPr kumimoji="1" lang="ja-JP" altLang="en-US" sz="1000" dirty="0"/>
                    </a:p>
                  </a:txBody>
                  <a:tcPr marT="0" marB="0" anchor="ctr"/>
                </a:tc>
                <a:tc>
                  <a:txBody>
                    <a:bodyPr/>
                    <a:lstStyle/>
                    <a:p>
                      <a:pPr algn="ctr"/>
                      <a:r>
                        <a:rPr kumimoji="1" lang="en-US" altLang="ja-JP" sz="1000" dirty="0"/>
                        <a:t>1000</a:t>
                      </a:r>
                      <a:endParaRPr kumimoji="1" lang="ja-JP" altLang="en-US" sz="1000" dirty="0"/>
                    </a:p>
                  </a:txBody>
                  <a:tcPr marT="0" marB="0" anchor="ctr"/>
                </a:tc>
                <a:tc>
                  <a:txBody>
                    <a:bodyPr/>
                    <a:lstStyle/>
                    <a:p>
                      <a:pPr algn="ctr"/>
                      <a:r>
                        <a:rPr kumimoji="1" lang="en-US" altLang="ja-JP" sz="1000" dirty="0"/>
                        <a:t>2000</a:t>
                      </a:r>
                      <a:endParaRPr kumimoji="1" lang="ja-JP" altLang="en-US" sz="1000" dirty="0"/>
                    </a:p>
                  </a:txBody>
                  <a:tcPr marT="0" marB="0" anchor="ctr"/>
                </a:tc>
                <a:tc>
                  <a:txBody>
                    <a:bodyPr/>
                    <a:lstStyle/>
                    <a:p>
                      <a:pPr algn="ctr"/>
                      <a:r>
                        <a:rPr kumimoji="1" lang="en-US" altLang="ja-JP" sz="1000" dirty="0"/>
                        <a:t>3000</a:t>
                      </a:r>
                      <a:endParaRPr kumimoji="1" lang="ja-JP" altLang="en-US" sz="1000" dirty="0"/>
                    </a:p>
                  </a:txBody>
                  <a:tcPr marT="0" marB="0" anchor="ctr"/>
                </a:tc>
                <a:extLst>
                  <a:ext uri="{0D108BD9-81ED-4DB2-BD59-A6C34878D82A}">
                    <a16:rowId xmlns:a16="http://schemas.microsoft.com/office/drawing/2014/main" val="1574757891"/>
                  </a:ext>
                </a:extLst>
              </a:tr>
              <a:tr h="151878">
                <a:tc>
                  <a:txBody>
                    <a:bodyPr/>
                    <a:lstStyle/>
                    <a:p>
                      <a:pPr algn="ctr"/>
                      <a:r>
                        <a:rPr kumimoji="1" lang="ja-JP" altLang="en-US" sz="1000" dirty="0"/>
                        <a:t>誤差（％）</a:t>
                      </a:r>
                    </a:p>
                  </a:txBody>
                  <a:tcPr marT="0" marB="0" anchor="ctr"/>
                </a:tc>
                <a:tc>
                  <a:txBody>
                    <a:bodyPr/>
                    <a:lstStyle/>
                    <a:p>
                      <a:pPr algn="ctr"/>
                      <a:r>
                        <a:rPr kumimoji="1" lang="en-US" altLang="ja-JP" sz="1000" dirty="0"/>
                        <a:t>10.0</a:t>
                      </a:r>
                      <a:endParaRPr kumimoji="1" lang="ja-JP" altLang="en-US" sz="1000" dirty="0"/>
                    </a:p>
                  </a:txBody>
                  <a:tcPr marT="0" marB="0" anchor="ctr"/>
                </a:tc>
                <a:tc>
                  <a:txBody>
                    <a:bodyPr/>
                    <a:lstStyle/>
                    <a:p>
                      <a:pPr algn="ctr"/>
                      <a:r>
                        <a:rPr kumimoji="1" lang="en-US" altLang="ja-JP" sz="1000" dirty="0"/>
                        <a:t>7.1</a:t>
                      </a:r>
                      <a:endParaRPr kumimoji="1" lang="ja-JP" altLang="en-US" sz="1000" dirty="0"/>
                    </a:p>
                  </a:txBody>
                  <a:tcPr marT="0" marB="0" anchor="ctr"/>
                </a:tc>
                <a:tc>
                  <a:txBody>
                    <a:bodyPr/>
                    <a:lstStyle/>
                    <a:p>
                      <a:pPr algn="ctr"/>
                      <a:r>
                        <a:rPr kumimoji="1" lang="en-US" altLang="ja-JP" sz="1000" dirty="0"/>
                        <a:t>5.8</a:t>
                      </a:r>
                      <a:endParaRPr kumimoji="1" lang="ja-JP" altLang="en-US" sz="1000" dirty="0"/>
                    </a:p>
                  </a:txBody>
                  <a:tcPr marT="0" marB="0" anchor="ctr"/>
                </a:tc>
                <a:tc>
                  <a:txBody>
                    <a:bodyPr/>
                    <a:lstStyle/>
                    <a:p>
                      <a:pPr algn="ctr"/>
                      <a:r>
                        <a:rPr kumimoji="1" lang="en-US" altLang="ja-JP" sz="1000" dirty="0"/>
                        <a:t>5.0</a:t>
                      </a:r>
                      <a:endParaRPr kumimoji="1" lang="ja-JP" altLang="en-US" sz="1000" dirty="0"/>
                    </a:p>
                  </a:txBody>
                  <a:tcPr marT="0" marB="0" anchor="ctr"/>
                </a:tc>
                <a:tc>
                  <a:txBody>
                    <a:bodyPr/>
                    <a:lstStyle/>
                    <a:p>
                      <a:pPr algn="ctr"/>
                      <a:r>
                        <a:rPr kumimoji="1" lang="en-US" altLang="ja-JP" sz="1000" dirty="0"/>
                        <a:t>4.5</a:t>
                      </a:r>
                      <a:endParaRPr kumimoji="1" lang="ja-JP" altLang="en-US" sz="1000" dirty="0"/>
                    </a:p>
                  </a:txBody>
                  <a:tcPr marT="0" marB="0" anchor="ctr"/>
                </a:tc>
                <a:tc>
                  <a:txBody>
                    <a:bodyPr/>
                    <a:lstStyle/>
                    <a:p>
                      <a:pPr algn="ctr"/>
                      <a:r>
                        <a:rPr kumimoji="1" lang="en-US" altLang="ja-JP" sz="1000" dirty="0"/>
                        <a:t>3.2</a:t>
                      </a:r>
                      <a:endParaRPr kumimoji="1" lang="ja-JP" altLang="en-US" sz="1000" dirty="0"/>
                    </a:p>
                  </a:txBody>
                  <a:tcPr marT="0" marB="0" anchor="ctr"/>
                </a:tc>
                <a:tc>
                  <a:txBody>
                    <a:bodyPr/>
                    <a:lstStyle/>
                    <a:p>
                      <a:pPr algn="ctr"/>
                      <a:r>
                        <a:rPr kumimoji="1" lang="en-US" altLang="ja-JP" sz="1000" dirty="0"/>
                        <a:t>2.2</a:t>
                      </a:r>
                      <a:endParaRPr kumimoji="1" lang="ja-JP" altLang="en-US" sz="1000" dirty="0"/>
                    </a:p>
                  </a:txBody>
                  <a:tcPr marT="0" marB="0" anchor="ctr"/>
                </a:tc>
                <a:tc>
                  <a:txBody>
                    <a:bodyPr/>
                    <a:lstStyle/>
                    <a:p>
                      <a:pPr algn="ctr"/>
                      <a:r>
                        <a:rPr kumimoji="1" lang="en-US" altLang="ja-JP" sz="1000" dirty="0"/>
                        <a:t>1.8</a:t>
                      </a:r>
                      <a:endParaRPr kumimoji="1" lang="ja-JP" altLang="en-US" sz="1000" dirty="0"/>
                    </a:p>
                  </a:txBody>
                  <a:tcPr marT="0" marB="0" anchor="ctr"/>
                </a:tc>
                <a:extLst>
                  <a:ext uri="{0D108BD9-81ED-4DB2-BD59-A6C34878D82A}">
                    <a16:rowId xmlns:a16="http://schemas.microsoft.com/office/drawing/2014/main" val="3553498411"/>
                  </a:ext>
                </a:extLst>
              </a:tr>
            </a:tbl>
          </a:graphicData>
        </a:graphic>
      </p:graphicFrame>
      <p:cxnSp>
        <p:nvCxnSpPr>
          <p:cNvPr id="39" name="直線コネクタ 38"/>
          <p:cNvCxnSpPr/>
          <p:nvPr/>
        </p:nvCxnSpPr>
        <p:spPr>
          <a:xfrm flipV="1">
            <a:off x="4769866" y="5239010"/>
            <a:ext cx="184646" cy="449547"/>
          </a:xfrm>
          <a:prstGeom prst="line">
            <a:avLst/>
          </a:prstGeom>
          <a:ln w="19050">
            <a:solidFill>
              <a:srgbClr val="ED7D31"/>
            </a:solidFill>
          </a:ln>
        </p:spPr>
        <p:style>
          <a:lnRef idx="1">
            <a:schemeClr val="accent1"/>
          </a:lnRef>
          <a:fillRef idx="0">
            <a:schemeClr val="accent1"/>
          </a:fillRef>
          <a:effectRef idx="0">
            <a:schemeClr val="accent1"/>
          </a:effectRef>
          <a:fontRef idx="minor">
            <a:schemeClr val="tx1"/>
          </a:fontRef>
        </p:style>
      </p:cxnSp>
      <p:sp>
        <p:nvSpPr>
          <p:cNvPr id="41" name="テキスト ボックス 40"/>
          <p:cNvSpPr txBox="1"/>
          <p:nvPr/>
        </p:nvSpPr>
        <p:spPr>
          <a:xfrm>
            <a:off x="7500781" y="5852079"/>
            <a:ext cx="4447327" cy="523220"/>
          </a:xfrm>
          <a:prstGeom prst="rect">
            <a:avLst/>
          </a:prstGeom>
          <a:noFill/>
        </p:spPr>
        <p:txBody>
          <a:bodyPr wrap="square" rtlCol="0">
            <a:spAutoFit/>
          </a:bodyPr>
          <a:lstStyle/>
          <a:p>
            <a:pPr>
              <a:defRPr/>
            </a:pPr>
            <a:r>
              <a:rPr lang="ja-JP" altLang="en-US" sz="1400" dirty="0">
                <a:solidFill>
                  <a:prstClr val="black">
                    <a:lumMod val="90000"/>
                    <a:lumOff val="10000"/>
                  </a:prstClr>
                </a:solidFill>
                <a:latin typeface="Meiryo UI" panose="020B0604030504040204" pitchFamily="50" charset="-128"/>
                <a:ea typeface="Meiryo UI" panose="020B0604030504040204" pitchFamily="50" charset="-128"/>
              </a:rPr>
              <a:t>各アンケートサイトの登録者が回答する。</a:t>
            </a:r>
            <a:br>
              <a:rPr lang="en-US" altLang="ja-JP" sz="1400" dirty="0">
                <a:solidFill>
                  <a:prstClr val="black">
                    <a:lumMod val="90000"/>
                    <a:lumOff val="10000"/>
                  </a:prstClr>
                </a:solidFill>
                <a:latin typeface="Meiryo UI" panose="020B0604030504040204" pitchFamily="50" charset="-128"/>
                <a:ea typeface="Meiryo UI" panose="020B0604030504040204" pitchFamily="50" charset="-128"/>
              </a:rPr>
            </a:br>
            <a:r>
              <a:rPr lang="ja-JP" altLang="en-US" sz="1400" dirty="0">
                <a:solidFill>
                  <a:prstClr val="black">
                    <a:lumMod val="90000"/>
                    <a:lumOff val="10000"/>
                  </a:prstClr>
                </a:solidFill>
                <a:latin typeface="Meiryo UI" panose="020B0604030504040204" pitchFamily="50" charset="-128"/>
                <a:ea typeface="Meiryo UI" panose="020B0604030504040204" pitchFamily="50" charset="-128"/>
              </a:rPr>
              <a:t>バイアスを排除するため、調査は依頼主がわからない形で行う。</a:t>
            </a:r>
            <a:endParaRPr lang="en-US" altLang="ja-JP" sz="1400" dirty="0">
              <a:solidFill>
                <a:prstClr val="black">
                  <a:lumMod val="90000"/>
                  <a:lumOff val="10000"/>
                </a:prstClr>
              </a:solidFill>
              <a:latin typeface="Meiryo UI" panose="020B0604030504040204" pitchFamily="50" charset="-128"/>
              <a:ea typeface="Meiryo UI" panose="020B0604030504040204" pitchFamily="50" charset="-128"/>
            </a:endParaRPr>
          </a:p>
        </p:txBody>
      </p:sp>
      <p:cxnSp>
        <p:nvCxnSpPr>
          <p:cNvPr id="43" name="直線コネクタ 42"/>
          <p:cNvCxnSpPr/>
          <p:nvPr/>
        </p:nvCxnSpPr>
        <p:spPr>
          <a:xfrm flipV="1">
            <a:off x="9017003" y="5298134"/>
            <a:ext cx="76894" cy="374435"/>
          </a:xfrm>
          <a:prstGeom prst="line">
            <a:avLst/>
          </a:prstGeom>
          <a:ln w="19050">
            <a:solidFill>
              <a:srgbClr val="ED7D31"/>
            </a:solidFill>
          </a:ln>
        </p:spPr>
        <p:style>
          <a:lnRef idx="1">
            <a:schemeClr val="accent1"/>
          </a:lnRef>
          <a:fillRef idx="0">
            <a:schemeClr val="accent1"/>
          </a:fillRef>
          <a:effectRef idx="0">
            <a:schemeClr val="accent1"/>
          </a:effectRef>
          <a:fontRef idx="minor">
            <a:schemeClr val="tx1"/>
          </a:fontRef>
        </p:style>
      </p:cxnSp>
      <p:sp>
        <p:nvSpPr>
          <p:cNvPr id="14" name="二等辺三角形 13"/>
          <p:cNvSpPr/>
          <p:nvPr/>
        </p:nvSpPr>
        <p:spPr>
          <a:xfrm rot="5400000">
            <a:off x="1501424" y="3889610"/>
            <a:ext cx="360000" cy="180000"/>
          </a:xfrm>
          <a:prstGeom prst="triangl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二等辺三角形 45"/>
          <p:cNvSpPr/>
          <p:nvPr/>
        </p:nvSpPr>
        <p:spPr>
          <a:xfrm rot="5400000">
            <a:off x="8258511" y="3911502"/>
            <a:ext cx="360000" cy="180000"/>
          </a:xfrm>
          <a:prstGeom prst="triangl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二等辺三角形 47"/>
          <p:cNvSpPr/>
          <p:nvPr/>
        </p:nvSpPr>
        <p:spPr>
          <a:xfrm rot="5400000">
            <a:off x="10535936" y="3956000"/>
            <a:ext cx="360000" cy="180000"/>
          </a:xfrm>
          <a:prstGeom prst="triangl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223598" y="4507322"/>
            <a:ext cx="5277183" cy="276999"/>
          </a:xfrm>
          <a:prstGeom prst="rect">
            <a:avLst/>
          </a:prstGeom>
        </p:spPr>
        <p:txBody>
          <a:bodyPr wrap="square">
            <a:spAutoFit/>
          </a:bodyPr>
          <a:lstStyle/>
          <a:p>
            <a:r>
              <a:rPr lang="ja-JP" altLang="en-US" sz="1200" dirty="0">
                <a:solidFill>
                  <a:prstClr val="black">
                    <a:lumMod val="90000"/>
                    <a:lumOff val="10000"/>
                  </a:prstClr>
                </a:solidFill>
                <a:latin typeface="Meiryo UI" panose="020B0604030504040204" pitchFamily="50" charset="-128"/>
                <a:ea typeface="Meiryo UI" panose="020B0604030504040204" pitchFamily="50" charset="-128"/>
              </a:rPr>
              <a:t>その他、施策の認知度、認知経路、広報の認知度・共感度・理解度・行動変容など</a:t>
            </a:r>
            <a:endParaRPr lang="en-US" altLang="ja-JP" sz="1200" dirty="0">
              <a:solidFill>
                <a:prstClr val="black">
                  <a:lumMod val="90000"/>
                  <a:lumOff val="10000"/>
                </a:prstClr>
              </a:solidFill>
              <a:latin typeface="Meiryo UI" panose="020B0604030504040204" pitchFamily="50" charset="-128"/>
              <a:ea typeface="Meiryo UI" panose="020B0604030504040204" pitchFamily="50" charset="-128"/>
            </a:endParaRPr>
          </a:p>
        </p:txBody>
      </p:sp>
      <p:grpSp>
        <p:nvGrpSpPr>
          <p:cNvPr id="12" name="グループ化 11"/>
          <p:cNvGrpSpPr/>
          <p:nvPr/>
        </p:nvGrpSpPr>
        <p:grpSpPr>
          <a:xfrm>
            <a:off x="479862" y="2282666"/>
            <a:ext cx="993514" cy="3208154"/>
            <a:chOff x="1065571" y="1326194"/>
            <a:chExt cx="993514" cy="3392200"/>
          </a:xfrm>
        </p:grpSpPr>
        <p:sp>
          <p:nvSpPr>
            <p:cNvPr id="29" name="角丸四角形 28"/>
            <p:cNvSpPr/>
            <p:nvPr/>
          </p:nvSpPr>
          <p:spPr>
            <a:xfrm>
              <a:off x="1065571" y="1662982"/>
              <a:ext cx="993513" cy="3055412"/>
            </a:xfrm>
            <a:prstGeom prst="roundRect">
              <a:avLst>
                <a:gd name="adj" fmla="val 0"/>
              </a:avLst>
            </a:prstGeom>
            <a:solidFill>
              <a:srgbClr val="FEF6F0"/>
            </a:solidFill>
            <a:ln w="28575">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ja-JP" altLang="en-US" sz="1600" dirty="0">
                  <a:latin typeface="メイリオ" panose="020B0604030504040204" pitchFamily="50" charset="-128"/>
                  <a:ea typeface="メイリオ" panose="020B0604030504040204" pitchFamily="50" charset="-128"/>
                </a:rPr>
                <a:t>既存制度の申込者を</a:t>
              </a:r>
              <a:endParaRPr lang="en-US" altLang="ja-JP" sz="1600" dirty="0">
                <a:latin typeface="メイリオ" panose="020B0604030504040204" pitchFamily="50" charset="-128"/>
                <a:ea typeface="メイリオ" panose="020B0604030504040204" pitchFamily="50" charset="-128"/>
              </a:endParaRPr>
            </a:p>
            <a:p>
              <a:pPr algn="ctr"/>
              <a:r>
                <a:rPr lang="ja-JP" altLang="en-US" sz="1600" dirty="0">
                  <a:latin typeface="メイリオ" panose="020B0604030504040204" pitchFamily="50" charset="-128"/>
                  <a:ea typeface="メイリオ" panose="020B0604030504040204" pitchFamily="50" charset="-128"/>
                </a:rPr>
                <a:t>増やしたい</a:t>
              </a:r>
              <a:endParaRPr lang="en-US" altLang="ja-JP" sz="1600" dirty="0">
                <a:latin typeface="メイリオ" panose="020B0604030504040204" pitchFamily="50" charset="-128"/>
                <a:ea typeface="メイリオ" panose="020B0604030504040204" pitchFamily="50" charset="-128"/>
              </a:endParaRPr>
            </a:p>
          </p:txBody>
        </p:sp>
        <p:sp>
          <p:nvSpPr>
            <p:cNvPr id="22" name="角丸四角形 21"/>
            <p:cNvSpPr/>
            <p:nvPr/>
          </p:nvSpPr>
          <p:spPr>
            <a:xfrm>
              <a:off x="1065572" y="1326194"/>
              <a:ext cx="993513" cy="257887"/>
            </a:xfrm>
            <a:prstGeom prst="roundRect">
              <a:avLst>
                <a:gd name="adj" fmla="val 0"/>
              </a:avLst>
            </a:prstGeom>
            <a:solidFill>
              <a:schemeClr val="accent2">
                <a:lumMod val="40000"/>
                <a:lumOff val="60000"/>
              </a:schemeClr>
            </a:solidFill>
            <a:ln w="28575">
              <a:noFill/>
            </a:ln>
          </p:spPr>
          <p:style>
            <a:lnRef idx="2">
              <a:schemeClr val="accent1"/>
            </a:lnRef>
            <a:fillRef idx="1">
              <a:schemeClr val="lt1"/>
            </a:fillRef>
            <a:effectRef idx="0">
              <a:schemeClr val="accent1"/>
            </a:effectRef>
            <a:fontRef idx="minor">
              <a:schemeClr val="dk1"/>
            </a:fontRef>
          </p:style>
          <p:txBody>
            <a:bodyPr vert="horz" rtlCol="0" anchor="t"/>
            <a:lstStyle/>
            <a:p>
              <a:pPr algn="ctr"/>
              <a:r>
                <a:rPr lang="ja-JP" altLang="en-US" sz="1400" dirty="0">
                  <a:latin typeface="メイリオ" panose="020B0604030504040204" pitchFamily="50" charset="-128"/>
                  <a:ea typeface="メイリオ" panose="020B0604030504040204" pitchFamily="50" charset="-128"/>
                </a:rPr>
                <a:t>調査目的</a:t>
              </a:r>
              <a:endParaRPr lang="en-US" altLang="ja-JP" sz="1400" dirty="0">
                <a:latin typeface="メイリオ" panose="020B0604030504040204" pitchFamily="50" charset="-128"/>
                <a:ea typeface="メイリオ" panose="020B0604030504040204" pitchFamily="50" charset="-128"/>
              </a:endParaRPr>
            </a:p>
          </p:txBody>
        </p:sp>
      </p:grpSp>
      <p:sp>
        <p:nvSpPr>
          <p:cNvPr id="8" name="正方形/長方形 7"/>
          <p:cNvSpPr/>
          <p:nvPr/>
        </p:nvSpPr>
        <p:spPr>
          <a:xfrm>
            <a:off x="2231261" y="3000744"/>
            <a:ext cx="5660652" cy="1427696"/>
          </a:xfrm>
          <a:prstGeom prst="rect">
            <a:avLst/>
          </a:prstGeom>
          <a:solidFill>
            <a:schemeClr val="bg1"/>
          </a:solidFill>
          <a:ln>
            <a:solidFill>
              <a:srgbClr val="F4B183"/>
            </a:solidFill>
          </a:ln>
        </p:spPr>
        <p:txBody>
          <a:bodyPr wrap="square" lIns="108000" tIns="0" rIns="36000" bIns="0" anchor="ctr">
            <a:noAutofit/>
          </a:bodyPr>
          <a:lstStyle/>
          <a:p>
            <a:pPr>
              <a:spcBef>
                <a:spcPts val="600"/>
              </a:spcBef>
            </a:pPr>
            <a:r>
              <a:rPr lang="en-US" altLang="ja-JP" sz="1200" dirty="0">
                <a:latin typeface="Meiryo UI" panose="020B0604030504040204" pitchFamily="50" charset="-128"/>
                <a:ea typeface="Meiryo UI" panose="020B0604030504040204" pitchFamily="50" charset="-128"/>
              </a:rPr>
              <a:t>Q1</a:t>
            </a:r>
            <a:r>
              <a:rPr lang="ja-JP" altLang="en-US" sz="1200" dirty="0">
                <a:latin typeface="Meiryo UI" panose="020B0604030504040204" pitchFamily="50" charset="-128"/>
                <a:ea typeface="Meiryo UI" panose="020B0604030504040204" pitchFamily="50" charset="-128"/>
              </a:rPr>
              <a:t>　●●制度を知っていますか。 （認知度）</a:t>
            </a:r>
            <a:endParaRPr lang="en-US" altLang="ja-JP" sz="1200" dirty="0">
              <a:latin typeface="Meiryo UI" panose="020B0604030504040204" pitchFamily="50" charset="-128"/>
              <a:ea typeface="Meiryo UI" panose="020B0604030504040204" pitchFamily="50" charset="-128"/>
            </a:endParaRPr>
          </a:p>
          <a:p>
            <a:pPr>
              <a:spcBef>
                <a:spcPts val="600"/>
              </a:spcBef>
            </a:pPr>
            <a:r>
              <a:rPr lang="en-US" altLang="ja-JP" sz="1200" dirty="0">
                <a:latin typeface="Meiryo UI" panose="020B0604030504040204" pitchFamily="50" charset="-128"/>
                <a:ea typeface="Meiryo UI" panose="020B0604030504040204" pitchFamily="50" charset="-128"/>
              </a:rPr>
              <a:t>Q2</a:t>
            </a:r>
            <a:r>
              <a:rPr lang="ja-JP" altLang="en-US" sz="1200" dirty="0">
                <a:latin typeface="Meiryo UI" panose="020B0604030504040204" pitchFamily="50" charset="-128"/>
                <a:ea typeface="Meiryo UI" panose="020B0604030504040204" pitchFamily="50" charset="-128"/>
              </a:rPr>
              <a:t>　●●制度を利用したことがありますか。（利用実態）　</a:t>
            </a:r>
            <a:endParaRPr lang="en-US" altLang="ja-JP" sz="1200" dirty="0">
              <a:latin typeface="Meiryo UI" panose="020B0604030504040204" pitchFamily="50" charset="-128"/>
              <a:ea typeface="Meiryo UI" panose="020B0604030504040204" pitchFamily="50" charset="-128"/>
            </a:endParaRPr>
          </a:p>
          <a:p>
            <a:pPr>
              <a:spcBef>
                <a:spcPts val="600"/>
              </a:spcBef>
            </a:pPr>
            <a:r>
              <a:rPr lang="en-US" altLang="ja-JP" sz="1200" dirty="0">
                <a:latin typeface="Meiryo UI" panose="020B0604030504040204" pitchFamily="50" charset="-128"/>
                <a:ea typeface="Meiryo UI" panose="020B0604030504040204" pitchFamily="50" charset="-128"/>
              </a:rPr>
              <a:t>Q3</a:t>
            </a:r>
            <a:r>
              <a:rPr lang="ja-JP" altLang="en-US" sz="1200" dirty="0">
                <a:latin typeface="Meiryo UI" panose="020B0604030504040204" pitchFamily="50" charset="-128"/>
                <a:ea typeface="Meiryo UI" panose="020B0604030504040204" pitchFamily="50" charset="-128"/>
              </a:rPr>
              <a:t>　以下の広報物を見たことがありますか。（広報の認知度）　</a:t>
            </a:r>
            <a:endParaRPr lang="en-US" altLang="ja-JP" sz="1200" dirty="0">
              <a:latin typeface="Meiryo UI" panose="020B0604030504040204" pitchFamily="50" charset="-128"/>
              <a:ea typeface="Meiryo UI" panose="020B0604030504040204" pitchFamily="50" charset="-128"/>
            </a:endParaRPr>
          </a:p>
          <a:p>
            <a:pPr>
              <a:spcBef>
                <a:spcPts val="600"/>
              </a:spcBef>
            </a:pPr>
            <a:r>
              <a:rPr lang="en-US" altLang="ja-JP" sz="1200" dirty="0">
                <a:latin typeface="Meiryo UI" panose="020B0604030504040204" pitchFamily="50" charset="-128"/>
                <a:ea typeface="Meiryo UI" panose="020B0604030504040204" pitchFamily="50" charset="-128"/>
              </a:rPr>
              <a:t>Q4</a:t>
            </a:r>
            <a:r>
              <a:rPr lang="ja-JP" altLang="en-US" sz="1200" dirty="0">
                <a:latin typeface="Meiryo UI" panose="020B0604030504040204" pitchFamily="50" charset="-128"/>
                <a:ea typeface="Meiryo UI" panose="020B0604030504040204" pitchFamily="50" charset="-128"/>
              </a:rPr>
              <a:t>　以下の広報物を見て、●●制度に興味を持ちましたか。（広報への興味）　</a:t>
            </a:r>
            <a:endParaRPr lang="en-US" altLang="ja-JP" sz="1200" dirty="0">
              <a:latin typeface="Meiryo UI" panose="020B0604030504040204" pitchFamily="50" charset="-128"/>
              <a:ea typeface="Meiryo UI" panose="020B0604030504040204" pitchFamily="50" charset="-128"/>
            </a:endParaRPr>
          </a:p>
          <a:p>
            <a:pPr>
              <a:spcBef>
                <a:spcPts val="600"/>
              </a:spcBef>
            </a:pPr>
            <a:r>
              <a:rPr lang="en-US" altLang="ja-JP" sz="1200" dirty="0">
                <a:latin typeface="Meiryo UI" panose="020B0604030504040204" pitchFamily="50" charset="-128"/>
                <a:ea typeface="Meiryo UI" panose="020B0604030504040204" pitchFamily="50" charset="-128"/>
              </a:rPr>
              <a:t>Q5</a:t>
            </a:r>
            <a:r>
              <a:rPr lang="ja-JP" altLang="en-US" sz="1200" dirty="0">
                <a:latin typeface="Meiryo UI" panose="020B0604030504040204" pitchFamily="50" charset="-128"/>
                <a:ea typeface="Meiryo UI" panose="020B0604030504040204" pitchFamily="50" charset="-128"/>
              </a:rPr>
              <a:t>　以下の広報物を見て、●●制度に申し込もうと思いますか。（広報による行動喚起）　</a:t>
            </a:r>
            <a:endParaRPr lang="en-US" altLang="ja-JP" sz="1200"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1290727" y="6333594"/>
            <a:ext cx="6145414" cy="523220"/>
          </a:xfrm>
          <a:prstGeom prst="rect">
            <a:avLst/>
          </a:prstGeom>
          <a:noFill/>
        </p:spPr>
        <p:txBody>
          <a:bodyPr wrap="square" rtlCol="0">
            <a:spAutoFit/>
          </a:bodyPr>
          <a:lstStyle/>
          <a:p>
            <a:pPr>
              <a:defRPr/>
            </a:pPr>
            <a:r>
              <a:rPr lang="ja-JP" altLang="en-US" sz="1400" dirty="0">
                <a:solidFill>
                  <a:prstClr val="black">
                    <a:lumMod val="90000"/>
                    <a:lumOff val="10000"/>
                  </a:prstClr>
                </a:solidFill>
                <a:latin typeface="Meiryo UI" panose="020B0604030504040204" pitchFamily="50" charset="-128"/>
                <a:ea typeface="Meiryo UI" panose="020B0604030504040204" pitchFamily="50" charset="-128"/>
              </a:rPr>
              <a:t>例：男女　</a:t>
            </a:r>
            <a:r>
              <a:rPr lang="en-US" altLang="ja-JP" sz="1400" dirty="0">
                <a:solidFill>
                  <a:prstClr val="black">
                    <a:lumMod val="90000"/>
                    <a:lumOff val="10000"/>
                  </a:prstClr>
                </a:solidFill>
                <a:latin typeface="Meiryo UI" panose="020B0604030504040204" pitchFamily="50" charset="-128"/>
                <a:ea typeface="Meiryo UI" panose="020B0604030504040204" pitchFamily="50" charset="-128"/>
              </a:rPr>
              <a:t>×</a:t>
            </a:r>
            <a:r>
              <a:rPr lang="ja-JP" altLang="en-US" sz="1400" dirty="0">
                <a:solidFill>
                  <a:prstClr val="black">
                    <a:lumMod val="90000"/>
                    <a:lumOff val="10000"/>
                  </a:prstClr>
                </a:solidFill>
                <a:latin typeface="Meiryo UI" panose="020B0604030504040204" pitchFamily="50" charset="-128"/>
                <a:ea typeface="Meiryo UI" panose="020B0604030504040204" pitchFamily="50" charset="-128"/>
              </a:rPr>
              <a:t>　</a:t>
            </a:r>
            <a:r>
              <a:rPr lang="en-US" altLang="ja-JP" sz="1400" dirty="0">
                <a:solidFill>
                  <a:prstClr val="black">
                    <a:lumMod val="90000"/>
                    <a:lumOff val="10000"/>
                  </a:prstClr>
                </a:solidFill>
                <a:latin typeface="Meiryo UI" panose="020B0604030504040204" pitchFamily="50" charset="-128"/>
                <a:ea typeface="Meiryo UI" panose="020B0604030504040204" pitchFamily="50" charset="-128"/>
              </a:rPr>
              <a:t>20</a:t>
            </a:r>
            <a:r>
              <a:rPr lang="ja-JP" altLang="en-US" sz="1400" dirty="0">
                <a:solidFill>
                  <a:prstClr val="black">
                    <a:lumMod val="90000"/>
                    <a:lumOff val="10000"/>
                  </a:prstClr>
                </a:solidFill>
                <a:latin typeface="Meiryo UI" panose="020B0604030504040204" pitchFamily="50" charset="-128"/>
                <a:ea typeface="Meiryo UI" panose="020B0604030504040204" pitchFamily="50" charset="-128"/>
              </a:rPr>
              <a:t>代、</a:t>
            </a:r>
            <a:r>
              <a:rPr lang="en-US" altLang="ja-JP" sz="1400" dirty="0">
                <a:solidFill>
                  <a:prstClr val="black">
                    <a:lumMod val="90000"/>
                    <a:lumOff val="10000"/>
                  </a:prstClr>
                </a:solidFill>
                <a:latin typeface="Meiryo UI" panose="020B0604030504040204" pitchFamily="50" charset="-128"/>
                <a:ea typeface="Meiryo UI" panose="020B0604030504040204" pitchFamily="50" charset="-128"/>
              </a:rPr>
              <a:t>30</a:t>
            </a:r>
            <a:r>
              <a:rPr lang="ja-JP" altLang="en-US" sz="1400" dirty="0">
                <a:solidFill>
                  <a:prstClr val="black">
                    <a:lumMod val="90000"/>
                    <a:lumOff val="10000"/>
                  </a:prstClr>
                </a:solidFill>
                <a:latin typeface="Meiryo UI" panose="020B0604030504040204" pitchFamily="50" charset="-128"/>
                <a:ea typeface="Meiryo UI" panose="020B0604030504040204" pitchFamily="50" charset="-128"/>
              </a:rPr>
              <a:t>代、</a:t>
            </a:r>
            <a:r>
              <a:rPr lang="en-US" altLang="ja-JP" sz="1400" dirty="0">
                <a:solidFill>
                  <a:prstClr val="black">
                    <a:lumMod val="90000"/>
                    <a:lumOff val="10000"/>
                  </a:prstClr>
                </a:solidFill>
                <a:latin typeface="Meiryo UI" panose="020B0604030504040204" pitchFamily="50" charset="-128"/>
                <a:ea typeface="Meiryo UI" panose="020B0604030504040204" pitchFamily="50" charset="-128"/>
              </a:rPr>
              <a:t>40</a:t>
            </a:r>
            <a:r>
              <a:rPr lang="ja-JP" altLang="en-US" sz="1400" dirty="0">
                <a:solidFill>
                  <a:prstClr val="black">
                    <a:lumMod val="90000"/>
                    <a:lumOff val="10000"/>
                  </a:prstClr>
                </a:solidFill>
                <a:latin typeface="Meiryo UI" panose="020B0604030504040204" pitchFamily="50" charset="-128"/>
                <a:ea typeface="Meiryo UI" panose="020B0604030504040204" pitchFamily="50" charset="-128"/>
              </a:rPr>
              <a:t>代、</a:t>
            </a:r>
            <a:r>
              <a:rPr lang="en-US" altLang="ja-JP" sz="1400" dirty="0">
                <a:solidFill>
                  <a:prstClr val="black">
                    <a:lumMod val="90000"/>
                    <a:lumOff val="10000"/>
                  </a:prstClr>
                </a:solidFill>
                <a:latin typeface="Meiryo UI" panose="020B0604030504040204" pitchFamily="50" charset="-128"/>
                <a:ea typeface="Meiryo UI" panose="020B0604030504040204" pitchFamily="50" charset="-128"/>
              </a:rPr>
              <a:t>50</a:t>
            </a:r>
            <a:r>
              <a:rPr lang="ja-JP" altLang="en-US" sz="1400" dirty="0">
                <a:solidFill>
                  <a:prstClr val="black">
                    <a:lumMod val="90000"/>
                    <a:lumOff val="10000"/>
                  </a:prstClr>
                </a:solidFill>
                <a:latin typeface="Meiryo UI" panose="020B0604030504040204" pitchFamily="50" charset="-128"/>
                <a:ea typeface="Meiryo UI" panose="020B0604030504040204" pitchFamily="50" charset="-128"/>
              </a:rPr>
              <a:t>代、</a:t>
            </a:r>
            <a:r>
              <a:rPr lang="en-US" altLang="ja-JP" sz="1400" dirty="0">
                <a:solidFill>
                  <a:prstClr val="black">
                    <a:lumMod val="90000"/>
                    <a:lumOff val="10000"/>
                  </a:prstClr>
                </a:solidFill>
                <a:latin typeface="Meiryo UI" panose="020B0604030504040204" pitchFamily="50" charset="-128"/>
                <a:ea typeface="Meiryo UI" panose="020B0604030504040204" pitchFamily="50" charset="-128"/>
              </a:rPr>
              <a:t>60</a:t>
            </a:r>
            <a:r>
              <a:rPr lang="ja-JP" altLang="en-US" sz="1400" dirty="0">
                <a:solidFill>
                  <a:prstClr val="black">
                    <a:lumMod val="90000"/>
                    <a:lumOff val="10000"/>
                  </a:prstClr>
                </a:solidFill>
                <a:latin typeface="Meiryo UI" panose="020B0604030504040204" pitchFamily="50" charset="-128"/>
                <a:ea typeface="Meiryo UI" panose="020B0604030504040204" pitchFamily="50" charset="-128"/>
              </a:rPr>
              <a:t>代　の</a:t>
            </a:r>
            <a:r>
              <a:rPr lang="en-US" altLang="ja-JP" sz="1400" dirty="0">
                <a:solidFill>
                  <a:prstClr val="black">
                    <a:lumMod val="90000"/>
                    <a:lumOff val="10000"/>
                  </a:prstClr>
                </a:solidFill>
                <a:latin typeface="Meiryo UI" panose="020B0604030504040204" pitchFamily="50" charset="-128"/>
                <a:ea typeface="Meiryo UI" panose="020B0604030504040204" pitchFamily="50" charset="-128"/>
              </a:rPr>
              <a:t>10</a:t>
            </a:r>
            <a:r>
              <a:rPr lang="ja-JP" altLang="en-US" sz="1400" dirty="0">
                <a:solidFill>
                  <a:prstClr val="black">
                    <a:lumMod val="90000"/>
                    <a:lumOff val="10000"/>
                  </a:prstClr>
                </a:solidFill>
                <a:latin typeface="Meiryo UI" panose="020B0604030504040204" pitchFamily="50" charset="-128"/>
                <a:ea typeface="Meiryo UI" panose="020B0604030504040204" pitchFamily="50" charset="-128"/>
              </a:rPr>
              <a:t>グループで分析する場合、</a:t>
            </a:r>
            <a:endParaRPr lang="en-US" altLang="ja-JP" sz="1400" dirty="0">
              <a:solidFill>
                <a:prstClr val="black">
                  <a:lumMod val="90000"/>
                  <a:lumOff val="10000"/>
                </a:prstClr>
              </a:solidFill>
              <a:latin typeface="Meiryo UI" panose="020B0604030504040204" pitchFamily="50" charset="-128"/>
              <a:ea typeface="Meiryo UI" panose="020B0604030504040204" pitchFamily="50" charset="-128"/>
            </a:endParaRPr>
          </a:p>
          <a:p>
            <a:pPr>
              <a:defRPr/>
            </a:pPr>
            <a:r>
              <a:rPr lang="ja-JP" altLang="en-US" sz="1400" dirty="0">
                <a:solidFill>
                  <a:prstClr val="black">
                    <a:lumMod val="90000"/>
                    <a:lumOff val="10000"/>
                  </a:prstClr>
                </a:solidFill>
                <a:latin typeface="Meiryo UI" panose="020B0604030504040204" pitchFamily="50" charset="-128"/>
                <a:ea typeface="Meiryo UI" panose="020B0604030504040204" pitchFamily="50" charset="-128"/>
              </a:rPr>
              <a:t>　　　誤差</a:t>
            </a:r>
            <a:r>
              <a:rPr lang="en-US" altLang="ja-JP" sz="1400" dirty="0">
                <a:solidFill>
                  <a:prstClr val="black">
                    <a:lumMod val="90000"/>
                    <a:lumOff val="10000"/>
                  </a:prstClr>
                </a:solidFill>
                <a:latin typeface="Meiryo UI" panose="020B0604030504040204" pitchFamily="50" charset="-128"/>
                <a:ea typeface="Meiryo UI" panose="020B0604030504040204" pitchFamily="50" charset="-128"/>
              </a:rPr>
              <a:t>10</a:t>
            </a:r>
            <a:r>
              <a:rPr lang="ja-JP" altLang="en-US" sz="1400" dirty="0">
                <a:solidFill>
                  <a:prstClr val="black">
                    <a:lumMod val="90000"/>
                    <a:lumOff val="10000"/>
                  </a:prstClr>
                </a:solidFill>
                <a:latin typeface="Meiryo UI" panose="020B0604030504040204" pitchFamily="50" charset="-128"/>
                <a:ea typeface="Meiryo UI" panose="020B0604030504040204" pitchFamily="50" charset="-128"/>
              </a:rPr>
              <a:t>％以下にするためには、</a:t>
            </a:r>
            <a:r>
              <a:rPr lang="en-US" altLang="ja-JP" sz="1400" dirty="0">
                <a:solidFill>
                  <a:prstClr val="black">
                    <a:lumMod val="90000"/>
                    <a:lumOff val="10000"/>
                  </a:prstClr>
                </a:solidFill>
                <a:latin typeface="Meiryo UI" panose="020B0604030504040204" pitchFamily="50" charset="-128"/>
                <a:ea typeface="Meiryo UI" panose="020B0604030504040204" pitchFamily="50" charset="-128"/>
              </a:rPr>
              <a:t>100</a:t>
            </a:r>
            <a:r>
              <a:rPr lang="ja-JP" altLang="en-US" sz="1400" dirty="0">
                <a:solidFill>
                  <a:prstClr val="black">
                    <a:lumMod val="90000"/>
                    <a:lumOff val="10000"/>
                  </a:prstClr>
                </a:solidFill>
                <a:latin typeface="Meiryo UI" panose="020B0604030504040204" pitchFamily="50" charset="-128"/>
                <a:ea typeface="Meiryo UI" panose="020B0604030504040204" pitchFamily="50" charset="-128"/>
              </a:rPr>
              <a:t>人</a:t>
            </a:r>
            <a:r>
              <a:rPr lang="en-US" altLang="ja-JP" sz="1400" dirty="0">
                <a:solidFill>
                  <a:prstClr val="black">
                    <a:lumMod val="90000"/>
                    <a:lumOff val="10000"/>
                  </a:prstClr>
                </a:solidFill>
                <a:latin typeface="Meiryo UI" panose="020B0604030504040204" pitchFamily="50" charset="-128"/>
                <a:ea typeface="Meiryo UI" panose="020B0604030504040204" pitchFamily="50" charset="-128"/>
              </a:rPr>
              <a:t>×10</a:t>
            </a:r>
            <a:r>
              <a:rPr lang="ja-JP" altLang="en-US" sz="1400" dirty="0">
                <a:solidFill>
                  <a:prstClr val="black">
                    <a:lumMod val="90000"/>
                    <a:lumOff val="10000"/>
                  </a:prstClr>
                </a:solidFill>
                <a:latin typeface="Meiryo UI" panose="020B0604030504040204" pitchFamily="50" charset="-128"/>
                <a:ea typeface="Meiryo UI" panose="020B0604030504040204" pitchFamily="50" charset="-128"/>
              </a:rPr>
              <a:t>＝</a:t>
            </a:r>
            <a:r>
              <a:rPr lang="en-US" altLang="ja-JP" sz="1400" dirty="0">
                <a:solidFill>
                  <a:prstClr val="black">
                    <a:lumMod val="90000"/>
                    <a:lumOff val="10000"/>
                  </a:prstClr>
                </a:solidFill>
                <a:latin typeface="Meiryo UI" panose="020B0604030504040204" pitchFamily="50" charset="-128"/>
                <a:ea typeface="Meiryo UI" panose="020B0604030504040204" pitchFamily="50" charset="-128"/>
              </a:rPr>
              <a:t>1000</a:t>
            </a:r>
            <a:r>
              <a:rPr lang="ja-JP" altLang="en-US" sz="1400" dirty="0">
                <a:solidFill>
                  <a:prstClr val="black">
                    <a:lumMod val="90000"/>
                    <a:lumOff val="10000"/>
                  </a:prstClr>
                </a:solidFill>
                <a:latin typeface="Meiryo UI" panose="020B0604030504040204" pitchFamily="50" charset="-128"/>
                <a:ea typeface="Meiryo UI" panose="020B0604030504040204" pitchFamily="50" charset="-128"/>
              </a:rPr>
              <a:t>サンプル以上が必要</a:t>
            </a:r>
            <a:endParaRPr lang="en-US" altLang="ja-JP" sz="1400" dirty="0">
              <a:solidFill>
                <a:prstClr val="black">
                  <a:lumMod val="90000"/>
                  <a:lumOff val="10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11213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16</a:t>
            </a:fld>
            <a:endParaRPr kumimoji="1" lang="ja-JP" altLang="en-US" dirty="0"/>
          </a:p>
        </p:txBody>
      </p:sp>
      <p:sp>
        <p:nvSpPr>
          <p:cNvPr id="10" name="テキスト ボックス 9"/>
          <p:cNvSpPr txBox="1"/>
          <p:nvPr/>
        </p:nvSpPr>
        <p:spPr>
          <a:xfrm>
            <a:off x="243892" y="297154"/>
            <a:ext cx="11704216" cy="757386"/>
          </a:xfrm>
          <a:prstGeom prst="roundRect">
            <a:avLst>
              <a:gd name="adj" fmla="val 50000"/>
            </a:avLst>
          </a:prstGeom>
          <a:solidFill>
            <a:srgbClr val="ED7D31"/>
          </a:solidFill>
        </p:spPr>
        <p:txBody>
          <a:bodyPr wrap="square" bIns="0" rtlCol="0" anchor="ctr">
            <a:spAutoFit/>
          </a:bodyPr>
          <a:lstStyle/>
          <a:p>
            <a:r>
              <a:rPr kumimoji="1" lang="en-US" altLang="ja-JP" sz="3200" b="1" dirty="0">
                <a:solidFill>
                  <a:schemeClr val="bg1"/>
                </a:solidFill>
                <a:latin typeface="メイリオ" panose="020B0604030504040204" pitchFamily="50" charset="-128"/>
                <a:ea typeface="メイリオ" panose="020B0604030504040204" pitchFamily="50" charset="-128"/>
              </a:rPr>
              <a:t>2-3</a:t>
            </a:r>
            <a:r>
              <a:rPr kumimoji="1" lang="ja-JP" altLang="en-US" sz="3200" b="1" dirty="0">
                <a:solidFill>
                  <a:schemeClr val="bg1"/>
                </a:solidFill>
                <a:latin typeface="メイリオ" panose="020B0604030504040204" pitchFamily="50" charset="-128"/>
                <a:ea typeface="メイリオ" panose="020B0604030504040204" pitchFamily="50" charset="-128"/>
              </a:rPr>
              <a:t>　グループインタビュー調査を行う</a:t>
            </a:r>
            <a:endParaRPr kumimoji="1" lang="en-US" altLang="ja-JP" sz="3200" b="1" dirty="0">
              <a:solidFill>
                <a:schemeClr val="bg1"/>
              </a:solidFill>
              <a:latin typeface="メイリオ" panose="020B0604030504040204" pitchFamily="50" charset="-128"/>
              <a:ea typeface="メイリオ" panose="020B0604030504040204" pitchFamily="50" charset="-128"/>
            </a:endParaRPr>
          </a:p>
        </p:txBody>
      </p:sp>
      <p:sp>
        <p:nvSpPr>
          <p:cNvPr id="4" name="Rectangle 2"/>
          <p:cNvSpPr>
            <a:spLocks noChangeArrowheads="1"/>
          </p:cNvSpPr>
          <p:nvPr/>
        </p:nvSpPr>
        <p:spPr bwMode="auto">
          <a:xfrm flipV="1">
            <a:off x="6890392" y="-1"/>
            <a:ext cx="53016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27" name="二等辺三角形 26"/>
          <p:cNvSpPr/>
          <p:nvPr/>
        </p:nvSpPr>
        <p:spPr>
          <a:xfrm rot="5400000">
            <a:off x="1207170" y="4098804"/>
            <a:ext cx="360000" cy="180000"/>
          </a:xfrm>
          <a:prstGeom prst="triangl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p:nvGrpSpPr>
        <p:grpSpPr>
          <a:xfrm>
            <a:off x="1550048" y="2094968"/>
            <a:ext cx="4611018" cy="4153432"/>
            <a:chOff x="2257453" y="1592533"/>
            <a:chExt cx="4165940" cy="4577911"/>
          </a:xfrm>
        </p:grpSpPr>
        <p:sp>
          <p:nvSpPr>
            <p:cNvPr id="30" name="角丸四角形 29"/>
            <p:cNvSpPr/>
            <p:nvPr/>
          </p:nvSpPr>
          <p:spPr>
            <a:xfrm>
              <a:off x="2257453" y="1592533"/>
              <a:ext cx="4162360" cy="516684"/>
            </a:xfrm>
            <a:prstGeom prst="roundRect">
              <a:avLst>
                <a:gd name="adj" fmla="val 0"/>
              </a:avLst>
            </a:prstGeom>
            <a:solidFill>
              <a:schemeClr val="accent2">
                <a:lumMod val="40000"/>
                <a:lumOff val="60000"/>
              </a:schemeClr>
            </a:solidFill>
            <a:ln w="28575">
              <a:noFill/>
            </a:ln>
          </p:spPr>
          <p:style>
            <a:lnRef idx="2">
              <a:schemeClr val="accent1"/>
            </a:lnRef>
            <a:fillRef idx="1">
              <a:schemeClr val="lt1"/>
            </a:fillRef>
            <a:effectRef idx="0">
              <a:schemeClr val="accent1"/>
            </a:effectRef>
            <a:fontRef idx="minor">
              <a:schemeClr val="dk1"/>
            </a:fontRef>
          </p:style>
          <p:txBody>
            <a:bodyPr vert="horz" rtlCol="0" anchor="ctr"/>
            <a:lstStyle/>
            <a:p>
              <a:pPr algn="ctr"/>
              <a:r>
                <a:rPr lang="ja-JP" altLang="en-US" sz="1400" dirty="0">
                  <a:latin typeface="メイリオ" panose="020B0604030504040204" pitchFamily="50" charset="-128"/>
                  <a:ea typeface="メイリオ" panose="020B0604030504040204" pitchFamily="50" charset="-128"/>
                </a:rPr>
                <a:t>調査設計（例）</a:t>
              </a:r>
              <a:endParaRPr lang="en-US" altLang="ja-JP" sz="1400" dirty="0">
                <a:latin typeface="メイリオ" panose="020B0604030504040204" pitchFamily="50" charset="-128"/>
                <a:ea typeface="メイリオ" panose="020B0604030504040204" pitchFamily="50" charset="-128"/>
              </a:endParaRPr>
            </a:p>
          </p:txBody>
        </p:sp>
        <p:sp>
          <p:nvSpPr>
            <p:cNvPr id="31" name="角丸四角形 30"/>
            <p:cNvSpPr/>
            <p:nvPr/>
          </p:nvSpPr>
          <p:spPr>
            <a:xfrm>
              <a:off x="2257453" y="2217427"/>
              <a:ext cx="4165940" cy="3953017"/>
            </a:xfrm>
            <a:prstGeom prst="roundRect">
              <a:avLst>
                <a:gd name="adj" fmla="val 0"/>
              </a:avLst>
            </a:prstGeom>
            <a:solidFill>
              <a:srgbClr val="FEF6F0"/>
            </a:solidFill>
            <a:ln w="28575">
              <a:noFill/>
            </a:ln>
          </p:spPr>
          <p:style>
            <a:lnRef idx="2">
              <a:schemeClr val="accent1"/>
            </a:lnRef>
            <a:fillRef idx="1">
              <a:schemeClr val="lt1"/>
            </a:fillRef>
            <a:effectRef idx="0">
              <a:schemeClr val="accent1"/>
            </a:effectRef>
            <a:fontRef idx="minor">
              <a:schemeClr val="dk1"/>
            </a:fontRef>
          </p:style>
          <p:txBody>
            <a:bodyPr rtlCol="0" anchor="t"/>
            <a:lstStyle/>
            <a:p>
              <a:r>
                <a:rPr lang="ja-JP" altLang="en-US" sz="1400" b="1" dirty="0">
                  <a:latin typeface="Meiryo UI" panose="020B0604030504040204" pitchFamily="50" charset="-128"/>
                  <a:ea typeface="Meiryo UI" panose="020B0604030504040204" pitchFamily="50" charset="-128"/>
                </a:rPr>
                <a:t>■調査項目</a:t>
              </a:r>
              <a:endParaRPr lang="en-US" altLang="ja-JP" sz="1400" b="1"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■調査対象者、グループ分け</a:t>
              </a:r>
              <a:endParaRPr lang="en-US" altLang="ja-JP" sz="1400" b="1"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調査目的を達成するために必要な対象者を選定</a:t>
              </a:r>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（その他選定基準）性別、年齢、職業、未既婚、居住地、　勤務地、</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家族構成、住居形態、年収　等</a:t>
              </a:r>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一般に、対象を絞るほど費用が高くなる</a:t>
              </a:r>
              <a:endParaRPr lang="en-US" altLang="ja-JP" sz="1200" dirty="0">
                <a:latin typeface="Meiryo UI" panose="020B0604030504040204" pitchFamily="50" charset="-128"/>
                <a:ea typeface="Meiryo UI" panose="020B0604030504040204" pitchFamily="50" charset="-128"/>
              </a:endParaRPr>
            </a:p>
          </p:txBody>
        </p:sp>
      </p:grpSp>
      <p:sp>
        <p:nvSpPr>
          <p:cNvPr id="32" name="二等辺三角形 31"/>
          <p:cNvSpPr/>
          <p:nvPr/>
        </p:nvSpPr>
        <p:spPr>
          <a:xfrm rot="5400000">
            <a:off x="6133614" y="4098804"/>
            <a:ext cx="360000" cy="180000"/>
          </a:xfrm>
          <a:prstGeom prst="triangl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rot="5400000">
            <a:off x="7208925" y="4098804"/>
            <a:ext cx="360000" cy="180000"/>
          </a:xfrm>
          <a:prstGeom prst="triangl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rot="5400000">
            <a:off x="11091353" y="4129284"/>
            <a:ext cx="360000" cy="180000"/>
          </a:xfrm>
          <a:prstGeom prst="triangl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 36"/>
          <p:cNvSpPr/>
          <p:nvPr/>
        </p:nvSpPr>
        <p:spPr>
          <a:xfrm>
            <a:off x="11414760" y="2066456"/>
            <a:ext cx="391160" cy="4181944"/>
          </a:xfrm>
          <a:prstGeom prst="roundRect">
            <a:avLst>
              <a:gd name="adj" fmla="val 0"/>
            </a:avLst>
          </a:prstGeom>
          <a:solidFill>
            <a:schemeClr val="accent2">
              <a:lumMod val="40000"/>
              <a:lumOff val="60000"/>
            </a:schemeClr>
          </a:solidFill>
          <a:ln w="28575">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ja-JP" altLang="en-US" sz="1600" dirty="0">
                <a:latin typeface="メイリオ" panose="020B0604030504040204" pitchFamily="50" charset="-128"/>
                <a:ea typeface="メイリオ" panose="020B0604030504040204" pitchFamily="50" charset="-128"/>
              </a:rPr>
              <a:t>集計・分析</a:t>
            </a:r>
            <a:endParaRPr lang="en-US" altLang="ja-JP" sz="1600" dirty="0">
              <a:latin typeface="メイリオ" panose="020B0604030504040204" pitchFamily="50" charset="-128"/>
              <a:ea typeface="メイリオ" panose="020B0604030504040204" pitchFamily="50" charset="-128"/>
            </a:endParaRPr>
          </a:p>
        </p:txBody>
      </p:sp>
      <p:grpSp>
        <p:nvGrpSpPr>
          <p:cNvPr id="17" name="グループ化 16"/>
          <p:cNvGrpSpPr/>
          <p:nvPr/>
        </p:nvGrpSpPr>
        <p:grpSpPr>
          <a:xfrm>
            <a:off x="7524392" y="2064308"/>
            <a:ext cx="3634647" cy="4184093"/>
            <a:chOff x="2257453" y="1592534"/>
            <a:chExt cx="4165940" cy="4988154"/>
          </a:xfrm>
        </p:grpSpPr>
        <p:sp>
          <p:nvSpPr>
            <p:cNvPr id="18" name="角丸四角形 17"/>
            <p:cNvSpPr/>
            <p:nvPr/>
          </p:nvSpPr>
          <p:spPr>
            <a:xfrm>
              <a:off x="2257453" y="1592534"/>
              <a:ext cx="4162360" cy="595413"/>
            </a:xfrm>
            <a:prstGeom prst="roundRect">
              <a:avLst>
                <a:gd name="adj" fmla="val 0"/>
              </a:avLst>
            </a:prstGeom>
            <a:solidFill>
              <a:schemeClr val="accent2">
                <a:lumMod val="40000"/>
                <a:lumOff val="60000"/>
              </a:schemeClr>
            </a:solidFill>
            <a:ln w="28575">
              <a:noFill/>
            </a:ln>
          </p:spPr>
          <p:style>
            <a:lnRef idx="2">
              <a:schemeClr val="accent1"/>
            </a:lnRef>
            <a:fillRef idx="1">
              <a:schemeClr val="lt1"/>
            </a:fillRef>
            <a:effectRef idx="0">
              <a:schemeClr val="accent1"/>
            </a:effectRef>
            <a:fontRef idx="minor">
              <a:schemeClr val="dk1"/>
            </a:fontRef>
          </p:style>
          <p:txBody>
            <a:bodyPr vert="horz" rtlCol="0" anchor="ctr"/>
            <a:lstStyle/>
            <a:p>
              <a:pPr algn="ctr"/>
              <a:r>
                <a:rPr lang="ja-JP" altLang="en-US" sz="1400" dirty="0">
                  <a:latin typeface="メイリオ" panose="020B0604030504040204" pitchFamily="50" charset="-128"/>
                  <a:ea typeface="メイリオ" panose="020B0604030504040204" pitchFamily="50" charset="-128"/>
                </a:rPr>
                <a:t>実査</a:t>
              </a:r>
              <a:endParaRPr lang="en-US" altLang="ja-JP" sz="1400" dirty="0">
                <a:latin typeface="メイリオ" panose="020B0604030504040204" pitchFamily="50" charset="-128"/>
                <a:ea typeface="メイリオ" panose="020B0604030504040204" pitchFamily="50" charset="-128"/>
              </a:endParaRPr>
            </a:p>
          </p:txBody>
        </p:sp>
        <p:sp>
          <p:nvSpPr>
            <p:cNvPr id="19" name="角丸四角形 18"/>
            <p:cNvSpPr/>
            <p:nvPr/>
          </p:nvSpPr>
          <p:spPr>
            <a:xfrm>
              <a:off x="2257453" y="2285594"/>
              <a:ext cx="4165940" cy="4295094"/>
            </a:xfrm>
            <a:prstGeom prst="roundRect">
              <a:avLst>
                <a:gd name="adj" fmla="val 0"/>
              </a:avLst>
            </a:prstGeom>
            <a:solidFill>
              <a:srgbClr val="FEF6F0"/>
            </a:solidFill>
            <a:ln w="28575">
              <a:noFill/>
            </a:ln>
          </p:spPr>
          <p:style>
            <a:lnRef idx="2">
              <a:schemeClr val="accent1"/>
            </a:lnRef>
            <a:fillRef idx="1">
              <a:schemeClr val="lt1"/>
            </a:fillRef>
            <a:effectRef idx="0">
              <a:schemeClr val="accent1"/>
            </a:effectRef>
            <a:fontRef idx="minor">
              <a:schemeClr val="dk1"/>
            </a:fontRef>
          </p:style>
          <p:txBody>
            <a:bodyPr rIns="1368000" rtlCol="0" anchor="t"/>
            <a:lstStyle/>
            <a:p>
              <a:endParaRPr lang="en-US" altLang="ja-JP" sz="1400" dirty="0">
                <a:latin typeface="Meiryo UI" panose="020B0604030504040204" pitchFamily="50" charset="-128"/>
                <a:ea typeface="Meiryo UI" panose="020B0604030504040204" pitchFamily="50" charset="-128"/>
              </a:endParaRPr>
            </a:p>
          </p:txBody>
        </p:sp>
      </p:grpSp>
      <p:grpSp>
        <p:nvGrpSpPr>
          <p:cNvPr id="6" name="グループ化 5"/>
          <p:cNvGrpSpPr/>
          <p:nvPr/>
        </p:nvGrpSpPr>
        <p:grpSpPr>
          <a:xfrm>
            <a:off x="9371815" y="4633935"/>
            <a:ext cx="1641679" cy="1243254"/>
            <a:chOff x="8500795" y="3538846"/>
            <a:chExt cx="1641679" cy="1243254"/>
          </a:xfrm>
        </p:grpSpPr>
        <p:pic>
          <p:nvPicPr>
            <p:cNvPr id="21" name="図 20">
              <a:extLst>
                <a:ext uri="{FF2B5EF4-FFF2-40B4-BE49-F238E27FC236}">
                  <a16:creationId xmlns:a16="http://schemas.microsoft.com/office/drawing/2014/main" id="{0A4E9DEC-E9C7-4AAF-8D43-7B1E8FFF83E0}"/>
                </a:ext>
              </a:extLst>
            </p:cNvPr>
            <p:cNvPicPr>
              <a:picLocks noChangeAspect="1"/>
            </p:cNvPicPr>
            <p:nvPr/>
          </p:nvPicPr>
          <p:blipFill rotWithShape="1">
            <a:blip r:embed="rId2"/>
            <a:srcRect t="10609" b="10609"/>
            <a:stretch/>
          </p:blipFill>
          <p:spPr>
            <a:xfrm>
              <a:off x="8500795" y="3538846"/>
              <a:ext cx="1641679" cy="923446"/>
            </a:xfrm>
            <a:prstGeom prst="rect">
              <a:avLst/>
            </a:prstGeom>
          </p:spPr>
        </p:pic>
        <p:sp>
          <p:nvSpPr>
            <p:cNvPr id="22" name="テキスト ボックス 21"/>
            <p:cNvSpPr txBox="1"/>
            <p:nvPr/>
          </p:nvSpPr>
          <p:spPr>
            <a:xfrm>
              <a:off x="8500795" y="4474323"/>
              <a:ext cx="1641679"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モニタリング</a:t>
              </a:r>
              <a:r>
                <a:rPr lang="ja-JP" altLang="en-US" sz="1400" dirty="0">
                  <a:latin typeface="Meiryo UI" panose="020B0604030504040204" pitchFamily="50" charset="-128"/>
                  <a:ea typeface="Meiryo UI" panose="020B0604030504040204" pitchFamily="50" charset="-128"/>
                </a:rPr>
                <a:t>ルーム</a:t>
              </a:r>
              <a:endParaRPr kumimoji="1" lang="ja-JP" altLang="en-US" dirty="0">
                <a:latin typeface="Meiryo UI" panose="020B0604030504040204" pitchFamily="50" charset="-128"/>
                <a:ea typeface="Meiryo UI" panose="020B0604030504040204" pitchFamily="50" charset="-128"/>
              </a:endParaRPr>
            </a:p>
          </p:txBody>
        </p:sp>
      </p:grpSp>
      <p:grpSp>
        <p:nvGrpSpPr>
          <p:cNvPr id="5" name="グループ化 4"/>
          <p:cNvGrpSpPr/>
          <p:nvPr/>
        </p:nvGrpSpPr>
        <p:grpSpPr>
          <a:xfrm>
            <a:off x="9311452" y="3004534"/>
            <a:ext cx="1683259" cy="1232852"/>
            <a:chOff x="6747314" y="3555646"/>
            <a:chExt cx="1683259" cy="1232852"/>
          </a:xfrm>
        </p:grpSpPr>
        <p:pic>
          <p:nvPicPr>
            <p:cNvPr id="20" name="図 19">
              <a:extLst>
                <a:ext uri="{FF2B5EF4-FFF2-40B4-BE49-F238E27FC236}">
                  <a16:creationId xmlns:a16="http://schemas.microsoft.com/office/drawing/2014/main" id="{FACCD9CE-69EC-4682-A01D-5EF27D8945A5}"/>
                </a:ext>
              </a:extLst>
            </p:cNvPr>
            <p:cNvPicPr>
              <a:picLocks noChangeAspect="1"/>
            </p:cNvPicPr>
            <p:nvPr/>
          </p:nvPicPr>
          <p:blipFill rotWithShape="1">
            <a:blip r:embed="rId3"/>
            <a:srcRect t="33136" b="15483"/>
            <a:stretch/>
          </p:blipFill>
          <p:spPr>
            <a:xfrm>
              <a:off x="6788894" y="3555646"/>
              <a:ext cx="1641679" cy="923446"/>
            </a:xfrm>
            <a:prstGeom prst="rect">
              <a:avLst/>
            </a:prstGeom>
          </p:spPr>
        </p:pic>
        <p:sp>
          <p:nvSpPr>
            <p:cNvPr id="24" name="正方形/長方形 23"/>
            <p:cNvSpPr/>
            <p:nvPr/>
          </p:nvSpPr>
          <p:spPr>
            <a:xfrm>
              <a:off x="6747314" y="4480721"/>
              <a:ext cx="1661587" cy="307777"/>
            </a:xfrm>
            <a:prstGeom prst="rect">
              <a:avLst/>
            </a:prstGeom>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インタビュールーム</a:t>
              </a:r>
            </a:p>
          </p:txBody>
        </p:sp>
      </p:grpSp>
      <p:sp>
        <p:nvSpPr>
          <p:cNvPr id="7" name="正方形/長方形 6"/>
          <p:cNvSpPr/>
          <p:nvPr/>
        </p:nvSpPr>
        <p:spPr>
          <a:xfrm>
            <a:off x="7695482" y="2880456"/>
            <a:ext cx="1613785" cy="2677656"/>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■インタビュールームに参加者を集め、モデレーターの進行によりあらかじめ用意したスクリプトに沿ってインタビューを行う。</a:t>
            </a:r>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■インタビューの様子は、ハーフミラー越しに観察することができる。</a:t>
            </a:r>
            <a:endParaRPr lang="en-US" altLang="ja-JP" sz="1400" dirty="0">
              <a:latin typeface="Meiryo UI" panose="020B0604030504040204" pitchFamily="50" charset="-128"/>
              <a:ea typeface="Meiryo UI" panose="020B0604030504040204" pitchFamily="50" charset="-128"/>
            </a:endParaRPr>
          </a:p>
        </p:txBody>
      </p:sp>
      <p:grpSp>
        <p:nvGrpSpPr>
          <p:cNvPr id="9" name="グループ化 8"/>
          <p:cNvGrpSpPr/>
          <p:nvPr/>
        </p:nvGrpSpPr>
        <p:grpSpPr>
          <a:xfrm>
            <a:off x="599440" y="2108723"/>
            <a:ext cx="645174" cy="4139677"/>
            <a:chOff x="698140" y="1560083"/>
            <a:chExt cx="993514" cy="4139677"/>
          </a:xfrm>
        </p:grpSpPr>
        <p:sp>
          <p:nvSpPr>
            <p:cNvPr id="28" name="角丸四角形 27"/>
            <p:cNvSpPr/>
            <p:nvPr/>
          </p:nvSpPr>
          <p:spPr>
            <a:xfrm>
              <a:off x="698140" y="2110153"/>
              <a:ext cx="993512" cy="3589607"/>
            </a:xfrm>
            <a:prstGeom prst="roundRect">
              <a:avLst>
                <a:gd name="adj" fmla="val 0"/>
              </a:avLst>
            </a:prstGeom>
            <a:solidFill>
              <a:srgbClr val="FEF6F0"/>
            </a:solidFill>
            <a:ln w="28575">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ja-JP" sz="1400" dirty="0">
                  <a:latin typeface="メイリオ" panose="020B0604030504040204" pitchFamily="50" charset="-128"/>
                  <a:ea typeface="メイリオ" panose="020B0604030504040204" pitchFamily="50" charset="-128"/>
                </a:rPr>
                <a:t>20</a:t>
              </a:r>
              <a:r>
                <a:rPr lang="ja-JP" altLang="en-US" sz="1400" dirty="0">
                  <a:latin typeface="メイリオ" panose="020B0604030504040204" pitchFamily="50" charset="-128"/>
                  <a:ea typeface="メイリオ" panose="020B0604030504040204" pitchFamily="50" charset="-128"/>
                </a:rPr>
                <a:t>代に響く広報案を</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検討したい。</a:t>
              </a:r>
              <a:endParaRPr lang="en-US" altLang="ja-JP" sz="1400" dirty="0">
                <a:latin typeface="メイリオ" panose="020B0604030504040204" pitchFamily="50" charset="-128"/>
                <a:ea typeface="メイリオ" panose="020B0604030504040204" pitchFamily="50" charset="-128"/>
              </a:endParaRPr>
            </a:p>
          </p:txBody>
        </p:sp>
        <p:sp>
          <p:nvSpPr>
            <p:cNvPr id="38" name="角丸四角形 37"/>
            <p:cNvSpPr/>
            <p:nvPr/>
          </p:nvSpPr>
          <p:spPr>
            <a:xfrm>
              <a:off x="698141" y="1560083"/>
              <a:ext cx="993513" cy="455020"/>
            </a:xfrm>
            <a:prstGeom prst="roundRect">
              <a:avLst>
                <a:gd name="adj" fmla="val 0"/>
              </a:avLst>
            </a:prstGeom>
            <a:solidFill>
              <a:schemeClr val="accent2">
                <a:lumMod val="40000"/>
                <a:lumOff val="60000"/>
              </a:schemeClr>
            </a:solidFill>
            <a:ln w="28575">
              <a:noFill/>
            </a:ln>
          </p:spPr>
          <p:style>
            <a:lnRef idx="2">
              <a:schemeClr val="accent1"/>
            </a:lnRef>
            <a:fillRef idx="1">
              <a:schemeClr val="lt1"/>
            </a:fillRef>
            <a:effectRef idx="0">
              <a:schemeClr val="accent1"/>
            </a:effectRef>
            <a:fontRef idx="minor">
              <a:schemeClr val="dk1"/>
            </a:fontRef>
          </p:style>
          <p:txBody>
            <a:bodyPr vert="horz" rtlCol="0" anchor="t"/>
            <a:lstStyle/>
            <a:p>
              <a:pPr algn="ctr"/>
              <a:r>
                <a:rPr lang="ja-JP" altLang="en-US" sz="1400" dirty="0">
                  <a:latin typeface="メイリオ" panose="020B0604030504040204" pitchFamily="50" charset="-128"/>
                  <a:ea typeface="メイリオ" panose="020B0604030504040204" pitchFamily="50" charset="-128"/>
                </a:rPr>
                <a:t>調査</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目的</a:t>
              </a:r>
              <a:endParaRPr lang="en-US" altLang="ja-JP" sz="1400" dirty="0">
                <a:latin typeface="メイリオ" panose="020B0604030504040204" pitchFamily="50" charset="-128"/>
                <a:ea typeface="メイリオ" panose="020B0604030504040204" pitchFamily="50" charset="-128"/>
              </a:endParaRPr>
            </a:p>
          </p:txBody>
        </p:sp>
      </p:grpSp>
      <p:grpSp>
        <p:nvGrpSpPr>
          <p:cNvPr id="13" name="グループ化 12"/>
          <p:cNvGrpSpPr/>
          <p:nvPr/>
        </p:nvGrpSpPr>
        <p:grpSpPr>
          <a:xfrm>
            <a:off x="6452651" y="2094969"/>
            <a:ext cx="834418" cy="4153431"/>
            <a:chOff x="6167119" y="1332969"/>
            <a:chExt cx="934753" cy="4153431"/>
          </a:xfrm>
        </p:grpSpPr>
        <p:sp>
          <p:nvSpPr>
            <p:cNvPr id="33" name="角丸四角形 32"/>
            <p:cNvSpPr/>
            <p:nvPr/>
          </p:nvSpPr>
          <p:spPr>
            <a:xfrm>
              <a:off x="6167120" y="1332969"/>
              <a:ext cx="919662" cy="468775"/>
            </a:xfrm>
            <a:prstGeom prst="roundRect">
              <a:avLst>
                <a:gd name="adj" fmla="val 0"/>
              </a:avLst>
            </a:prstGeom>
            <a:solidFill>
              <a:schemeClr val="accent2">
                <a:lumMod val="40000"/>
                <a:lumOff val="60000"/>
              </a:schemeClr>
            </a:solidFill>
            <a:ln w="28575">
              <a:noFill/>
            </a:ln>
          </p:spPr>
          <p:style>
            <a:lnRef idx="2">
              <a:schemeClr val="accent1"/>
            </a:lnRef>
            <a:fillRef idx="1">
              <a:schemeClr val="lt1"/>
            </a:fillRef>
            <a:effectRef idx="0">
              <a:schemeClr val="accent1"/>
            </a:effectRef>
            <a:fontRef idx="minor">
              <a:schemeClr val="dk1"/>
            </a:fontRef>
          </p:style>
          <p:txBody>
            <a:bodyPr vert="horz" rtlCol="0" anchor="ctr"/>
            <a:lstStyle/>
            <a:p>
              <a:pPr algn="ctr"/>
              <a:r>
                <a:rPr lang="ja-JP" altLang="en-US" sz="1600" dirty="0">
                  <a:latin typeface="Meiryo UI" panose="020B0604030504040204" pitchFamily="50" charset="-128"/>
                  <a:ea typeface="Meiryo UI" panose="020B0604030504040204" pitchFamily="50" charset="-128"/>
                </a:rPr>
                <a:t>リクルー</a:t>
              </a:r>
              <a:endParaRPr lang="en-US" altLang="ja-JP" sz="1600" dirty="0">
                <a:latin typeface="Meiryo UI" panose="020B0604030504040204" pitchFamily="50" charset="-128"/>
                <a:ea typeface="Meiryo UI" panose="020B0604030504040204" pitchFamily="50" charset="-128"/>
              </a:endParaRPr>
            </a:p>
            <a:p>
              <a:pPr algn="ctr"/>
              <a:r>
                <a:rPr lang="ja-JP" altLang="en-US" sz="1600" dirty="0">
                  <a:latin typeface="Meiryo UI" panose="020B0604030504040204" pitchFamily="50" charset="-128"/>
                  <a:ea typeface="Meiryo UI" panose="020B0604030504040204" pitchFamily="50" charset="-128"/>
                </a:rPr>
                <a:t>ティング</a:t>
              </a:r>
              <a:endParaRPr lang="en-US" altLang="ja-JP" sz="1600" dirty="0">
                <a:latin typeface="Meiryo UI" panose="020B0604030504040204" pitchFamily="50" charset="-128"/>
                <a:ea typeface="Meiryo UI" panose="020B0604030504040204" pitchFamily="50" charset="-128"/>
              </a:endParaRPr>
            </a:p>
          </p:txBody>
        </p:sp>
        <p:sp>
          <p:nvSpPr>
            <p:cNvPr id="39" name="角丸四角形 38"/>
            <p:cNvSpPr/>
            <p:nvPr/>
          </p:nvSpPr>
          <p:spPr>
            <a:xfrm>
              <a:off x="6167119" y="1899920"/>
              <a:ext cx="934753" cy="3586480"/>
            </a:xfrm>
            <a:prstGeom prst="roundRect">
              <a:avLst>
                <a:gd name="adj" fmla="val 0"/>
              </a:avLst>
            </a:prstGeom>
            <a:solidFill>
              <a:srgbClr val="FEF6F0"/>
            </a:solidFill>
            <a:ln w="28575">
              <a:noFill/>
            </a:ln>
          </p:spPr>
          <p:style>
            <a:lnRef idx="2">
              <a:schemeClr val="accent1"/>
            </a:lnRef>
            <a:fillRef idx="1">
              <a:schemeClr val="lt1"/>
            </a:fillRef>
            <a:effectRef idx="0">
              <a:schemeClr val="accent1"/>
            </a:effectRef>
            <a:fontRef idx="minor">
              <a:schemeClr val="dk1"/>
            </a:fontRef>
          </p:style>
          <p:txBody>
            <a:bodyPr vert="eaVert" rtlCol="0" anchor="ctr"/>
            <a:lstStyle/>
            <a:p>
              <a:pPr lvl="0" algn="ctr"/>
              <a:r>
                <a:rPr lang="ja-JP" altLang="en-US" sz="1400" dirty="0">
                  <a:solidFill>
                    <a:prstClr val="black"/>
                  </a:solidFill>
                  <a:latin typeface="Meiryo UI" panose="020B0604030504040204" pitchFamily="50" charset="-128"/>
                  <a:ea typeface="Meiryo UI" panose="020B0604030504040204" pitchFamily="50" charset="-128"/>
                </a:rPr>
                <a:t>ウェブアンケート等により、</a:t>
              </a:r>
              <a:endParaRPr lang="en-US" altLang="ja-JP" sz="1400" dirty="0">
                <a:solidFill>
                  <a:prstClr val="black"/>
                </a:solidFill>
                <a:latin typeface="Meiryo UI" panose="020B0604030504040204" pitchFamily="50" charset="-128"/>
                <a:ea typeface="Meiryo UI" panose="020B0604030504040204" pitchFamily="50" charset="-128"/>
              </a:endParaRPr>
            </a:p>
            <a:p>
              <a:pPr lvl="0" algn="ctr"/>
              <a:r>
                <a:rPr lang="ja-JP" altLang="en-US" sz="1400" dirty="0">
                  <a:solidFill>
                    <a:prstClr val="black"/>
                  </a:solidFill>
                  <a:latin typeface="Meiryo UI" panose="020B0604030504040204" pitchFamily="50" charset="-128"/>
                  <a:ea typeface="Meiryo UI" panose="020B0604030504040204" pitchFamily="50" charset="-128"/>
                </a:rPr>
                <a:t>条件に合致する調査対象者を集める。</a:t>
              </a:r>
              <a:endParaRPr lang="en-US" altLang="ja-JP" sz="1400" dirty="0">
                <a:solidFill>
                  <a:prstClr val="black"/>
                </a:solidFill>
                <a:latin typeface="Meiryo UI" panose="020B0604030504040204" pitchFamily="50" charset="-128"/>
                <a:ea typeface="Meiryo UI" panose="020B0604030504040204" pitchFamily="50" charset="-128"/>
              </a:endParaRPr>
            </a:p>
          </p:txBody>
        </p:sp>
      </p:grpSp>
      <p:sp>
        <p:nvSpPr>
          <p:cNvPr id="35" name="正方形/長方形 34"/>
          <p:cNvSpPr/>
          <p:nvPr/>
        </p:nvSpPr>
        <p:spPr>
          <a:xfrm>
            <a:off x="2644473" y="2754081"/>
            <a:ext cx="3325152" cy="273603"/>
          </a:xfrm>
          <a:prstGeom prst="rect">
            <a:avLst/>
          </a:prstGeom>
          <a:solidFill>
            <a:schemeClr val="bg1"/>
          </a:solidFill>
          <a:ln>
            <a:solidFill>
              <a:srgbClr val="F4B183"/>
            </a:solidFill>
          </a:ln>
        </p:spPr>
        <p:txBody>
          <a:bodyPr wrap="square" lIns="108000" tIns="0" rIns="36000" bIns="0" anchor="ctr">
            <a:noAutofit/>
          </a:bodyPr>
          <a:lstStyle/>
          <a:p>
            <a:pPr>
              <a:spcBef>
                <a:spcPts val="600"/>
              </a:spcBef>
            </a:pPr>
            <a:r>
              <a:rPr lang="ja-JP" altLang="en-US" sz="1200" dirty="0">
                <a:latin typeface="Meiryo UI" panose="020B0604030504040204" pitchFamily="50" charset="-128"/>
                <a:ea typeface="Meiryo UI" panose="020B0604030504040204" pitchFamily="50" charset="-128"/>
              </a:rPr>
              <a:t>広報案</a:t>
            </a:r>
            <a:r>
              <a:rPr lang="en-US" altLang="ja-JP" sz="1200" dirty="0">
                <a:latin typeface="Meiryo UI" panose="020B0604030504040204" pitchFamily="50" charset="-128"/>
                <a:ea typeface="Meiryo UI" panose="020B0604030504040204" pitchFamily="50" charset="-128"/>
              </a:rPr>
              <a:t>A</a:t>
            </a:r>
            <a:r>
              <a:rPr lang="ja-JP" altLang="en-US" sz="1200" dirty="0">
                <a:latin typeface="Meiryo UI" panose="020B0604030504040204" pitchFamily="50" charset="-128"/>
                <a:ea typeface="Meiryo UI" panose="020B0604030504040204" pitchFamily="50" charset="-128"/>
              </a:rPr>
              <a:t>　広報案</a:t>
            </a:r>
            <a:r>
              <a:rPr lang="en-US" altLang="ja-JP" sz="1200" dirty="0">
                <a:latin typeface="Meiryo UI" panose="020B0604030504040204" pitchFamily="50" charset="-128"/>
                <a:ea typeface="Meiryo UI" panose="020B0604030504040204" pitchFamily="50" charset="-128"/>
              </a:rPr>
              <a:t>B</a:t>
            </a:r>
            <a:r>
              <a:rPr lang="ja-JP" altLang="en-US" sz="1200" dirty="0">
                <a:latin typeface="Meiryo UI" panose="020B0604030504040204" pitchFamily="50" charset="-128"/>
                <a:ea typeface="Meiryo UI" panose="020B0604030504040204" pitchFamily="50" charset="-128"/>
              </a:rPr>
              <a:t>　広報案</a:t>
            </a:r>
            <a:r>
              <a:rPr lang="en-US" altLang="ja-JP" sz="1200" dirty="0">
                <a:latin typeface="Meiryo UI" panose="020B0604030504040204" pitchFamily="50" charset="-128"/>
                <a:ea typeface="Meiryo UI" panose="020B0604030504040204" pitchFamily="50" charset="-128"/>
              </a:rPr>
              <a:t>C</a:t>
            </a:r>
            <a:r>
              <a:rPr lang="ja-JP" altLang="en-US" sz="1200" dirty="0">
                <a:latin typeface="Meiryo UI" panose="020B0604030504040204" pitchFamily="50" charset="-128"/>
                <a:ea typeface="Meiryo UI" panose="020B0604030504040204" pitchFamily="50" charset="-128"/>
              </a:rPr>
              <a:t>　を見ての反応　</a:t>
            </a:r>
            <a:endParaRPr lang="en-US" altLang="ja-JP" sz="1200" dirty="0">
              <a:latin typeface="Meiryo UI" panose="020B0604030504040204" pitchFamily="50" charset="-128"/>
              <a:ea typeface="Meiryo UI" panose="020B0604030504040204" pitchFamily="50" charset="-128"/>
            </a:endParaRPr>
          </a:p>
        </p:txBody>
      </p:sp>
      <p:sp>
        <p:nvSpPr>
          <p:cNvPr id="40" name="正方形/長方形 39"/>
          <p:cNvSpPr/>
          <p:nvPr/>
        </p:nvSpPr>
        <p:spPr>
          <a:xfrm>
            <a:off x="2607939" y="3050694"/>
            <a:ext cx="3291243" cy="276999"/>
          </a:xfrm>
          <a:prstGeom prst="rect">
            <a:avLst/>
          </a:prstGeom>
        </p:spPr>
        <p:txBody>
          <a:bodyPr wrap="square">
            <a:spAutoFit/>
          </a:bodyPr>
          <a:lstStyle/>
          <a:p>
            <a:r>
              <a:rPr lang="ja-JP" altLang="en-US" sz="1200" dirty="0">
                <a:solidFill>
                  <a:prstClr val="black">
                    <a:lumMod val="90000"/>
                    <a:lumOff val="10000"/>
                  </a:prstClr>
                </a:solidFill>
                <a:latin typeface="Meiryo UI" panose="020B0604030504040204" pitchFamily="50" charset="-128"/>
                <a:ea typeface="Meiryo UI" panose="020B0604030504040204" pitchFamily="50" charset="-128"/>
              </a:rPr>
              <a:t>その他、行動のきっかけ、阻害要因、</a:t>
            </a:r>
            <a:r>
              <a:rPr lang="en-US" altLang="ja-JP" sz="1200" dirty="0">
                <a:solidFill>
                  <a:prstClr val="black">
                    <a:lumMod val="90000"/>
                    <a:lumOff val="10000"/>
                  </a:prstClr>
                </a:solidFill>
                <a:latin typeface="Meiryo UI" panose="020B0604030504040204" pitchFamily="50" charset="-128"/>
                <a:ea typeface="Meiryo UI" panose="020B0604030504040204" pitchFamily="50" charset="-128"/>
              </a:rPr>
              <a:t>HP</a:t>
            </a:r>
            <a:r>
              <a:rPr lang="ja-JP" altLang="en-US" sz="1200" dirty="0">
                <a:solidFill>
                  <a:prstClr val="black">
                    <a:lumMod val="90000"/>
                    <a:lumOff val="10000"/>
                  </a:prstClr>
                </a:solidFill>
                <a:latin typeface="Meiryo UI" panose="020B0604030504040204" pitchFamily="50" charset="-128"/>
                <a:ea typeface="Meiryo UI" panose="020B0604030504040204" pitchFamily="50" charset="-128"/>
              </a:rPr>
              <a:t>評価など</a:t>
            </a:r>
          </a:p>
        </p:txBody>
      </p:sp>
      <p:sp>
        <p:nvSpPr>
          <p:cNvPr id="41" name="正方形/長方形 40"/>
          <p:cNvSpPr/>
          <p:nvPr/>
        </p:nvSpPr>
        <p:spPr>
          <a:xfrm>
            <a:off x="2202600" y="4083497"/>
            <a:ext cx="3765293" cy="1293955"/>
          </a:xfrm>
          <a:prstGeom prst="rect">
            <a:avLst/>
          </a:prstGeom>
          <a:solidFill>
            <a:schemeClr val="bg1"/>
          </a:solidFill>
          <a:ln>
            <a:solidFill>
              <a:srgbClr val="F4B183"/>
            </a:solidFill>
          </a:ln>
        </p:spPr>
        <p:txBody>
          <a:bodyPr wrap="square" lIns="36000" tIns="0" rIns="0" bIns="0" anchor="ctr">
            <a:noAutofit/>
          </a:bodyPr>
          <a:lstStyle/>
          <a:p>
            <a:pPr>
              <a:spcBef>
                <a:spcPts val="600"/>
              </a:spcBef>
            </a:pPr>
            <a:r>
              <a:rPr lang="ja-JP" altLang="en-US" sz="1200" dirty="0">
                <a:latin typeface="Meiryo UI" panose="020B0604030504040204" pitchFamily="50" charset="-128"/>
                <a:ea typeface="Meiryo UI" panose="020B0604030504040204" pitchFamily="50" charset="-128"/>
              </a:rPr>
              <a:t>　男女差、一人暮らしかどうかによって広報の方向性が</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  変わると予想される場合</a:t>
            </a:r>
          </a:p>
          <a:p>
            <a:pPr>
              <a:spcBef>
                <a:spcPts val="600"/>
              </a:spcBef>
            </a:pPr>
            <a:r>
              <a:rPr lang="ja-JP" altLang="en-US" sz="1200" dirty="0">
                <a:latin typeface="Meiryo UI" panose="020B0604030504040204" pitchFamily="50" charset="-128"/>
                <a:ea typeface="Meiryo UI" panose="020B0604030504040204" pitchFamily="50" charset="-128"/>
              </a:rPr>
              <a:t>　　　グループ１　</a:t>
            </a:r>
            <a:r>
              <a:rPr lang="en-US" altLang="ja-JP" sz="1200" dirty="0">
                <a:latin typeface="Meiryo UI" panose="020B0604030504040204" pitchFamily="50" charset="-128"/>
                <a:ea typeface="Meiryo UI" panose="020B0604030504040204" pitchFamily="50" charset="-128"/>
              </a:rPr>
              <a:t>20</a:t>
            </a:r>
            <a:r>
              <a:rPr lang="ja-JP" altLang="en-US" sz="1200" dirty="0">
                <a:latin typeface="Meiryo UI" panose="020B0604030504040204" pitchFamily="50" charset="-128"/>
                <a:ea typeface="Meiryo UI" panose="020B0604030504040204" pitchFamily="50" charset="-128"/>
              </a:rPr>
              <a:t>代男性・家族同居　　</a:t>
            </a:r>
            <a:r>
              <a:rPr lang="en-US" altLang="ja-JP" sz="1200" dirty="0">
                <a:latin typeface="Meiryo UI" panose="020B0604030504040204" pitchFamily="50" charset="-128"/>
                <a:ea typeface="Meiryo UI" panose="020B0604030504040204" pitchFamily="50" charset="-128"/>
              </a:rPr>
              <a:t>6</a:t>
            </a:r>
            <a:r>
              <a:rPr lang="ja-JP" altLang="en-US" sz="1200" dirty="0">
                <a:latin typeface="Meiryo UI" panose="020B0604030504040204" pitchFamily="50" charset="-128"/>
                <a:ea typeface="Meiryo UI" panose="020B0604030504040204" pitchFamily="50" charset="-128"/>
              </a:rPr>
              <a:t>名</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　　　グループ２　</a:t>
            </a:r>
            <a:r>
              <a:rPr lang="en-US" altLang="ja-JP" sz="1200" dirty="0">
                <a:latin typeface="Meiryo UI" panose="020B0604030504040204" pitchFamily="50" charset="-128"/>
                <a:ea typeface="Meiryo UI" panose="020B0604030504040204" pitchFamily="50" charset="-128"/>
              </a:rPr>
              <a:t>20</a:t>
            </a:r>
            <a:r>
              <a:rPr lang="ja-JP" altLang="en-US" sz="1200" dirty="0">
                <a:latin typeface="Meiryo UI" panose="020B0604030504040204" pitchFamily="50" charset="-128"/>
                <a:ea typeface="Meiryo UI" panose="020B0604030504040204" pitchFamily="50" charset="-128"/>
              </a:rPr>
              <a:t>代女性・家族同居　  </a:t>
            </a:r>
            <a:r>
              <a:rPr lang="en-US" altLang="ja-JP" sz="1200" dirty="0">
                <a:latin typeface="Meiryo UI" panose="020B0604030504040204" pitchFamily="50" charset="-128"/>
                <a:ea typeface="Meiryo UI" panose="020B0604030504040204" pitchFamily="50" charset="-128"/>
              </a:rPr>
              <a:t>6</a:t>
            </a:r>
            <a:r>
              <a:rPr lang="ja-JP" altLang="en-US" sz="1200" dirty="0">
                <a:latin typeface="Meiryo UI" panose="020B0604030504040204" pitchFamily="50" charset="-128"/>
                <a:ea typeface="Meiryo UI" panose="020B0604030504040204" pitchFamily="50" charset="-128"/>
              </a:rPr>
              <a:t>名</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　　　グループ３　</a:t>
            </a:r>
            <a:r>
              <a:rPr lang="en-US" altLang="ja-JP" sz="1200" dirty="0">
                <a:latin typeface="Meiryo UI" panose="020B0604030504040204" pitchFamily="50" charset="-128"/>
                <a:ea typeface="Meiryo UI" panose="020B0604030504040204" pitchFamily="50" charset="-128"/>
              </a:rPr>
              <a:t>20</a:t>
            </a:r>
            <a:r>
              <a:rPr lang="ja-JP" altLang="en-US" sz="1200" dirty="0">
                <a:latin typeface="Meiryo UI" panose="020B0604030504040204" pitchFamily="50" charset="-128"/>
                <a:ea typeface="Meiryo UI" panose="020B0604030504040204" pitchFamily="50" charset="-128"/>
              </a:rPr>
              <a:t>代男性・一人暮らし 　</a:t>
            </a:r>
            <a:r>
              <a:rPr lang="en-US" altLang="ja-JP" sz="1200" dirty="0">
                <a:latin typeface="Meiryo UI" panose="020B0604030504040204" pitchFamily="50" charset="-128"/>
                <a:ea typeface="Meiryo UI" panose="020B0604030504040204" pitchFamily="50" charset="-128"/>
              </a:rPr>
              <a:t>6</a:t>
            </a:r>
            <a:r>
              <a:rPr lang="ja-JP" altLang="en-US" sz="1200" dirty="0">
                <a:latin typeface="Meiryo UI" panose="020B0604030504040204" pitchFamily="50" charset="-128"/>
                <a:ea typeface="Meiryo UI" panose="020B0604030504040204" pitchFamily="50" charset="-128"/>
              </a:rPr>
              <a:t>名</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　　　グループ４　</a:t>
            </a:r>
            <a:r>
              <a:rPr lang="en-US" altLang="ja-JP" sz="1200" dirty="0">
                <a:latin typeface="Meiryo UI" panose="020B0604030504040204" pitchFamily="50" charset="-128"/>
                <a:ea typeface="Meiryo UI" panose="020B0604030504040204" pitchFamily="50" charset="-128"/>
              </a:rPr>
              <a:t>20</a:t>
            </a:r>
            <a:r>
              <a:rPr lang="ja-JP" altLang="en-US" sz="1200" dirty="0">
                <a:latin typeface="Meiryo UI" panose="020B0604030504040204" pitchFamily="50" charset="-128"/>
                <a:ea typeface="Meiryo UI" panose="020B0604030504040204" pitchFamily="50" charset="-128"/>
              </a:rPr>
              <a:t>代女性・一人暮らし 　</a:t>
            </a:r>
            <a:r>
              <a:rPr lang="en-US" altLang="ja-JP" sz="1200" dirty="0">
                <a:latin typeface="Meiryo UI" panose="020B0604030504040204" pitchFamily="50" charset="-128"/>
                <a:ea typeface="Meiryo UI" panose="020B0604030504040204" pitchFamily="50" charset="-128"/>
              </a:rPr>
              <a:t>6</a:t>
            </a:r>
            <a:r>
              <a:rPr lang="ja-JP" altLang="en-US" sz="1200" dirty="0">
                <a:latin typeface="Meiryo UI" panose="020B0604030504040204" pitchFamily="50" charset="-128"/>
                <a:ea typeface="Meiryo UI" panose="020B0604030504040204" pitchFamily="50" charset="-128"/>
              </a:rPr>
              <a:t>名</a:t>
            </a:r>
          </a:p>
        </p:txBody>
      </p:sp>
      <p:sp>
        <p:nvSpPr>
          <p:cNvPr id="42" name="テキスト ボックス 41"/>
          <p:cNvSpPr txBox="1"/>
          <p:nvPr/>
        </p:nvSpPr>
        <p:spPr>
          <a:xfrm>
            <a:off x="498890" y="1196217"/>
            <a:ext cx="11408578" cy="738664"/>
          </a:xfrm>
          <a:prstGeom prst="rect">
            <a:avLst/>
          </a:prstGeom>
          <a:noFill/>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仮説検証向き</a:t>
            </a:r>
            <a:r>
              <a:rPr lang="en-US" altLang="ja-JP" sz="1400" dirty="0">
                <a:latin typeface="メイリオ" panose="020B0604030504040204" pitchFamily="50" charset="-128"/>
                <a:ea typeface="メイリオ" panose="020B0604030504040204" pitchFamily="50" charset="-128"/>
              </a:rPr>
              <a:t>】</a:t>
            </a:r>
          </a:p>
          <a:p>
            <a:r>
              <a:rPr lang="ja-JP" altLang="en-US" sz="1400" dirty="0">
                <a:latin typeface="メイリオ" panose="020B0604030504040204" pitchFamily="50" charset="-128"/>
                <a:ea typeface="メイリオ" panose="020B0604030504040204" pitchFamily="50" charset="-128"/>
              </a:rPr>
              <a:t>グループインタビュー調査では、直接対象者にインタビューを行い、気持ちや意識を探っていきます。</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「定性調査」とも呼ばれ、思想や健康に関することなど、秘匿性が高いテーマでは、</a:t>
            </a:r>
            <a:r>
              <a:rPr lang="en-US" altLang="ja-JP" sz="1400" dirty="0">
                <a:latin typeface="メイリオ" panose="020B0604030504040204" pitchFamily="50" charset="-128"/>
                <a:ea typeface="メイリオ" panose="020B0604030504040204" pitchFamily="50" charset="-128"/>
              </a:rPr>
              <a:t>1</a:t>
            </a:r>
            <a:r>
              <a:rPr lang="ja-JP" altLang="en-US" sz="1400" dirty="0">
                <a:latin typeface="メイリオ" panose="020B0604030504040204" pitchFamily="50" charset="-128"/>
                <a:ea typeface="メイリオ" panose="020B0604030504040204" pitchFamily="50" charset="-128"/>
              </a:rPr>
              <a:t>対</a:t>
            </a:r>
            <a:r>
              <a:rPr lang="en-US" altLang="ja-JP" sz="1400" dirty="0">
                <a:latin typeface="メイリオ" panose="020B0604030504040204" pitchFamily="50" charset="-128"/>
                <a:ea typeface="メイリオ" panose="020B0604030504040204" pitchFamily="50" charset="-128"/>
              </a:rPr>
              <a:t>1</a:t>
            </a:r>
            <a:r>
              <a:rPr lang="ja-JP" altLang="en-US" sz="1400" dirty="0">
                <a:latin typeface="メイリオ" panose="020B0604030504040204" pitchFamily="50" charset="-128"/>
                <a:ea typeface="メイリオ" panose="020B0604030504040204" pitchFamily="50" charset="-128"/>
              </a:rPr>
              <a:t>のデプスインタビューを行うこともあります。</a:t>
            </a:r>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11003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17</a:t>
            </a:fld>
            <a:endParaRPr kumimoji="1" lang="ja-JP" altLang="en-US" dirty="0"/>
          </a:p>
        </p:txBody>
      </p:sp>
      <p:sp>
        <p:nvSpPr>
          <p:cNvPr id="10" name="テキスト ボックス 9"/>
          <p:cNvSpPr txBox="1"/>
          <p:nvPr/>
        </p:nvSpPr>
        <p:spPr>
          <a:xfrm>
            <a:off x="243892" y="297154"/>
            <a:ext cx="11704216" cy="757386"/>
          </a:xfrm>
          <a:prstGeom prst="roundRect">
            <a:avLst>
              <a:gd name="adj" fmla="val 50000"/>
            </a:avLst>
          </a:prstGeom>
          <a:solidFill>
            <a:srgbClr val="ED7D31"/>
          </a:solidFill>
        </p:spPr>
        <p:txBody>
          <a:bodyPr wrap="square" bIns="0" rtlCol="0" anchor="ctr">
            <a:spAutoFit/>
          </a:bodyPr>
          <a:lstStyle/>
          <a:p>
            <a:r>
              <a:rPr lang="en-US" altLang="ja-JP" sz="3200" b="1" dirty="0">
                <a:solidFill>
                  <a:schemeClr val="bg1"/>
                </a:solidFill>
                <a:latin typeface="メイリオ" panose="020B0604030504040204" pitchFamily="50" charset="-128"/>
                <a:ea typeface="メイリオ" panose="020B0604030504040204" pitchFamily="50" charset="-128"/>
              </a:rPr>
              <a:t>2</a:t>
            </a:r>
            <a:r>
              <a:rPr kumimoji="1" lang="en-US" altLang="ja-JP" sz="3200" b="1" dirty="0">
                <a:solidFill>
                  <a:schemeClr val="bg1"/>
                </a:solidFill>
                <a:latin typeface="メイリオ" panose="020B0604030504040204" pitchFamily="50" charset="-128"/>
                <a:ea typeface="メイリオ" panose="020B0604030504040204" pitchFamily="50" charset="-128"/>
              </a:rPr>
              <a:t>-4</a:t>
            </a:r>
            <a:r>
              <a:rPr kumimoji="1" lang="ja-JP" altLang="en-US" sz="3200" b="1" dirty="0">
                <a:solidFill>
                  <a:schemeClr val="bg1"/>
                </a:solidFill>
                <a:latin typeface="メイリオ" panose="020B0604030504040204" pitchFamily="50" charset="-128"/>
                <a:ea typeface="メイリオ" panose="020B0604030504040204" pitchFamily="50" charset="-128"/>
              </a:rPr>
              <a:t>　指標で反応を見る</a:t>
            </a:r>
            <a:endParaRPr kumimoji="1" lang="en-US" altLang="ja-JP" sz="3200" b="1" dirty="0">
              <a:solidFill>
                <a:schemeClr val="bg1"/>
              </a:solidFill>
              <a:latin typeface="メイリオ" panose="020B0604030504040204" pitchFamily="50" charset="-128"/>
              <a:ea typeface="メイリオ" panose="020B0604030504040204" pitchFamily="50" charset="-128"/>
            </a:endParaRPr>
          </a:p>
        </p:txBody>
      </p:sp>
      <p:sp>
        <p:nvSpPr>
          <p:cNvPr id="4" name="Rectangle 2"/>
          <p:cNvSpPr>
            <a:spLocks noChangeArrowheads="1"/>
          </p:cNvSpPr>
          <p:nvPr/>
        </p:nvSpPr>
        <p:spPr bwMode="auto">
          <a:xfrm flipV="1">
            <a:off x="6890392" y="-1"/>
            <a:ext cx="53016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grpSp>
        <p:nvGrpSpPr>
          <p:cNvPr id="32" name="グループ化 31"/>
          <p:cNvGrpSpPr/>
          <p:nvPr/>
        </p:nvGrpSpPr>
        <p:grpSpPr>
          <a:xfrm>
            <a:off x="5051601" y="3034605"/>
            <a:ext cx="2379789" cy="2779736"/>
            <a:chOff x="5142974" y="2785655"/>
            <a:chExt cx="2379789" cy="2779736"/>
          </a:xfrm>
        </p:grpSpPr>
        <p:sp>
          <p:nvSpPr>
            <p:cNvPr id="5" name="角丸四角形 4"/>
            <p:cNvSpPr/>
            <p:nvPr/>
          </p:nvSpPr>
          <p:spPr>
            <a:xfrm>
              <a:off x="5578524" y="2785655"/>
              <a:ext cx="1504950" cy="2779736"/>
            </a:xfrm>
            <a:prstGeom prst="roundRect">
              <a:avLst/>
            </a:prstGeom>
            <a:solidFill>
              <a:srgbClr val="23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8"/>
            <p:cNvSpPr/>
            <p:nvPr/>
          </p:nvSpPr>
          <p:spPr>
            <a:xfrm>
              <a:off x="5654040" y="3003197"/>
              <a:ext cx="1340707" cy="2381251"/>
            </a:xfrm>
            <a:prstGeom prst="roundRect">
              <a:avLst>
                <a:gd name="adj" fmla="val 2269"/>
              </a:avLst>
            </a:prstGeom>
            <a:solidFill>
              <a:srgbClr val="01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p:cNvGrpSpPr/>
            <p:nvPr/>
          </p:nvGrpSpPr>
          <p:grpSpPr>
            <a:xfrm>
              <a:off x="5344916" y="3201095"/>
              <a:ext cx="862202" cy="720000"/>
              <a:chOff x="774603" y="3060693"/>
              <a:chExt cx="862202" cy="720000"/>
            </a:xfrm>
          </p:grpSpPr>
          <p:grpSp>
            <p:nvGrpSpPr>
              <p:cNvPr id="11" name="グループ化 10"/>
              <p:cNvGrpSpPr/>
              <p:nvPr/>
            </p:nvGrpSpPr>
            <p:grpSpPr>
              <a:xfrm rot="18747366">
                <a:off x="845704" y="2989592"/>
                <a:ext cx="720000" cy="862202"/>
                <a:chOff x="641572" y="3051937"/>
                <a:chExt cx="720000" cy="862202"/>
              </a:xfrm>
            </p:grpSpPr>
            <p:sp>
              <p:nvSpPr>
                <p:cNvPr id="7" name="楕円 6"/>
                <p:cNvSpPr/>
                <p:nvPr/>
              </p:nvSpPr>
              <p:spPr>
                <a:xfrm>
                  <a:off x="641572" y="3051937"/>
                  <a:ext cx="720000" cy="720000"/>
                </a:xfrm>
                <a:prstGeom prst="ellipse">
                  <a:avLst/>
                </a:prstGeom>
                <a:solidFill>
                  <a:srgbClr val="00A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p:cNvSpPr/>
                <p:nvPr/>
              </p:nvSpPr>
              <p:spPr>
                <a:xfrm flipV="1">
                  <a:off x="915847" y="3650945"/>
                  <a:ext cx="171450" cy="263194"/>
                </a:xfrm>
                <a:prstGeom prst="triangle">
                  <a:avLst/>
                </a:prstGeom>
                <a:solidFill>
                  <a:srgbClr val="00A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p:cNvGrpSpPr/>
              <p:nvPr/>
            </p:nvGrpSpPr>
            <p:grpSpPr>
              <a:xfrm>
                <a:off x="1009634" y="3147647"/>
                <a:ext cx="299491" cy="415623"/>
                <a:chOff x="933638" y="2995982"/>
                <a:chExt cx="299491" cy="415623"/>
              </a:xfrm>
            </p:grpSpPr>
            <p:sp>
              <p:nvSpPr>
                <p:cNvPr id="12" name="楕円 11"/>
                <p:cNvSpPr/>
                <p:nvPr/>
              </p:nvSpPr>
              <p:spPr>
                <a:xfrm>
                  <a:off x="975383" y="2995982"/>
                  <a:ext cx="216000" cy="21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片側の 2 つの角を丸めた四角形 12"/>
                <p:cNvSpPr/>
                <p:nvPr/>
              </p:nvSpPr>
              <p:spPr>
                <a:xfrm>
                  <a:off x="933638" y="3239010"/>
                  <a:ext cx="299491" cy="172595"/>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6" name="グループ化 25"/>
            <p:cNvGrpSpPr/>
            <p:nvPr/>
          </p:nvGrpSpPr>
          <p:grpSpPr>
            <a:xfrm>
              <a:off x="6387655" y="3042852"/>
              <a:ext cx="862202" cy="720000"/>
              <a:chOff x="1999148" y="3060694"/>
              <a:chExt cx="862202" cy="720000"/>
            </a:xfrm>
          </p:grpSpPr>
          <p:grpSp>
            <p:nvGrpSpPr>
              <p:cNvPr id="38" name="グループ化 37"/>
              <p:cNvGrpSpPr/>
              <p:nvPr/>
            </p:nvGrpSpPr>
            <p:grpSpPr>
              <a:xfrm rot="2852634" flipH="1">
                <a:off x="2070249" y="2989593"/>
                <a:ext cx="720000" cy="862202"/>
                <a:chOff x="641572" y="3051937"/>
                <a:chExt cx="720000" cy="862202"/>
              </a:xfrm>
              <a:solidFill>
                <a:srgbClr val="19A93A"/>
              </a:solidFill>
            </p:grpSpPr>
            <p:sp>
              <p:nvSpPr>
                <p:cNvPr id="39" name="楕円 38"/>
                <p:cNvSpPr/>
                <p:nvPr/>
              </p:nvSpPr>
              <p:spPr>
                <a:xfrm>
                  <a:off x="641572" y="3051937"/>
                  <a:ext cx="720000" cy="72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二等辺三角形 39"/>
                <p:cNvSpPr/>
                <p:nvPr/>
              </p:nvSpPr>
              <p:spPr>
                <a:xfrm flipV="1">
                  <a:off x="915847" y="3650945"/>
                  <a:ext cx="171450" cy="2631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2240472" y="3152422"/>
                <a:ext cx="474672" cy="428294"/>
                <a:chOff x="2275851" y="3124950"/>
                <a:chExt cx="474672" cy="428294"/>
              </a:xfrm>
            </p:grpSpPr>
            <p:sp>
              <p:nvSpPr>
                <p:cNvPr id="15" name="楕円 14"/>
                <p:cNvSpPr/>
                <p:nvPr/>
              </p:nvSpPr>
              <p:spPr>
                <a:xfrm>
                  <a:off x="2282523" y="3144980"/>
                  <a:ext cx="468000"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 15"/>
                <p:cNvSpPr/>
                <p:nvPr/>
              </p:nvSpPr>
              <p:spPr>
                <a:xfrm>
                  <a:off x="2275851" y="3124950"/>
                  <a:ext cx="468000" cy="428294"/>
                </a:xfrm>
                <a:prstGeom prst="pie">
                  <a:avLst>
                    <a:gd name="adj1" fmla="val 0"/>
                    <a:gd name="adj2" fmla="val 53697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grpSp>
          <p:nvGrpSpPr>
            <p:cNvPr id="27" name="グループ化 26"/>
            <p:cNvGrpSpPr/>
            <p:nvPr/>
          </p:nvGrpSpPr>
          <p:grpSpPr>
            <a:xfrm>
              <a:off x="6660561" y="3843945"/>
              <a:ext cx="862202" cy="720000"/>
              <a:chOff x="2112367" y="3886753"/>
              <a:chExt cx="862202" cy="720000"/>
            </a:xfrm>
          </p:grpSpPr>
          <p:grpSp>
            <p:nvGrpSpPr>
              <p:cNvPr id="48" name="グループ化 47"/>
              <p:cNvGrpSpPr/>
              <p:nvPr/>
            </p:nvGrpSpPr>
            <p:grpSpPr>
              <a:xfrm rot="2852634" flipH="1">
                <a:off x="2183468" y="3815652"/>
                <a:ext cx="720000" cy="862202"/>
                <a:chOff x="641572" y="3051937"/>
                <a:chExt cx="720000" cy="862202"/>
              </a:xfrm>
              <a:solidFill>
                <a:srgbClr val="007AC5"/>
              </a:solidFill>
            </p:grpSpPr>
            <p:sp>
              <p:nvSpPr>
                <p:cNvPr id="49" name="楕円 48"/>
                <p:cNvSpPr/>
                <p:nvPr/>
              </p:nvSpPr>
              <p:spPr>
                <a:xfrm>
                  <a:off x="641572" y="3051937"/>
                  <a:ext cx="720000" cy="72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二等辺三角形 49"/>
                <p:cNvSpPr/>
                <p:nvPr/>
              </p:nvSpPr>
              <p:spPr>
                <a:xfrm flipV="1">
                  <a:off x="915847" y="3650945"/>
                  <a:ext cx="171450" cy="2631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8" name="図 1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2373235" y="3957311"/>
                <a:ext cx="441329" cy="423400"/>
              </a:xfrm>
              <a:prstGeom prst="rect">
                <a:avLst/>
              </a:prstGeom>
            </p:spPr>
          </p:pic>
        </p:grpSp>
        <p:grpSp>
          <p:nvGrpSpPr>
            <p:cNvPr id="25" name="グループ化 24"/>
            <p:cNvGrpSpPr/>
            <p:nvPr/>
          </p:nvGrpSpPr>
          <p:grpSpPr>
            <a:xfrm>
              <a:off x="5142974" y="4270065"/>
              <a:ext cx="862202" cy="720000"/>
              <a:chOff x="676081" y="4047821"/>
              <a:chExt cx="862202" cy="720000"/>
            </a:xfrm>
          </p:grpSpPr>
          <p:grpSp>
            <p:nvGrpSpPr>
              <p:cNvPr id="45" name="グループ化 44"/>
              <p:cNvGrpSpPr/>
              <p:nvPr/>
            </p:nvGrpSpPr>
            <p:grpSpPr>
              <a:xfrm rot="18747366">
                <a:off x="747182" y="3976720"/>
                <a:ext cx="720000" cy="862202"/>
                <a:chOff x="641572" y="3051937"/>
                <a:chExt cx="720000" cy="862202"/>
              </a:xfrm>
              <a:solidFill>
                <a:srgbClr val="88C222"/>
              </a:solidFill>
            </p:grpSpPr>
            <p:sp>
              <p:nvSpPr>
                <p:cNvPr id="46" name="楕円 45"/>
                <p:cNvSpPr/>
                <p:nvPr/>
              </p:nvSpPr>
              <p:spPr>
                <a:xfrm>
                  <a:off x="641572" y="3051937"/>
                  <a:ext cx="720000" cy="72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二等辺三角形 46"/>
                <p:cNvSpPr/>
                <p:nvPr/>
              </p:nvSpPr>
              <p:spPr>
                <a:xfrm flipV="1">
                  <a:off x="915847" y="3650945"/>
                  <a:ext cx="171450" cy="2631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817023" y="4196404"/>
                <a:ext cx="475402" cy="347163"/>
                <a:chOff x="811525" y="4220566"/>
                <a:chExt cx="475402" cy="347163"/>
              </a:xfrm>
            </p:grpSpPr>
            <p:sp>
              <p:nvSpPr>
                <p:cNvPr id="21" name="正方形/長方形 20"/>
                <p:cNvSpPr/>
                <p:nvPr/>
              </p:nvSpPr>
              <p:spPr>
                <a:xfrm>
                  <a:off x="811525" y="4255005"/>
                  <a:ext cx="475402" cy="312724"/>
                </a:xfrm>
                <a:prstGeom prst="rect">
                  <a:avLst/>
                </a:prstGeom>
                <a:solidFill>
                  <a:schemeClr val="bg1"/>
                </a:solidFill>
                <a:ln w="19050">
                  <a:solidFill>
                    <a:srgbClr val="88C2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ホームベース 18"/>
                <p:cNvSpPr/>
                <p:nvPr/>
              </p:nvSpPr>
              <p:spPr>
                <a:xfrm rot="5400000">
                  <a:off x="945538" y="4086553"/>
                  <a:ext cx="207376" cy="475401"/>
                </a:xfrm>
                <a:prstGeom prst="homePlate">
                  <a:avLst/>
                </a:prstGeom>
                <a:solidFill>
                  <a:schemeClr val="bg1"/>
                </a:solidFill>
                <a:ln w="19050">
                  <a:solidFill>
                    <a:srgbClr val="88C2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8" name="グループ化 27"/>
            <p:cNvGrpSpPr/>
            <p:nvPr/>
          </p:nvGrpSpPr>
          <p:grpSpPr>
            <a:xfrm>
              <a:off x="6236723" y="4653909"/>
              <a:ext cx="862202" cy="720000"/>
              <a:chOff x="1800105" y="4583604"/>
              <a:chExt cx="862202" cy="720000"/>
            </a:xfrm>
          </p:grpSpPr>
          <p:grpSp>
            <p:nvGrpSpPr>
              <p:cNvPr id="55" name="グループ化 54"/>
              <p:cNvGrpSpPr/>
              <p:nvPr/>
            </p:nvGrpSpPr>
            <p:grpSpPr>
              <a:xfrm rot="2852634" flipH="1">
                <a:off x="1871206" y="4512503"/>
                <a:ext cx="720000" cy="862202"/>
                <a:chOff x="641572" y="3051937"/>
                <a:chExt cx="720000" cy="862202"/>
              </a:xfrm>
              <a:solidFill>
                <a:srgbClr val="E7366D"/>
              </a:solidFill>
            </p:grpSpPr>
            <p:sp>
              <p:nvSpPr>
                <p:cNvPr id="56" name="楕円 55"/>
                <p:cNvSpPr/>
                <p:nvPr/>
              </p:nvSpPr>
              <p:spPr>
                <a:xfrm>
                  <a:off x="641572" y="3051937"/>
                  <a:ext cx="720000" cy="72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二等辺三角形 56"/>
                <p:cNvSpPr/>
                <p:nvPr/>
              </p:nvSpPr>
              <p:spPr>
                <a:xfrm flipV="1">
                  <a:off x="915847" y="3650945"/>
                  <a:ext cx="171450" cy="2631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ハート 22"/>
              <p:cNvSpPr/>
              <p:nvPr/>
            </p:nvSpPr>
            <p:spPr>
              <a:xfrm>
                <a:off x="2038413" y="4715111"/>
                <a:ext cx="492700" cy="409299"/>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1" name="グループ化 30"/>
          <p:cNvGrpSpPr/>
          <p:nvPr/>
        </p:nvGrpSpPr>
        <p:grpSpPr>
          <a:xfrm>
            <a:off x="817848" y="2584798"/>
            <a:ext cx="3731089" cy="3725811"/>
            <a:chOff x="879847" y="2627414"/>
            <a:chExt cx="3731089" cy="3725811"/>
          </a:xfrm>
        </p:grpSpPr>
        <p:sp>
          <p:nvSpPr>
            <p:cNvPr id="30" name="正方形/長方形 29"/>
            <p:cNvSpPr/>
            <p:nvPr/>
          </p:nvSpPr>
          <p:spPr>
            <a:xfrm>
              <a:off x="879847" y="2627414"/>
              <a:ext cx="1800000" cy="1800000"/>
            </a:xfrm>
            <a:prstGeom prst="rect">
              <a:avLst/>
            </a:prstGeom>
            <a:solidFill>
              <a:schemeClr val="bg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ja-JP" altLang="en-US" sz="1400" b="1" dirty="0">
                  <a:solidFill>
                    <a:sysClr val="windowText" lastClr="000000"/>
                  </a:solidFill>
                  <a:latin typeface="Meiryo UI" panose="020B0604030504040204" pitchFamily="50" charset="-128"/>
                  <a:ea typeface="Meiryo UI" panose="020B0604030504040204" pitchFamily="50" charset="-128"/>
                </a:rPr>
                <a:t>インプレッション数</a:t>
              </a:r>
              <a:endParaRPr kumimoji="1" lang="en-US" altLang="ja-JP" sz="1400" b="1" dirty="0">
                <a:solidFill>
                  <a:sysClr val="windowText" lastClr="000000"/>
                </a:solidFill>
                <a:latin typeface="Meiryo UI" panose="020B0604030504040204" pitchFamily="50" charset="-128"/>
                <a:ea typeface="Meiryo UI" panose="020B0604030504040204" pitchFamily="50" charset="-128"/>
              </a:endParaRPr>
            </a:p>
            <a:p>
              <a:pPr algn="ctr"/>
              <a:endParaRPr lang="en-US" altLang="ja-JP" sz="1400" b="1" dirty="0">
                <a:solidFill>
                  <a:sysClr val="windowText" lastClr="000000"/>
                </a:solidFill>
                <a:latin typeface="Meiryo UI" panose="020B0604030504040204" pitchFamily="50" charset="-128"/>
                <a:ea typeface="Meiryo UI" panose="020B0604030504040204" pitchFamily="50" charset="-128"/>
              </a:endParaRPr>
            </a:p>
            <a:p>
              <a:pPr algn="ctr"/>
              <a:r>
                <a:rPr lang="ja-JP" altLang="en-US" sz="1400" dirty="0">
                  <a:solidFill>
                    <a:sysClr val="windowText" lastClr="000000"/>
                  </a:solidFill>
                  <a:latin typeface="Meiryo UI" panose="020B0604030504040204" pitchFamily="50" charset="-128"/>
                  <a:ea typeface="Meiryo UI" panose="020B0604030504040204" pitchFamily="50" charset="-128"/>
                </a:rPr>
                <a:t>投稿がユーザーのタイムラインに表示された回数</a:t>
              </a:r>
              <a:endParaRPr lang="en-US" altLang="ja-JP" sz="1400" dirty="0">
                <a:solidFill>
                  <a:sysClr val="windowText" lastClr="000000"/>
                </a:solidFill>
                <a:latin typeface="Meiryo UI" panose="020B0604030504040204" pitchFamily="50" charset="-128"/>
                <a:ea typeface="Meiryo UI" panose="020B0604030504040204" pitchFamily="50" charset="-128"/>
              </a:endParaRPr>
            </a:p>
            <a:p>
              <a:pPr algn="ctr"/>
              <a:endParaRPr kumimoji="1" lang="en-US" altLang="ja-JP" sz="1400" dirty="0">
                <a:solidFill>
                  <a:sysClr val="windowText" lastClr="000000"/>
                </a:solidFill>
                <a:latin typeface="Meiryo UI" panose="020B0604030504040204" pitchFamily="50" charset="-128"/>
                <a:ea typeface="Meiryo UI" panose="020B0604030504040204" pitchFamily="50" charset="-128"/>
              </a:endParaRPr>
            </a:p>
            <a:p>
              <a:pPr algn="ctr"/>
              <a:r>
                <a:rPr lang="en-US" altLang="ja-JP" sz="1400" dirty="0">
                  <a:solidFill>
                    <a:sysClr val="windowText" lastClr="000000"/>
                  </a:solidFill>
                  <a:latin typeface="Meiryo UI" panose="020B0604030504040204" pitchFamily="50" charset="-128"/>
                  <a:ea typeface="Meiryo UI" panose="020B0604030504040204" pitchFamily="50" charset="-128"/>
                </a:rPr>
                <a:t>1</a:t>
              </a:r>
              <a:r>
                <a:rPr lang="ja-JP" altLang="en-US" sz="1400" dirty="0">
                  <a:solidFill>
                    <a:sysClr val="windowText" lastClr="000000"/>
                  </a:solidFill>
                  <a:latin typeface="Meiryo UI" panose="020B0604030504040204" pitchFamily="50" charset="-128"/>
                  <a:ea typeface="Meiryo UI" panose="020B0604030504040204" pitchFamily="50" charset="-128"/>
                </a:rPr>
                <a:t>人が</a:t>
              </a:r>
              <a:r>
                <a:rPr lang="en-US" altLang="ja-JP" sz="1400" dirty="0">
                  <a:solidFill>
                    <a:sysClr val="windowText" lastClr="000000"/>
                  </a:solidFill>
                  <a:latin typeface="Meiryo UI" panose="020B0604030504040204" pitchFamily="50" charset="-128"/>
                  <a:ea typeface="Meiryo UI" panose="020B0604030504040204" pitchFamily="50" charset="-128"/>
                </a:rPr>
                <a:t>2</a:t>
              </a:r>
              <a:r>
                <a:rPr lang="ja-JP" altLang="en-US" sz="1400" dirty="0">
                  <a:solidFill>
                    <a:sysClr val="windowText" lastClr="000000"/>
                  </a:solidFill>
                  <a:latin typeface="Meiryo UI" panose="020B0604030504040204" pitchFamily="50" charset="-128"/>
                  <a:ea typeface="Meiryo UI" panose="020B0604030504040204" pitchFamily="50" charset="-128"/>
                </a:rPr>
                <a:t>回見た場合</a:t>
              </a:r>
              <a:endParaRPr lang="en-US" altLang="ja-JP" sz="1400" dirty="0">
                <a:solidFill>
                  <a:sysClr val="windowText" lastClr="000000"/>
                </a:solidFill>
                <a:latin typeface="Meiryo UI" panose="020B0604030504040204" pitchFamily="50" charset="-128"/>
                <a:ea typeface="Meiryo UI" panose="020B0604030504040204" pitchFamily="50" charset="-128"/>
              </a:endParaRPr>
            </a:p>
            <a:p>
              <a:pPr algn="ctr"/>
              <a:r>
                <a:rPr lang="ja-JP" altLang="en-US" sz="1400" dirty="0">
                  <a:solidFill>
                    <a:sysClr val="windowText" lastClr="000000"/>
                  </a:solidFill>
                  <a:latin typeface="Meiryo UI" panose="020B0604030504040204" pitchFamily="50" charset="-128"/>
                  <a:ea typeface="Meiryo UI" panose="020B0604030504040204" pitchFamily="50" charset="-128"/>
                </a:rPr>
                <a:t>２とカウント</a:t>
              </a:r>
              <a:endParaRPr kumimoji="1" lang="ja-JP" altLang="en-US" sz="1400" dirty="0">
                <a:solidFill>
                  <a:sysClr val="windowText" lastClr="000000"/>
                </a:solidFill>
                <a:latin typeface="Meiryo UI" panose="020B0604030504040204" pitchFamily="50" charset="-128"/>
                <a:ea typeface="Meiryo UI" panose="020B0604030504040204" pitchFamily="50" charset="-128"/>
              </a:endParaRPr>
            </a:p>
          </p:txBody>
        </p:sp>
        <p:sp>
          <p:nvSpPr>
            <p:cNvPr id="65" name="正方形/長方形 64"/>
            <p:cNvSpPr/>
            <p:nvPr/>
          </p:nvSpPr>
          <p:spPr>
            <a:xfrm>
              <a:off x="2810936" y="2627414"/>
              <a:ext cx="1800000" cy="1800000"/>
            </a:xfrm>
            <a:prstGeom prst="rect">
              <a:avLst/>
            </a:prstGeom>
            <a:solidFill>
              <a:schemeClr val="bg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ja-JP" altLang="en-US" sz="1400" b="1" dirty="0">
                  <a:solidFill>
                    <a:sysClr val="windowText" lastClr="000000"/>
                  </a:solidFill>
                  <a:latin typeface="Meiryo UI" panose="020B0604030504040204" pitchFamily="50" charset="-128"/>
                  <a:ea typeface="Meiryo UI" panose="020B0604030504040204" pitchFamily="50" charset="-128"/>
                </a:rPr>
                <a:t>リーチ数</a:t>
              </a:r>
              <a:endParaRPr kumimoji="1" lang="en-US" altLang="ja-JP" sz="1400" b="1" dirty="0">
                <a:solidFill>
                  <a:sysClr val="windowText" lastClr="000000"/>
                </a:solidFill>
                <a:latin typeface="Meiryo UI" panose="020B0604030504040204" pitchFamily="50" charset="-128"/>
                <a:ea typeface="Meiryo UI" panose="020B0604030504040204" pitchFamily="50" charset="-128"/>
              </a:endParaRPr>
            </a:p>
            <a:p>
              <a:pPr algn="ctr"/>
              <a:endParaRPr lang="en-US" altLang="ja-JP" sz="1400" b="1" dirty="0">
                <a:solidFill>
                  <a:sysClr val="windowText" lastClr="000000"/>
                </a:solidFill>
                <a:latin typeface="Meiryo UI" panose="020B0604030504040204" pitchFamily="50" charset="-128"/>
                <a:ea typeface="Meiryo UI" panose="020B0604030504040204" pitchFamily="50" charset="-128"/>
              </a:endParaRPr>
            </a:p>
            <a:p>
              <a:pPr algn="ctr"/>
              <a:r>
                <a:rPr lang="ja-JP" altLang="en-US" sz="1400" dirty="0">
                  <a:solidFill>
                    <a:sysClr val="windowText" lastClr="000000"/>
                  </a:solidFill>
                  <a:latin typeface="Meiryo UI" panose="020B0604030504040204" pitchFamily="50" charset="-128"/>
                  <a:ea typeface="Meiryo UI" panose="020B0604030504040204" pitchFamily="50" charset="-128"/>
                </a:rPr>
                <a:t>ページのコンテンツを閲覧したユーザー数</a:t>
              </a:r>
              <a:endParaRPr lang="en-US" altLang="ja-JP" sz="1400" dirty="0">
                <a:solidFill>
                  <a:sysClr val="windowText" lastClr="000000"/>
                </a:solidFill>
                <a:latin typeface="Meiryo UI" panose="020B0604030504040204" pitchFamily="50" charset="-128"/>
                <a:ea typeface="Meiryo UI" panose="020B0604030504040204" pitchFamily="50" charset="-128"/>
              </a:endParaRPr>
            </a:p>
            <a:p>
              <a:pPr algn="ctr"/>
              <a:endParaRPr kumimoji="1" lang="en-US" altLang="ja-JP" sz="1400" dirty="0">
                <a:solidFill>
                  <a:sysClr val="windowText" lastClr="000000"/>
                </a:solidFill>
                <a:latin typeface="Meiryo UI" panose="020B0604030504040204" pitchFamily="50" charset="-128"/>
                <a:ea typeface="Meiryo UI" panose="020B0604030504040204" pitchFamily="50" charset="-128"/>
              </a:endParaRPr>
            </a:p>
            <a:p>
              <a:pPr algn="ctr"/>
              <a:r>
                <a:rPr lang="en-US" altLang="ja-JP" sz="1400" dirty="0">
                  <a:solidFill>
                    <a:sysClr val="windowText" lastClr="000000"/>
                  </a:solidFill>
                  <a:latin typeface="Meiryo UI" panose="020B0604030504040204" pitchFamily="50" charset="-128"/>
                  <a:ea typeface="Meiryo UI" panose="020B0604030504040204" pitchFamily="50" charset="-128"/>
                </a:rPr>
                <a:t>1</a:t>
              </a:r>
              <a:r>
                <a:rPr lang="ja-JP" altLang="en-US" sz="1400" dirty="0">
                  <a:solidFill>
                    <a:sysClr val="windowText" lastClr="000000"/>
                  </a:solidFill>
                  <a:latin typeface="Meiryo UI" panose="020B0604030504040204" pitchFamily="50" charset="-128"/>
                  <a:ea typeface="Meiryo UI" panose="020B0604030504040204" pitchFamily="50" charset="-128"/>
                </a:rPr>
                <a:t>人が</a:t>
              </a:r>
              <a:r>
                <a:rPr lang="en-US" altLang="ja-JP" sz="1400" dirty="0">
                  <a:solidFill>
                    <a:sysClr val="windowText" lastClr="000000"/>
                  </a:solidFill>
                  <a:latin typeface="Meiryo UI" panose="020B0604030504040204" pitchFamily="50" charset="-128"/>
                  <a:ea typeface="Meiryo UI" panose="020B0604030504040204" pitchFamily="50" charset="-128"/>
                </a:rPr>
                <a:t>2</a:t>
              </a:r>
              <a:r>
                <a:rPr lang="ja-JP" altLang="en-US" sz="1400" dirty="0">
                  <a:solidFill>
                    <a:sysClr val="windowText" lastClr="000000"/>
                  </a:solidFill>
                  <a:latin typeface="Meiryo UI" panose="020B0604030504040204" pitchFamily="50" charset="-128"/>
                  <a:ea typeface="Meiryo UI" panose="020B0604030504040204" pitchFamily="50" charset="-128"/>
                </a:rPr>
                <a:t>回見た場合</a:t>
              </a:r>
              <a:endParaRPr lang="en-US" altLang="ja-JP" sz="1400" dirty="0">
                <a:solidFill>
                  <a:sysClr val="windowText" lastClr="000000"/>
                </a:solidFill>
                <a:latin typeface="Meiryo UI" panose="020B0604030504040204" pitchFamily="50" charset="-128"/>
                <a:ea typeface="Meiryo UI" panose="020B0604030504040204" pitchFamily="50" charset="-128"/>
              </a:endParaRPr>
            </a:p>
            <a:p>
              <a:pPr algn="ctr"/>
              <a:r>
                <a:rPr lang="ja-JP" altLang="en-US" sz="1400" dirty="0">
                  <a:solidFill>
                    <a:sysClr val="windowText" lastClr="000000"/>
                  </a:solidFill>
                  <a:latin typeface="Meiryo UI" panose="020B0604030504040204" pitchFamily="50" charset="-128"/>
                  <a:ea typeface="Meiryo UI" panose="020B0604030504040204" pitchFamily="50" charset="-128"/>
                </a:rPr>
                <a:t>１とカウント</a:t>
              </a:r>
              <a:endParaRPr kumimoji="1" lang="ja-JP" altLang="en-US" sz="1400" dirty="0">
                <a:solidFill>
                  <a:sysClr val="windowText" lastClr="000000"/>
                </a:solidFill>
                <a:latin typeface="Meiryo UI" panose="020B0604030504040204" pitchFamily="50" charset="-128"/>
                <a:ea typeface="Meiryo UI" panose="020B0604030504040204" pitchFamily="50" charset="-128"/>
              </a:endParaRPr>
            </a:p>
          </p:txBody>
        </p:sp>
        <p:sp>
          <p:nvSpPr>
            <p:cNvPr id="66" name="正方形/長方形 65"/>
            <p:cNvSpPr/>
            <p:nvPr/>
          </p:nvSpPr>
          <p:spPr>
            <a:xfrm>
              <a:off x="879847" y="4553225"/>
              <a:ext cx="1800000" cy="1800000"/>
            </a:xfrm>
            <a:prstGeom prst="rect">
              <a:avLst/>
            </a:prstGeom>
            <a:solidFill>
              <a:schemeClr val="bg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ja-JP" altLang="en-US" sz="1400" b="1" dirty="0">
                  <a:solidFill>
                    <a:sysClr val="windowText" lastClr="000000"/>
                  </a:solidFill>
                  <a:latin typeface="Meiryo UI" panose="020B0604030504040204" pitchFamily="50" charset="-128"/>
                  <a:ea typeface="Meiryo UI" panose="020B0604030504040204" pitchFamily="50" charset="-128"/>
                </a:rPr>
                <a:t>エンゲージメント数</a:t>
              </a:r>
              <a:endParaRPr kumimoji="1" lang="en-US" altLang="ja-JP" sz="1400" b="1" dirty="0">
                <a:solidFill>
                  <a:sysClr val="windowText" lastClr="000000"/>
                </a:solidFill>
                <a:latin typeface="Meiryo UI" panose="020B0604030504040204" pitchFamily="50" charset="-128"/>
                <a:ea typeface="Meiryo UI" panose="020B0604030504040204" pitchFamily="50" charset="-128"/>
              </a:endParaRPr>
            </a:p>
            <a:p>
              <a:pPr algn="ctr"/>
              <a:endParaRPr lang="en-US" altLang="ja-JP" sz="1400" b="1" dirty="0">
                <a:solidFill>
                  <a:sysClr val="windowText" lastClr="000000"/>
                </a:solidFill>
                <a:latin typeface="Meiryo UI" panose="020B0604030504040204" pitchFamily="50" charset="-128"/>
                <a:ea typeface="Meiryo UI" panose="020B0604030504040204" pitchFamily="50" charset="-128"/>
              </a:endParaRPr>
            </a:p>
            <a:p>
              <a:pPr algn="ctr"/>
              <a:r>
                <a:rPr lang="ja-JP" altLang="en-US" sz="1400" dirty="0">
                  <a:solidFill>
                    <a:sysClr val="windowText" lastClr="000000"/>
                  </a:solidFill>
                  <a:latin typeface="Meiryo UI" panose="020B0604030504040204" pitchFamily="50" charset="-128"/>
                  <a:ea typeface="Meiryo UI" panose="020B0604030504040204" pitchFamily="50" charset="-128"/>
                </a:rPr>
                <a:t>クリック、リツイート、返信、フォロー、いい</a:t>
              </a:r>
              <a:r>
                <a:rPr lang="ja-JP" altLang="en-US" sz="1400" dirty="0" err="1">
                  <a:solidFill>
                    <a:sysClr val="windowText" lastClr="000000"/>
                  </a:solidFill>
                  <a:latin typeface="Meiryo UI" panose="020B0604030504040204" pitchFamily="50" charset="-128"/>
                  <a:ea typeface="Meiryo UI" panose="020B0604030504040204" pitchFamily="50" charset="-128"/>
                </a:rPr>
                <a:t>ねの</a:t>
              </a:r>
              <a:r>
                <a:rPr lang="ja-JP" altLang="en-US" sz="1400" dirty="0">
                  <a:solidFill>
                    <a:sysClr val="windowText" lastClr="000000"/>
                  </a:solidFill>
                  <a:latin typeface="Meiryo UI" panose="020B0604030504040204" pitchFamily="50" charset="-128"/>
                  <a:ea typeface="Meiryo UI" panose="020B0604030504040204" pitchFamily="50" charset="-128"/>
                </a:rPr>
                <a:t>数</a:t>
              </a:r>
              <a:endParaRPr lang="en-US" altLang="ja-JP" sz="1400" dirty="0">
                <a:solidFill>
                  <a:sysClr val="windowText" lastClr="000000"/>
                </a:solidFill>
                <a:latin typeface="Meiryo UI" panose="020B0604030504040204" pitchFamily="50" charset="-128"/>
                <a:ea typeface="Meiryo UI" panose="020B0604030504040204" pitchFamily="50" charset="-128"/>
              </a:endParaRPr>
            </a:p>
            <a:p>
              <a:pPr algn="ctr"/>
              <a:endParaRPr kumimoji="1" lang="en-US" altLang="ja-JP" sz="1400" dirty="0">
                <a:solidFill>
                  <a:sysClr val="windowText" lastClr="000000"/>
                </a:solidFill>
                <a:latin typeface="Meiryo UI" panose="020B0604030504040204" pitchFamily="50" charset="-128"/>
                <a:ea typeface="Meiryo UI" panose="020B0604030504040204" pitchFamily="50" charset="-128"/>
              </a:endParaRPr>
            </a:p>
            <a:p>
              <a:pPr algn="ctr"/>
              <a:r>
                <a:rPr lang="ja-JP" altLang="en-US" sz="1400" dirty="0">
                  <a:solidFill>
                    <a:sysClr val="windowText" lastClr="000000"/>
                  </a:solidFill>
                  <a:latin typeface="Meiryo UI" panose="020B0604030504040204" pitchFamily="50" charset="-128"/>
                  <a:ea typeface="Meiryo UI" panose="020B0604030504040204" pitchFamily="50" charset="-128"/>
                </a:rPr>
                <a:t>インプレッション数で割ったものをエンゲージメント率とよぶ。</a:t>
              </a:r>
              <a:endParaRPr kumimoji="1" lang="ja-JP" altLang="en-US" sz="1400" dirty="0">
                <a:solidFill>
                  <a:sysClr val="windowText" lastClr="000000"/>
                </a:solidFill>
                <a:latin typeface="Meiryo UI" panose="020B0604030504040204" pitchFamily="50" charset="-128"/>
                <a:ea typeface="Meiryo UI" panose="020B0604030504040204" pitchFamily="50" charset="-128"/>
              </a:endParaRPr>
            </a:p>
          </p:txBody>
        </p:sp>
        <p:sp>
          <p:nvSpPr>
            <p:cNvPr id="67" name="正方形/長方形 66"/>
            <p:cNvSpPr/>
            <p:nvPr/>
          </p:nvSpPr>
          <p:spPr>
            <a:xfrm>
              <a:off x="2810936" y="4553225"/>
              <a:ext cx="1800000" cy="1800000"/>
            </a:xfrm>
            <a:prstGeom prst="rect">
              <a:avLst/>
            </a:prstGeom>
            <a:solidFill>
              <a:schemeClr val="bg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ja-JP" altLang="en-US" sz="1400" b="1" dirty="0">
                  <a:solidFill>
                    <a:sysClr val="windowText" lastClr="000000"/>
                  </a:solidFill>
                  <a:latin typeface="Meiryo UI" panose="020B0604030504040204" pitchFamily="50" charset="-128"/>
                  <a:ea typeface="Meiryo UI" panose="020B0604030504040204" pitchFamily="50" charset="-128"/>
                </a:rPr>
                <a:t>フォロワー数</a:t>
              </a:r>
              <a:endParaRPr kumimoji="1" lang="en-US" altLang="ja-JP" sz="1400" b="1" dirty="0">
                <a:solidFill>
                  <a:sysClr val="windowText" lastClr="000000"/>
                </a:solidFill>
                <a:latin typeface="Meiryo UI" panose="020B0604030504040204" pitchFamily="50" charset="-128"/>
                <a:ea typeface="Meiryo UI" panose="020B0604030504040204" pitchFamily="50" charset="-128"/>
              </a:endParaRPr>
            </a:p>
            <a:p>
              <a:pPr algn="ctr"/>
              <a:endParaRPr lang="en-US" altLang="ja-JP" sz="1400" b="1" dirty="0">
                <a:solidFill>
                  <a:sysClr val="windowText" lastClr="000000"/>
                </a:solidFill>
                <a:latin typeface="Meiryo UI" panose="020B0604030504040204" pitchFamily="50" charset="-128"/>
                <a:ea typeface="Meiryo UI" panose="020B0604030504040204" pitchFamily="50" charset="-128"/>
              </a:endParaRPr>
            </a:p>
            <a:p>
              <a:pPr algn="ctr"/>
              <a:r>
                <a:rPr lang="ja-JP" altLang="en-US" sz="1400" dirty="0">
                  <a:solidFill>
                    <a:sysClr val="windowText" lastClr="000000"/>
                  </a:solidFill>
                  <a:latin typeface="Meiryo UI" panose="020B0604030504040204" pitchFamily="50" charset="-128"/>
                  <a:ea typeface="Meiryo UI" panose="020B0604030504040204" pitchFamily="50" charset="-128"/>
                </a:rPr>
                <a:t>アカウントをフォロー</a:t>
              </a:r>
              <a:endParaRPr lang="en-US" altLang="ja-JP" sz="1400" dirty="0">
                <a:solidFill>
                  <a:sysClr val="windowText" lastClr="000000"/>
                </a:solidFill>
                <a:latin typeface="Meiryo UI" panose="020B0604030504040204" pitchFamily="50" charset="-128"/>
                <a:ea typeface="Meiryo UI" panose="020B0604030504040204" pitchFamily="50" charset="-128"/>
              </a:endParaRPr>
            </a:p>
            <a:p>
              <a:pPr algn="ctr"/>
              <a:r>
                <a:rPr lang="ja-JP" altLang="en-US" sz="1400" dirty="0">
                  <a:solidFill>
                    <a:sysClr val="windowText" lastClr="000000"/>
                  </a:solidFill>
                  <a:latin typeface="Meiryo UI" panose="020B0604030504040204" pitchFamily="50" charset="-128"/>
                  <a:ea typeface="Meiryo UI" panose="020B0604030504040204" pitchFamily="50" charset="-128"/>
                </a:rPr>
                <a:t>しているユーザー数</a:t>
              </a:r>
              <a:endParaRPr kumimoji="1" lang="ja-JP" altLang="en-US" sz="1400" dirty="0">
                <a:solidFill>
                  <a:sysClr val="windowText" lastClr="000000"/>
                </a:solidFill>
                <a:latin typeface="Meiryo UI" panose="020B0604030504040204" pitchFamily="50" charset="-128"/>
                <a:ea typeface="Meiryo UI" panose="020B0604030504040204" pitchFamily="50" charset="-128"/>
              </a:endParaRPr>
            </a:p>
          </p:txBody>
        </p:sp>
      </p:grpSp>
      <p:grpSp>
        <p:nvGrpSpPr>
          <p:cNvPr id="69" name="グループ化 68"/>
          <p:cNvGrpSpPr/>
          <p:nvPr/>
        </p:nvGrpSpPr>
        <p:grpSpPr>
          <a:xfrm>
            <a:off x="7908555" y="2554838"/>
            <a:ext cx="3731089" cy="3725811"/>
            <a:chOff x="879847" y="2627414"/>
            <a:chExt cx="3731089" cy="3725811"/>
          </a:xfrm>
        </p:grpSpPr>
        <p:sp>
          <p:nvSpPr>
            <p:cNvPr id="73" name="正方形/長方形 72"/>
            <p:cNvSpPr/>
            <p:nvPr/>
          </p:nvSpPr>
          <p:spPr>
            <a:xfrm>
              <a:off x="879847" y="2627414"/>
              <a:ext cx="1800000" cy="1800000"/>
            </a:xfrm>
            <a:prstGeom prst="rect">
              <a:avLst/>
            </a:prstGeom>
            <a:solidFill>
              <a:schemeClr val="bg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ja-JP" altLang="en-US" sz="1400" b="1" dirty="0">
                  <a:solidFill>
                    <a:sysClr val="windowText" lastClr="000000"/>
                  </a:solidFill>
                  <a:latin typeface="Meiryo UI" panose="020B0604030504040204" pitchFamily="50" charset="-128"/>
                  <a:ea typeface="Meiryo UI" panose="020B0604030504040204" pitchFamily="50" charset="-128"/>
                </a:rPr>
                <a:t>ページビュー</a:t>
              </a:r>
              <a:r>
                <a:rPr kumimoji="1" lang="en-US" altLang="ja-JP" sz="1400" b="1" dirty="0">
                  <a:solidFill>
                    <a:sysClr val="windowText" lastClr="000000"/>
                  </a:solidFill>
                  <a:latin typeface="Meiryo UI" panose="020B0604030504040204" pitchFamily="50" charset="-128"/>
                  <a:ea typeface="Meiryo UI" panose="020B0604030504040204" pitchFamily="50" charset="-128"/>
                </a:rPr>
                <a:t>(PV)</a:t>
              </a:r>
              <a:r>
                <a:rPr kumimoji="1" lang="ja-JP" altLang="en-US" sz="1400" b="1" dirty="0">
                  <a:solidFill>
                    <a:sysClr val="windowText" lastClr="000000"/>
                  </a:solidFill>
                  <a:latin typeface="Meiryo UI" panose="020B0604030504040204" pitchFamily="50" charset="-128"/>
                  <a:ea typeface="Meiryo UI" panose="020B0604030504040204" pitchFamily="50" charset="-128"/>
                </a:rPr>
                <a:t>数</a:t>
              </a:r>
              <a:endParaRPr kumimoji="1" lang="en-US" altLang="ja-JP" sz="1400" b="1" dirty="0">
                <a:solidFill>
                  <a:sysClr val="windowText" lastClr="000000"/>
                </a:solidFill>
                <a:latin typeface="Meiryo UI" panose="020B0604030504040204" pitchFamily="50" charset="-128"/>
                <a:ea typeface="Meiryo UI" panose="020B0604030504040204" pitchFamily="50" charset="-128"/>
              </a:endParaRPr>
            </a:p>
            <a:p>
              <a:pPr algn="ctr"/>
              <a:endParaRPr lang="en-US" altLang="ja-JP" sz="1400" b="1" dirty="0">
                <a:solidFill>
                  <a:sysClr val="windowText" lastClr="000000"/>
                </a:solidFill>
                <a:latin typeface="Meiryo UI" panose="020B0604030504040204" pitchFamily="50" charset="-128"/>
                <a:ea typeface="Meiryo UI" panose="020B0604030504040204" pitchFamily="50" charset="-128"/>
              </a:endParaRPr>
            </a:p>
            <a:p>
              <a:pPr algn="ctr"/>
              <a:r>
                <a:rPr lang="ja-JP" altLang="en-US" sz="1400" dirty="0">
                  <a:solidFill>
                    <a:sysClr val="windowText" lastClr="000000"/>
                  </a:solidFill>
                  <a:latin typeface="Meiryo UI" panose="020B0604030504040204" pitchFamily="50" charset="-128"/>
                  <a:ea typeface="Meiryo UI" panose="020B0604030504040204" pitchFamily="50" charset="-128"/>
                </a:rPr>
                <a:t>ユーザーがページを</a:t>
              </a:r>
              <a:endParaRPr lang="en-US" altLang="ja-JP" sz="1400" dirty="0">
                <a:solidFill>
                  <a:sysClr val="windowText" lastClr="000000"/>
                </a:solidFill>
                <a:latin typeface="Meiryo UI" panose="020B0604030504040204" pitchFamily="50" charset="-128"/>
                <a:ea typeface="Meiryo UI" panose="020B0604030504040204" pitchFamily="50" charset="-128"/>
              </a:endParaRPr>
            </a:p>
            <a:p>
              <a:pPr algn="ctr"/>
              <a:r>
                <a:rPr lang="ja-JP" altLang="en-US" sz="1400" dirty="0">
                  <a:solidFill>
                    <a:sysClr val="windowText" lastClr="000000"/>
                  </a:solidFill>
                  <a:latin typeface="Meiryo UI" panose="020B0604030504040204" pitchFamily="50" charset="-128"/>
                  <a:ea typeface="Meiryo UI" panose="020B0604030504040204" pitchFamily="50" charset="-128"/>
                </a:rPr>
                <a:t>閲覧した回数</a:t>
              </a:r>
              <a:endParaRPr lang="en-US" altLang="ja-JP" sz="1400" dirty="0">
                <a:solidFill>
                  <a:sysClr val="windowText" lastClr="000000"/>
                </a:solidFill>
                <a:latin typeface="Meiryo UI" panose="020B0604030504040204" pitchFamily="50" charset="-128"/>
                <a:ea typeface="Meiryo UI" panose="020B0604030504040204" pitchFamily="50" charset="-128"/>
              </a:endParaRPr>
            </a:p>
            <a:p>
              <a:pPr algn="ctr"/>
              <a:endParaRPr lang="en-US" altLang="ja-JP" sz="1400" dirty="0">
                <a:solidFill>
                  <a:sysClr val="windowText" lastClr="000000"/>
                </a:solidFill>
                <a:latin typeface="Meiryo UI" panose="020B0604030504040204" pitchFamily="50" charset="-128"/>
                <a:ea typeface="Meiryo UI" panose="020B0604030504040204" pitchFamily="50" charset="-128"/>
              </a:endParaRPr>
            </a:p>
            <a:p>
              <a:pPr algn="ctr"/>
              <a:r>
                <a:rPr lang="en-US" altLang="ja-JP" sz="1400" dirty="0">
                  <a:solidFill>
                    <a:sysClr val="windowText" lastClr="000000"/>
                  </a:solidFill>
                  <a:latin typeface="Meiryo UI" panose="020B0604030504040204" pitchFamily="50" charset="-128"/>
                  <a:ea typeface="Meiryo UI" panose="020B0604030504040204" pitchFamily="50" charset="-128"/>
                </a:rPr>
                <a:t>1</a:t>
              </a:r>
              <a:r>
                <a:rPr lang="ja-JP" altLang="en-US" sz="1400" dirty="0">
                  <a:solidFill>
                    <a:sysClr val="windowText" lastClr="000000"/>
                  </a:solidFill>
                  <a:latin typeface="Meiryo UI" panose="020B0604030504040204" pitchFamily="50" charset="-128"/>
                  <a:ea typeface="Meiryo UI" panose="020B0604030504040204" pitchFamily="50" charset="-128"/>
                </a:rPr>
                <a:t>人が</a:t>
              </a:r>
              <a:r>
                <a:rPr lang="en-US" altLang="ja-JP" sz="1400" dirty="0">
                  <a:solidFill>
                    <a:sysClr val="windowText" lastClr="000000"/>
                  </a:solidFill>
                  <a:latin typeface="Meiryo UI" panose="020B0604030504040204" pitchFamily="50" charset="-128"/>
                  <a:ea typeface="Meiryo UI" panose="020B0604030504040204" pitchFamily="50" charset="-128"/>
                </a:rPr>
                <a:t>5</a:t>
              </a:r>
              <a:r>
                <a:rPr lang="ja-JP" altLang="en-US" sz="1400" dirty="0">
                  <a:solidFill>
                    <a:sysClr val="windowText" lastClr="000000"/>
                  </a:solidFill>
                  <a:latin typeface="Meiryo UI" panose="020B0604030504040204" pitchFamily="50" charset="-128"/>
                  <a:ea typeface="Meiryo UI" panose="020B0604030504040204" pitchFamily="50" charset="-128"/>
                </a:rPr>
                <a:t>ページ見た場合</a:t>
              </a:r>
              <a:endParaRPr lang="en-US" altLang="ja-JP" sz="1400" dirty="0">
                <a:solidFill>
                  <a:sysClr val="windowText" lastClr="000000"/>
                </a:solidFill>
                <a:latin typeface="Meiryo UI" panose="020B0604030504040204" pitchFamily="50" charset="-128"/>
                <a:ea typeface="Meiryo UI" panose="020B0604030504040204" pitchFamily="50" charset="-128"/>
              </a:endParaRPr>
            </a:p>
            <a:p>
              <a:pPr algn="ctr"/>
              <a:r>
                <a:rPr lang="en-US" altLang="ja-JP" sz="1400" dirty="0">
                  <a:solidFill>
                    <a:sysClr val="windowText" lastClr="000000"/>
                  </a:solidFill>
                  <a:latin typeface="Meiryo UI" panose="020B0604030504040204" pitchFamily="50" charset="-128"/>
                  <a:ea typeface="Meiryo UI" panose="020B0604030504040204" pitchFamily="50" charset="-128"/>
                </a:rPr>
                <a:t>5</a:t>
              </a:r>
              <a:r>
                <a:rPr lang="ja-JP" altLang="en-US" sz="1400" dirty="0">
                  <a:solidFill>
                    <a:sysClr val="windowText" lastClr="000000"/>
                  </a:solidFill>
                  <a:latin typeface="Meiryo UI" panose="020B0604030504040204" pitchFamily="50" charset="-128"/>
                  <a:ea typeface="Meiryo UI" panose="020B0604030504040204" pitchFamily="50" charset="-128"/>
                </a:rPr>
                <a:t>とカウント</a:t>
              </a:r>
            </a:p>
          </p:txBody>
        </p:sp>
        <p:sp>
          <p:nvSpPr>
            <p:cNvPr id="74" name="正方形/長方形 73"/>
            <p:cNvSpPr/>
            <p:nvPr/>
          </p:nvSpPr>
          <p:spPr>
            <a:xfrm>
              <a:off x="2810936" y="2627414"/>
              <a:ext cx="1800000" cy="1800000"/>
            </a:xfrm>
            <a:prstGeom prst="rect">
              <a:avLst/>
            </a:prstGeom>
            <a:solidFill>
              <a:schemeClr val="bg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b="1" dirty="0">
                  <a:solidFill>
                    <a:sysClr val="windowText" lastClr="000000"/>
                  </a:solidFill>
                  <a:latin typeface="Meiryo UI" panose="020B0604030504040204" pitchFamily="50" charset="-128"/>
                  <a:ea typeface="Meiryo UI" panose="020B0604030504040204" pitchFamily="50" charset="-128"/>
                </a:rPr>
                <a:t>ユニークユーザー</a:t>
              </a:r>
              <a:r>
                <a:rPr lang="en-US" altLang="ja-JP" sz="1200" b="1" dirty="0">
                  <a:solidFill>
                    <a:sysClr val="windowText" lastClr="000000"/>
                  </a:solidFill>
                  <a:latin typeface="Meiryo UI" panose="020B0604030504040204" pitchFamily="50" charset="-128"/>
                  <a:ea typeface="Meiryo UI" panose="020B0604030504040204" pitchFamily="50" charset="-128"/>
                </a:rPr>
                <a:t>(UU)</a:t>
              </a:r>
              <a:r>
                <a:rPr kumimoji="1" lang="ja-JP" altLang="en-US" sz="1400" b="1" dirty="0">
                  <a:solidFill>
                    <a:sysClr val="windowText" lastClr="000000"/>
                  </a:solidFill>
                  <a:latin typeface="Meiryo UI" panose="020B0604030504040204" pitchFamily="50" charset="-128"/>
                  <a:ea typeface="Meiryo UI" panose="020B0604030504040204" pitchFamily="50" charset="-128"/>
                </a:rPr>
                <a:t>数</a:t>
              </a:r>
              <a:endParaRPr kumimoji="1" lang="en-US" altLang="ja-JP" sz="1400" b="1" dirty="0">
                <a:solidFill>
                  <a:sysClr val="windowText" lastClr="000000"/>
                </a:solidFill>
                <a:latin typeface="Meiryo UI" panose="020B0604030504040204" pitchFamily="50" charset="-128"/>
                <a:ea typeface="Meiryo UI" panose="020B0604030504040204" pitchFamily="50" charset="-128"/>
              </a:endParaRPr>
            </a:p>
            <a:p>
              <a:pPr algn="ctr"/>
              <a:endParaRPr lang="en-US" altLang="ja-JP" sz="1400" b="1" dirty="0">
                <a:solidFill>
                  <a:sysClr val="windowText" lastClr="000000"/>
                </a:solidFill>
                <a:latin typeface="Meiryo UI" panose="020B0604030504040204" pitchFamily="50" charset="-128"/>
                <a:ea typeface="Meiryo UI" panose="020B0604030504040204" pitchFamily="50" charset="-128"/>
              </a:endParaRPr>
            </a:p>
            <a:p>
              <a:pPr algn="ctr"/>
              <a:r>
                <a:rPr lang="ja-JP" altLang="en-US" sz="1400" dirty="0">
                  <a:solidFill>
                    <a:sysClr val="windowText" lastClr="000000"/>
                  </a:solidFill>
                  <a:latin typeface="Meiryo UI" panose="020B0604030504040204" pitchFamily="50" charset="-128"/>
                  <a:ea typeface="Meiryo UI" panose="020B0604030504040204" pitchFamily="50" charset="-128"/>
                </a:rPr>
                <a:t>サイトを訪れた</a:t>
              </a:r>
              <a:endParaRPr lang="en-US" altLang="ja-JP" sz="1400" dirty="0">
                <a:solidFill>
                  <a:sysClr val="windowText" lastClr="000000"/>
                </a:solidFill>
                <a:latin typeface="Meiryo UI" panose="020B0604030504040204" pitchFamily="50" charset="-128"/>
                <a:ea typeface="Meiryo UI" panose="020B0604030504040204" pitchFamily="50" charset="-128"/>
              </a:endParaRPr>
            </a:p>
            <a:p>
              <a:pPr algn="ctr"/>
              <a:r>
                <a:rPr lang="ja-JP" altLang="en-US" sz="1400" dirty="0">
                  <a:solidFill>
                    <a:sysClr val="windowText" lastClr="000000"/>
                  </a:solidFill>
                  <a:latin typeface="Meiryo UI" panose="020B0604030504040204" pitchFamily="50" charset="-128"/>
                  <a:ea typeface="Meiryo UI" panose="020B0604030504040204" pitchFamily="50" charset="-128"/>
                </a:rPr>
                <a:t>ユーザー数</a:t>
              </a:r>
              <a:endParaRPr lang="en-US" altLang="ja-JP" sz="1400" dirty="0">
                <a:solidFill>
                  <a:sysClr val="windowText" lastClr="000000"/>
                </a:solidFill>
                <a:latin typeface="Meiryo UI" panose="020B0604030504040204" pitchFamily="50" charset="-128"/>
                <a:ea typeface="Meiryo UI" panose="020B0604030504040204" pitchFamily="50" charset="-128"/>
              </a:endParaRPr>
            </a:p>
            <a:p>
              <a:pPr algn="ctr"/>
              <a:endParaRPr lang="en-US" altLang="ja-JP" sz="1400" dirty="0">
                <a:solidFill>
                  <a:sysClr val="windowText" lastClr="000000"/>
                </a:solidFill>
                <a:latin typeface="Meiryo UI" panose="020B0604030504040204" pitchFamily="50" charset="-128"/>
                <a:ea typeface="Meiryo UI" panose="020B0604030504040204" pitchFamily="50" charset="-128"/>
              </a:endParaRPr>
            </a:p>
            <a:p>
              <a:pPr algn="ctr"/>
              <a:r>
                <a:rPr lang="en-US" altLang="ja-JP" sz="1400" dirty="0">
                  <a:solidFill>
                    <a:sysClr val="windowText" lastClr="000000"/>
                  </a:solidFill>
                  <a:latin typeface="Meiryo UI" panose="020B0604030504040204" pitchFamily="50" charset="-128"/>
                  <a:ea typeface="Meiryo UI" panose="020B0604030504040204" pitchFamily="50" charset="-128"/>
                </a:rPr>
                <a:t>1</a:t>
              </a:r>
              <a:r>
                <a:rPr lang="ja-JP" altLang="en-US" sz="1400" dirty="0">
                  <a:solidFill>
                    <a:sysClr val="windowText" lastClr="000000"/>
                  </a:solidFill>
                  <a:latin typeface="Meiryo UI" panose="020B0604030504040204" pitchFamily="50" charset="-128"/>
                  <a:ea typeface="Meiryo UI" panose="020B0604030504040204" pitchFamily="50" charset="-128"/>
                </a:rPr>
                <a:t>人が</a:t>
              </a:r>
              <a:r>
                <a:rPr lang="en-US" altLang="ja-JP" sz="1400" dirty="0">
                  <a:solidFill>
                    <a:sysClr val="windowText" lastClr="000000"/>
                  </a:solidFill>
                  <a:latin typeface="Meiryo UI" panose="020B0604030504040204" pitchFamily="50" charset="-128"/>
                  <a:ea typeface="Meiryo UI" panose="020B0604030504040204" pitchFamily="50" charset="-128"/>
                </a:rPr>
                <a:t>5</a:t>
              </a:r>
              <a:r>
                <a:rPr lang="ja-JP" altLang="en-US" sz="1400" dirty="0">
                  <a:solidFill>
                    <a:sysClr val="windowText" lastClr="000000"/>
                  </a:solidFill>
                  <a:latin typeface="Meiryo UI" panose="020B0604030504040204" pitchFamily="50" charset="-128"/>
                  <a:ea typeface="Meiryo UI" panose="020B0604030504040204" pitchFamily="50" charset="-128"/>
                </a:rPr>
                <a:t>ページ見た場合</a:t>
              </a:r>
              <a:endParaRPr lang="en-US" altLang="ja-JP" sz="1400" dirty="0">
                <a:solidFill>
                  <a:sysClr val="windowText" lastClr="000000"/>
                </a:solidFill>
                <a:latin typeface="Meiryo UI" panose="020B0604030504040204" pitchFamily="50" charset="-128"/>
                <a:ea typeface="Meiryo UI" panose="020B0604030504040204" pitchFamily="50" charset="-128"/>
              </a:endParaRPr>
            </a:p>
            <a:p>
              <a:pPr algn="ctr"/>
              <a:r>
                <a:rPr lang="en-US" altLang="ja-JP" sz="1400" dirty="0">
                  <a:solidFill>
                    <a:sysClr val="windowText" lastClr="000000"/>
                  </a:solidFill>
                  <a:latin typeface="Meiryo UI" panose="020B0604030504040204" pitchFamily="50" charset="-128"/>
                  <a:ea typeface="Meiryo UI" panose="020B0604030504040204" pitchFamily="50" charset="-128"/>
                </a:rPr>
                <a:t>1</a:t>
              </a:r>
              <a:r>
                <a:rPr lang="ja-JP" altLang="en-US" sz="1400" dirty="0">
                  <a:solidFill>
                    <a:sysClr val="windowText" lastClr="000000"/>
                  </a:solidFill>
                  <a:latin typeface="Meiryo UI" panose="020B0604030504040204" pitchFamily="50" charset="-128"/>
                  <a:ea typeface="Meiryo UI" panose="020B0604030504040204" pitchFamily="50" charset="-128"/>
                </a:rPr>
                <a:t>とカウント</a:t>
              </a:r>
            </a:p>
          </p:txBody>
        </p:sp>
        <p:sp>
          <p:nvSpPr>
            <p:cNvPr id="75" name="正方形/長方形 74"/>
            <p:cNvSpPr/>
            <p:nvPr/>
          </p:nvSpPr>
          <p:spPr>
            <a:xfrm>
              <a:off x="879847" y="4553225"/>
              <a:ext cx="1800000" cy="1800000"/>
            </a:xfrm>
            <a:prstGeom prst="rect">
              <a:avLst/>
            </a:prstGeom>
            <a:solidFill>
              <a:schemeClr val="bg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ja-JP" altLang="en-US" sz="1400" b="1" dirty="0">
                  <a:solidFill>
                    <a:sysClr val="windowText" lastClr="000000"/>
                  </a:solidFill>
                  <a:latin typeface="Meiryo UI" panose="020B0604030504040204" pitchFamily="50" charset="-128"/>
                  <a:ea typeface="Meiryo UI" panose="020B0604030504040204" pitchFamily="50" charset="-128"/>
                </a:rPr>
                <a:t>平均セッション時間</a:t>
              </a:r>
              <a:endParaRPr kumimoji="1" lang="en-US" altLang="ja-JP" sz="1400" b="1" dirty="0">
                <a:solidFill>
                  <a:sysClr val="windowText" lastClr="000000"/>
                </a:solidFill>
                <a:latin typeface="Meiryo UI" panose="020B0604030504040204" pitchFamily="50" charset="-128"/>
                <a:ea typeface="Meiryo UI" panose="020B0604030504040204" pitchFamily="50" charset="-128"/>
              </a:endParaRPr>
            </a:p>
            <a:p>
              <a:pPr algn="ctr"/>
              <a:endParaRPr lang="en-US" altLang="ja-JP" sz="1400" b="1" dirty="0">
                <a:solidFill>
                  <a:sysClr val="windowText" lastClr="000000"/>
                </a:solidFill>
                <a:latin typeface="Meiryo UI" panose="020B0604030504040204" pitchFamily="50" charset="-128"/>
                <a:ea typeface="Meiryo UI" panose="020B0604030504040204" pitchFamily="50" charset="-128"/>
              </a:endParaRPr>
            </a:p>
            <a:p>
              <a:pPr algn="ctr"/>
              <a:r>
                <a:rPr lang="ja-JP" altLang="en-US" sz="1400" dirty="0">
                  <a:solidFill>
                    <a:sysClr val="windowText" lastClr="000000"/>
                  </a:solidFill>
                  <a:latin typeface="Meiryo UI" panose="020B0604030504040204" pitchFamily="50" charset="-128"/>
                  <a:ea typeface="Meiryo UI" panose="020B0604030504040204" pitchFamily="50" charset="-128"/>
                </a:rPr>
                <a:t>サイトに滞在している</a:t>
              </a:r>
              <a:br>
                <a:rPr lang="en-US" altLang="ja-JP" sz="1400" dirty="0">
                  <a:solidFill>
                    <a:sysClr val="windowText" lastClr="000000"/>
                  </a:solidFill>
                  <a:latin typeface="Meiryo UI" panose="020B0604030504040204" pitchFamily="50" charset="-128"/>
                  <a:ea typeface="Meiryo UI" panose="020B0604030504040204" pitchFamily="50" charset="-128"/>
                </a:rPr>
              </a:br>
              <a:r>
                <a:rPr lang="ja-JP" altLang="en-US" sz="1400" dirty="0">
                  <a:solidFill>
                    <a:sysClr val="windowText" lastClr="000000"/>
                  </a:solidFill>
                  <a:latin typeface="Meiryo UI" panose="020B0604030504040204" pitchFamily="50" charset="-128"/>
                  <a:ea typeface="Meiryo UI" panose="020B0604030504040204" pitchFamily="50" charset="-128"/>
                </a:rPr>
                <a:t>時間の平均</a:t>
              </a:r>
              <a:endParaRPr kumimoji="1" lang="ja-JP" altLang="en-US" sz="1400" dirty="0">
                <a:solidFill>
                  <a:sysClr val="windowText" lastClr="000000"/>
                </a:solidFill>
                <a:latin typeface="Meiryo UI" panose="020B0604030504040204" pitchFamily="50" charset="-128"/>
                <a:ea typeface="Meiryo UI" panose="020B0604030504040204" pitchFamily="50" charset="-128"/>
              </a:endParaRPr>
            </a:p>
          </p:txBody>
        </p:sp>
        <p:sp>
          <p:nvSpPr>
            <p:cNvPr id="76" name="正方形/長方形 75"/>
            <p:cNvSpPr/>
            <p:nvPr/>
          </p:nvSpPr>
          <p:spPr>
            <a:xfrm>
              <a:off x="2810936" y="4553225"/>
              <a:ext cx="1800000" cy="1800000"/>
            </a:xfrm>
            <a:prstGeom prst="rect">
              <a:avLst/>
            </a:prstGeom>
            <a:solidFill>
              <a:schemeClr val="bg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ja-JP" altLang="en-US" sz="1400" b="1" dirty="0">
                  <a:solidFill>
                    <a:sysClr val="windowText" lastClr="000000"/>
                  </a:solidFill>
                  <a:latin typeface="Meiryo UI" panose="020B0604030504040204" pitchFamily="50" charset="-128"/>
                  <a:ea typeface="Meiryo UI" panose="020B0604030504040204" pitchFamily="50" charset="-128"/>
                </a:rPr>
                <a:t>直帰率</a:t>
              </a:r>
              <a:endParaRPr kumimoji="1" lang="en-US" altLang="ja-JP" sz="1400" b="1" dirty="0">
                <a:solidFill>
                  <a:sysClr val="windowText" lastClr="000000"/>
                </a:solidFill>
                <a:latin typeface="Meiryo UI" panose="020B0604030504040204" pitchFamily="50" charset="-128"/>
                <a:ea typeface="Meiryo UI" panose="020B0604030504040204" pitchFamily="50" charset="-128"/>
              </a:endParaRPr>
            </a:p>
            <a:p>
              <a:pPr algn="ctr"/>
              <a:endParaRPr lang="en-US" altLang="ja-JP" sz="1400" b="1" dirty="0">
                <a:solidFill>
                  <a:sysClr val="windowText" lastClr="000000"/>
                </a:solidFill>
                <a:latin typeface="Meiryo UI" panose="020B0604030504040204" pitchFamily="50" charset="-128"/>
                <a:ea typeface="Meiryo UI" panose="020B0604030504040204" pitchFamily="50" charset="-128"/>
              </a:endParaRPr>
            </a:p>
            <a:p>
              <a:pPr algn="ctr"/>
              <a:r>
                <a:rPr lang="en-US" altLang="ja-JP" sz="1400" dirty="0">
                  <a:solidFill>
                    <a:sysClr val="windowText" lastClr="000000"/>
                  </a:solidFill>
                  <a:latin typeface="Meiryo UI" panose="020B0604030504040204" pitchFamily="50" charset="-128"/>
                  <a:ea typeface="Meiryo UI" panose="020B0604030504040204" pitchFamily="50" charset="-128"/>
                </a:rPr>
                <a:t>1</a:t>
              </a:r>
              <a:r>
                <a:rPr lang="ja-JP" altLang="en-US" sz="1400" dirty="0">
                  <a:solidFill>
                    <a:sysClr val="windowText" lastClr="000000"/>
                  </a:solidFill>
                  <a:latin typeface="Meiryo UI" panose="020B0604030504040204" pitchFamily="50" charset="-128"/>
                  <a:ea typeface="Meiryo UI" panose="020B0604030504040204" pitchFamily="50" charset="-128"/>
                </a:rPr>
                <a:t>ページだけ見てサイト</a:t>
              </a:r>
              <a:endParaRPr lang="en-US" altLang="ja-JP" sz="1400" dirty="0">
                <a:solidFill>
                  <a:sysClr val="windowText" lastClr="000000"/>
                </a:solidFill>
                <a:latin typeface="Meiryo UI" panose="020B0604030504040204" pitchFamily="50" charset="-128"/>
                <a:ea typeface="Meiryo UI" panose="020B0604030504040204" pitchFamily="50" charset="-128"/>
              </a:endParaRPr>
            </a:p>
            <a:p>
              <a:pPr algn="ctr"/>
              <a:r>
                <a:rPr lang="ja-JP" altLang="en-US" sz="1400" dirty="0">
                  <a:solidFill>
                    <a:sysClr val="windowText" lastClr="000000"/>
                  </a:solidFill>
                  <a:latin typeface="Meiryo UI" panose="020B0604030504040204" pitchFamily="50" charset="-128"/>
                  <a:ea typeface="Meiryo UI" panose="020B0604030504040204" pitchFamily="50" charset="-128"/>
                </a:rPr>
                <a:t>から去ったセッション</a:t>
              </a:r>
              <a:endParaRPr lang="en-US" altLang="ja-JP" sz="1400" dirty="0">
                <a:solidFill>
                  <a:sysClr val="windowText" lastClr="000000"/>
                </a:solidFill>
                <a:latin typeface="Meiryo UI" panose="020B0604030504040204" pitchFamily="50" charset="-128"/>
                <a:ea typeface="Meiryo UI" panose="020B0604030504040204" pitchFamily="50" charset="-128"/>
              </a:endParaRPr>
            </a:p>
            <a:p>
              <a:pPr algn="ctr"/>
              <a:r>
                <a:rPr lang="ja-JP" altLang="en-US" sz="1400" dirty="0">
                  <a:solidFill>
                    <a:sysClr val="windowText" lastClr="000000"/>
                  </a:solidFill>
                  <a:latin typeface="Meiryo UI" panose="020B0604030504040204" pitchFamily="50" charset="-128"/>
                  <a:ea typeface="Meiryo UI" panose="020B0604030504040204" pitchFamily="50" charset="-128"/>
                </a:rPr>
                <a:t>（アクセス）の割合</a:t>
              </a:r>
              <a:endParaRPr kumimoji="1" lang="ja-JP" altLang="en-US" sz="1400" dirty="0">
                <a:solidFill>
                  <a:sysClr val="windowText" lastClr="000000"/>
                </a:solidFill>
                <a:latin typeface="Meiryo UI" panose="020B0604030504040204" pitchFamily="50" charset="-128"/>
                <a:ea typeface="Meiryo UI" panose="020B0604030504040204" pitchFamily="50" charset="-128"/>
              </a:endParaRPr>
            </a:p>
          </p:txBody>
        </p:sp>
      </p:grpSp>
      <p:sp>
        <p:nvSpPr>
          <p:cNvPr id="78" name="テキスト ボックス 77"/>
          <p:cNvSpPr txBox="1"/>
          <p:nvPr/>
        </p:nvSpPr>
        <p:spPr>
          <a:xfrm>
            <a:off x="817848" y="1264086"/>
            <a:ext cx="1119186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dirty="0">
                <a:solidFill>
                  <a:prstClr val="black">
                    <a:lumMod val="90000"/>
                    <a:lumOff val="10000"/>
                  </a:prstClr>
                </a:solidFill>
                <a:latin typeface="メイリオ" panose="020B0604030504040204" pitchFamily="50" charset="-128"/>
                <a:ea typeface="メイリオ" panose="020B0604030504040204" pitchFamily="50" charset="-128"/>
              </a:rPr>
              <a:t>費用をかけて調査ができない場合でも、</a:t>
            </a:r>
            <a:r>
              <a:rPr lang="en-US" altLang="ja-JP" sz="1400" dirty="0">
                <a:solidFill>
                  <a:prstClr val="black">
                    <a:lumMod val="90000"/>
                    <a:lumOff val="10000"/>
                  </a:prstClr>
                </a:solidFill>
                <a:latin typeface="メイリオ" panose="020B0604030504040204" pitchFamily="50" charset="-128"/>
                <a:ea typeface="メイリオ" panose="020B0604030504040204" pitchFamily="50" charset="-128"/>
              </a:rPr>
              <a:t>SNS</a:t>
            </a:r>
            <a:r>
              <a:rPr lang="ja-JP" altLang="en-US" sz="1400" dirty="0">
                <a:solidFill>
                  <a:prstClr val="black">
                    <a:lumMod val="90000"/>
                    <a:lumOff val="10000"/>
                  </a:prstClr>
                </a:solidFill>
                <a:latin typeface="メイリオ" panose="020B0604030504040204" pitchFamily="50" charset="-128"/>
                <a:ea typeface="メイリオ" panose="020B0604030504040204" pitchFamily="50" charset="-128"/>
              </a:rPr>
              <a:t>や</a:t>
            </a:r>
            <a:r>
              <a:rPr lang="en-US" altLang="ja-JP" sz="1400" dirty="0">
                <a:solidFill>
                  <a:prstClr val="black">
                    <a:lumMod val="90000"/>
                    <a:lumOff val="10000"/>
                  </a:prstClr>
                </a:solidFill>
                <a:latin typeface="メイリオ" panose="020B0604030504040204" pitchFamily="50" charset="-128"/>
                <a:ea typeface="メイリオ" panose="020B0604030504040204" pitchFamily="50" charset="-128"/>
              </a:rPr>
              <a:t>HP</a:t>
            </a:r>
            <a:r>
              <a:rPr lang="ja-JP" altLang="en-US" sz="1400" dirty="0">
                <a:solidFill>
                  <a:prstClr val="black">
                    <a:lumMod val="90000"/>
                    <a:lumOff val="10000"/>
                  </a:prstClr>
                </a:solidFill>
                <a:latin typeface="メイリオ" panose="020B0604030504040204" pitchFamily="50" charset="-128"/>
                <a:ea typeface="メイリオ" panose="020B0604030504040204" pitchFamily="50" charset="-128"/>
              </a:rPr>
              <a:t>の指標を確認することで、発信効果を測り、次の発信に活かしていきましょう。</a:t>
            </a:r>
            <a:endParaRPr lang="en-US" altLang="ja-JP" sz="1400" dirty="0">
              <a:solidFill>
                <a:prstClr val="black">
                  <a:lumMod val="90000"/>
                  <a:lumOff val="10000"/>
                </a:prstClr>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dirty="0">
                <a:solidFill>
                  <a:prstClr val="black">
                    <a:lumMod val="90000"/>
                    <a:lumOff val="10000"/>
                  </a:prstClr>
                </a:solidFill>
                <a:latin typeface="メイリオ" panose="020B0604030504040204" pitchFamily="50" charset="-128"/>
                <a:ea typeface="メイリオ" panose="020B0604030504040204" pitchFamily="50" charset="-128"/>
              </a:rPr>
              <a:t>これらの指標は、各</a:t>
            </a:r>
            <a:r>
              <a:rPr lang="en-US" altLang="ja-JP" sz="1400" dirty="0">
                <a:solidFill>
                  <a:prstClr val="black">
                    <a:lumMod val="90000"/>
                    <a:lumOff val="10000"/>
                  </a:prstClr>
                </a:solidFill>
                <a:latin typeface="メイリオ" panose="020B0604030504040204" pitchFamily="50" charset="-128"/>
                <a:ea typeface="メイリオ" panose="020B0604030504040204" pitchFamily="50" charset="-128"/>
              </a:rPr>
              <a:t>SNS</a:t>
            </a:r>
            <a:r>
              <a:rPr lang="ja-JP" altLang="en-US" sz="1400" dirty="0">
                <a:solidFill>
                  <a:prstClr val="black">
                    <a:lumMod val="90000"/>
                    <a:lumOff val="10000"/>
                  </a:prstClr>
                </a:solidFill>
                <a:latin typeface="メイリオ" panose="020B0604030504040204" pitchFamily="50" charset="-128"/>
                <a:ea typeface="メイリオ" panose="020B0604030504040204" pitchFamily="50" charset="-128"/>
              </a:rPr>
              <a:t>の管理画面やアクセス解析ツール（</a:t>
            </a:r>
            <a:r>
              <a:rPr lang="en-US" altLang="ja-JP" sz="1400" dirty="0">
                <a:solidFill>
                  <a:prstClr val="black">
                    <a:lumMod val="90000"/>
                    <a:lumOff val="10000"/>
                  </a:prstClr>
                </a:solidFill>
                <a:latin typeface="メイリオ" panose="020B0604030504040204" pitchFamily="50" charset="-128"/>
                <a:ea typeface="メイリオ" panose="020B0604030504040204" pitchFamily="50" charset="-128"/>
              </a:rPr>
              <a:t>Google Analytics</a:t>
            </a:r>
            <a:r>
              <a:rPr lang="ja-JP" altLang="en-US" sz="1400" dirty="0">
                <a:solidFill>
                  <a:prstClr val="black">
                    <a:lumMod val="90000"/>
                    <a:lumOff val="10000"/>
                  </a:prstClr>
                </a:solidFill>
                <a:latin typeface="メイリオ" panose="020B0604030504040204" pitchFamily="50" charset="-128"/>
                <a:ea typeface="メイリオ" panose="020B0604030504040204" pitchFamily="50" charset="-128"/>
              </a:rPr>
              <a:t>等）で確認ができます。</a:t>
            </a:r>
            <a:endParaRPr lang="en-US" altLang="ja-JP" sz="1400" dirty="0">
              <a:solidFill>
                <a:prstClr val="black">
                  <a:lumMod val="90000"/>
                  <a:lumOff val="10000"/>
                </a:prstClr>
              </a:solidFill>
              <a:latin typeface="メイリオ" panose="020B0604030504040204" pitchFamily="50" charset="-128"/>
              <a:ea typeface="メイリオ" panose="020B0604030504040204" pitchFamily="50" charset="-128"/>
            </a:endParaRPr>
          </a:p>
          <a:p>
            <a:pPr lvl="0">
              <a:defRPr/>
            </a:pPr>
            <a:r>
              <a:rPr lang="ja-JP" altLang="en-US" sz="1400" dirty="0">
                <a:solidFill>
                  <a:prstClr val="black">
                    <a:lumMod val="90000"/>
                    <a:lumOff val="10000"/>
                  </a:prstClr>
                </a:solidFill>
                <a:latin typeface="メイリオ" panose="020B0604030504040204" pitchFamily="50" charset="-128"/>
                <a:ea typeface="メイリオ" panose="020B0604030504040204" pitchFamily="50" charset="-128"/>
              </a:rPr>
              <a:t>指標の確認方法や、個別の活用方法については、戦略広報担当までお問い合わせください。</a:t>
            </a:r>
            <a:endParaRPr lang="en-US" altLang="ja-JP" sz="1400" dirty="0">
              <a:solidFill>
                <a:prstClr val="black">
                  <a:lumMod val="90000"/>
                  <a:lumOff val="10000"/>
                </a:prstClr>
              </a:solidFill>
              <a:latin typeface="メイリオ" panose="020B0604030504040204" pitchFamily="50" charset="-128"/>
              <a:ea typeface="メイリオ" panose="020B0604030504040204" pitchFamily="50" charset="-128"/>
            </a:endParaRPr>
          </a:p>
        </p:txBody>
      </p:sp>
      <p:sp>
        <p:nvSpPr>
          <p:cNvPr id="85" name="正方形/長方形 84"/>
          <p:cNvSpPr/>
          <p:nvPr/>
        </p:nvSpPr>
        <p:spPr>
          <a:xfrm>
            <a:off x="817848" y="2145637"/>
            <a:ext cx="3733832" cy="315963"/>
          </a:xfrm>
          <a:prstGeom prst="rect">
            <a:avLst/>
          </a:prstGeom>
          <a:solidFill>
            <a:srgbClr val="ED7D3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これだけは押さえたい</a:t>
            </a:r>
            <a:r>
              <a:rPr kumimoji="1" lang="en-US" altLang="ja-JP" sz="1400" b="1" dirty="0">
                <a:solidFill>
                  <a:schemeClr val="bg1"/>
                </a:solidFill>
                <a:latin typeface="Meiryo UI" panose="020B0604030504040204" pitchFamily="50" charset="-128"/>
                <a:ea typeface="Meiryo UI" panose="020B0604030504040204" pitchFamily="50" charset="-128"/>
              </a:rPr>
              <a:t>SNS</a:t>
            </a:r>
            <a:r>
              <a:rPr kumimoji="1" lang="ja-JP" altLang="en-US" sz="1400" b="1" dirty="0">
                <a:solidFill>
                  <a:schemeClr val="bg1"/>
                </a:solidFill>
                <a:latin typeface="Meiryo UI" panose="020B0604030504040204" pitchFamily="50" charset="-128"/>
                <a:ea typeface="Meiryo UI" panose="020B0604030504040204" pitchFamily="50" charset="-128"/>
              </a:rPr>
              <a:t>の指標</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sp>
        <p:nvSpPr>
          <p:cNvPr id="86" name="正方形/長方形 85"/>
          <p:cNvSpPr/>
          <p:nvPr/>
        </p:nvSpPr>
        <p:spPr>
          <a:xfrm>
            <a:off x="7908555" y="2145637"/>
            <a:ext cx="3733832" cy="315963"/>
          </a:xfrm>
          <a:prstGeom prst="rect">
            <a:avLst/>
          </a:prstGeom>
          <a:solidFill>
            <a:srgbClr val="ED7D3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ja-JP" altLang="en-US" sz="1400" b="1" dirty="0">
                <a:solidFill>
                  <a:schemeClr val="bg1"/>
                </a:solidFill>
                <a:latin typeface="Meiryo UI" panose="020B0604030504040204" pitchFamily="50" charset="-128"/>
                <a:ea typeface="Meiryo UI" panose="020B0604030504040204" pitchFamily="50" charset="-128"/>
              </a:rPr>
              <a:t>これだけは押さえたいウェブページ</a:t>
            </a:r>
            <a:r>
              <a:rPr kumimoji="1" lang="ja-JP" altLang="en-US" sz="1400" b="1" dirty="0">
                <a:solidFill>
                  <a:schemeClr val="bg1"/>
                </a:solidFill>
                <a:latin typeface="Meiryo UI" panose="020B0604030504040204" pitchFamily="50" charset="-128"/>
                <a:ea typeface="Meiryo UI" panose="020B0604030504040204" pitchFamily="50" charset="-128"/>
              </a:rPr>
              <a:t>の指標</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sp>
        <p:nvSpPr>
          <p:cNvPr id="87" name="テキスト ボックス 86"/>
          <p:cNvSpPr txBox="1"/>
          <p:nvPr/>
        </p:nvSpPr>
        <p:spPr>
          <a:xfrm>
            <a:off x="817848" y="6454757"/>
            <a:ext cx="10114312" cy="2764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prstClr val="black">
                    <a:lumMod val="90000"/>
                    <a:lumOff val="10000"/>
                  </a:prstClr>
                </a:solidFill>
                <a:latin typeface="Meiryo UI" panose="020B0604030504040204" pitchFamily="50" charset="-128"/>
                <a:ea typeface="Meiryo UI" panose="020B0604030504040204" pitchFamily="50" charset="-128"/>
              </a:rPr>
              <a:t>※</a:t>
            </a:r>
            <a:r>
              <a:rPr lang="ja-JP" altLang="en-US" sz="1200" dirty="0">
                <a:solidFill>
                  <a:prstClr val="black">
                    <a:lumMod val="90000"/>
                    <a:lumOff val="10000"/>
                  </a:prstClr>
                </a:solidFill>
                <a:latin typeface="Meiryo UI" panose="020B0604030504040204" pitchFamily="50" charset="-128"/>
                <a:ea typeface="Meiryo UI" panose="020B0604030504040204" pitchFamily="50" charset="-128"/>
              </a:rPr>
              <a:t>上記は、わかりやすくするために説明を簡略化しています。解説サイトが世の中にはたくさんありますので、詳しく知りたい方は、各種ウェブページも参考にしてください。</a:t>
            </a:r>
            <a:endParaRPr lang="en-US" altLang="ja-JP" sz="1200" dirty="0">
              <a:solidFill>
                <a:prstClr val="black">
                  <a:lumMod val="90000"/>
                  <a:lumOff val="10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16949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0" y="1431394"/>
            <a:ext cx="11588045" cy="1357525"/>
            <a:chOff x="657188" y="1934315"/>
            <a:chExt cx="5838726" cy="684000"/>
          </a:xfrm>
        </p:grpSpPr>
        <p:sp>
          <p:nvSpPr>
            <p:cNvPr id="8" name="テキスト ボックス 7"/>
            <p:cNvSpPr txBox="1"/>
            <p:nvPr/>
          </p:nvSpPr>
          <p:spPr>
            <a:xfrm>
              <a:off x="657188" y="2114276"/>
              <a:ext cx="5838726" cy="380480"/>
            </a:xfrm>
            <a:prstGeom prst="homePlate">
              <a:avLst/>
            </a:prstGeom>
            <a:solidFill>
              <a:srgbClr val="D05F4F"/>
            </a:solidFill>
          </p:spPr>
          <p:txBody>
            <a:bodyPr wrap="square" lIns="108000" tIns="72000" rIns="108000" bIns="0" rtlCol="0" anchor="ctr">
              <a:noAutofit/>
            </a:bodyPr>
            <a:lstStyle/>
            <a:p>
              <a:r>
                <a:rPr lang="ja-JP" altLang="en-US" sz="4000" b="1" dirty="0">
                  <a:solidFill>
                    <a:schemeClr val="bg1"/>
                  </a:solidFill>
                  <a:latin typeface="メイリオ" panose="020B0604030504040204" pitchFamily="50" charset="-128"/>
                  <a:ea typeface="メイリオ" panose="020B0604030504040204" pitchFamily="50" charset="-128"/>
                </a:rPr>
                <a:t>　　　</a:t>
              </a:r>
              <a:r>
                <a:rPr lang="en-US" altLang="ja-JP" sz="4000" b="1" dirty="0">
                  <a:solidFill>
                    <a:schemeClr val="bg1"/>
                  </a:solidFill>
                  <a:latin typeface="メイリオ" panose="020B0604030504040204" pitchFamily="50" charset="-128"/>
                  <a:ea typeface="メイリオ" panose="020B0604030504040204" pitchFamily="50" charset="-128"/>
                </a:rPr>
                <a:t>3</a:t>
              </a:r>
              <a:r>
                <a:rPr lang="ja-JP" altLang="en-US" sz="4000" b="1" dirty="0">
                  <a:solidFill>
                    <a:schemeClr val="bg1"/>
                  </a:solidFill>
                  <a:latin typeface="メイリオ" panose="020B0604030504040204" pitchFamily="50" charset="-128"/>
                  <a:ea typeface="メイリオ" panose="020B0604030504040204" pitchFamily="50" charset="-128"/>
                </a:rPr>
                <a:t>　つくる</a:t>
              </a:r>
              <a:endParaRPr kumimoji="1" lang="ja-JP" altLang="en-US" sz="4000" b="1" dirty="0">
                <a:solidFill>
                  <a:schemeClr val="bg1"/>
                </a:solidFill>
                <a:latin typeface="メイリオ" panose="020B0604030504040204" pitchFamily="50" charset="-128"/>
                <a:ea typeface="メイリオ" panose="020B0604030504040204" pitchFamily="50" charset="-128"/>
              </a:endParaRPr>
            </a:p>
          </p:txBody>
        </p:sp>
        <p:sp>
          <p:nvSpPr>
            <p:cNvPr id="4" name="楕円 3"/>
            <p:cNvSpPr/>
            <p:nvPr/>
          </p:nvSpPr>
          <p:spPr>
            <a:xfrm>
              <a:off x="767425" y="1934315"/>
              <a:ext cx="684000" cy="684000"/>
            </a:xfrm>
            <a:prstGeom prst="ellipse">
              <a:avLst/>
            </a:prstGeom>
            <a:solidFill>
              <a:srgbClr val="D05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正方形/長方形 24"/>
          <p:cNvSpPr/>
          <p:nvPr/>
        </p:nvSpPr>
        <p:spPr>
          <a:xfrm>
            <a:off x="1383607" y="3146085"/>
            <a:ext cx="10808393" cy="1569660"/>
          </a:xfrm>
          <a:prstGeom prst="rect">
            <a:avLst/>
          </a:prstGeom>
        </p:spPr>
        <p:txBody>
          <a:bodyPr wrap="square">
            <a:spAutoFit/>
          </a:bodyPr>
          <a:lstStyle/>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目的やターゲットが決まったら、いよいよ広報物を作ります。</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広報物は、広報をする上で大切なツールです。</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ここでは、ウェブページを中心に、皆さんが自ら広報物を作るときに意識していただきたい点、</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注意点、テクニックをまとめています。</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pic>
        <p:nvPicPr>
          <p:cNvPr id="10" name="図 9"/>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477247" y="1637333"/>
            <a:ext cx="906360" cy="906360"/>
          </a:xfrm>
          <a:prstGeom prst="rect">
            <a:avLst/>
          </a:prstGeom>
        </p:spPr>
      </p:pic>
    </p:spTree>
    <p:extLst>
      <p:ext uri="{BB962C8B-B14F-4D97-AF65-F5344CB8AC3E}">
        <p14:creationId xmlns:p14="http://schemas.microsoft.com/office/powerpoint/2010/main" val="129056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正方形/長方形 63"/>
          <p:cNvSpPr/>
          <p:nvPr/>
        </p:nvSpPr>
        <p:spPr>
          <a:xfrm>
            <a:off x="6511090" y="2193524"/>
            <a:ext cx="4694702" cy="225757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948164" y="2193524"/>
            <a:ext cx="4694702" cy="225757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19</a:t>
            </a:fld>
            <a:endParaRPr kumimoji="1" lang="ja-JP" altLang="en-US" dirty="0"/>
          </a:p>
        </p:txBody>
      </p:sp>
      <p:sp>
        <p:nvSpPr>
          <p:cNvPr id="10" name="テキスト ボックス 9"/>
          <p:cNvSpPr txBox="1"/>
          <p:nvPr/>
        </p:nvSpPr>
        <p:spPr>
          <a:xfrm>
            <a:off x="243892" y="297154"/>
            <a:ext cx="11704216" cy="757386"/>
          </a:xfrm>
          <a:prstGeom prst="roundRect">
            <a:avLst>
              <a:gd name="adj" fmla="val 50000"/>
            </a:avLst>
          </a:prstGeom>
          <a:solidFill>
            <a:srgbClr val="D05F4F"/>
          </a:solidFill>
        </p:spPr>
        <p:txBody>
          <a:bodyPr wrap="square" bIns="0" rtlCol="0" anchor="ctr">
            <a:spAutoFit/>
          </a:bodyPr>
          <a:lstStyle/>
          <a:p>
            <a:r>
              <a:rPr kumimoji="1" lang="en-US" altLang="ja-JP" sz="3200" b="1" dirty="0">
                <a:solidFill>
                  <a:schemeClr val="bg1"/>
                </a:solidFill>
                <a:latin typeface="メイリオ" panose="020B0604030504040204" pitchFamily="50" charset="-128"/>
                <a:ea typeface="メイリオ" panose="020B0604030504040204" pitchFamily="50" charset="-128"/>
              </a:rPr>
              <a:t>3-1</a:t>
            </a:r>
            <a:r>
              <a:rPr lang="ja-JP" altLang="en-US" sz="3200" b="1" dirty="0">
                <a:solidFill>
                  <a:schemeClr val="bg1"/>
                </a:solidFill>
                <a:latin typeface="メイリオ" panose="020B0604030504040204" pitchFamily="50" charset="-128"/>
                <a:ea typeface="メイリオ" panose="020B0604030504040204" pitchFamily="50" charset="-128"/>
              </a:rPr>
              <a:t>　検索されやすいサイトにする</a:t>
            </a:r>
            <a:endParaRPr kumimoji="1" lang="en-US" altLang="ja-JP" sz="3200" b="1" dirty="0">
              <a:solidFill>
                <a:schemeClr val="bg1"/>
              </a:solidFill>
              <a:latin typeface="メイリオ" panose="020B0604030504040204" pitchFamily="50" charset="-128"/>
              <a:ea typeface="メイリオ" panose="020B0604030504040204" pitchFamily="50" charset="-128"/>
            </a:endParaRPr>
          </a:p>
        </p:txBody>
      </p:sp>
      <p:sp>
        <p:nvSpPr>
          <p:cNvPr id="4" name="Rectangle 2"/>
          <p:cNvSpPr>
            <a:spLocks noChangeArrowheads="1"/>
          </p:cNvSpPr>
          <p:nvPr/>
        </p:nvSpPr>
        <p:spPr bwMode="auto">
          <a:xfrm flipV="1">
            <a:off x="6890392" y="-1"/>
            <a:ext cx="53016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50" name="テキスト ボックス 49"/>
          <p:cNvSpPr txBox="1"/>
          <p:nvPr/>
        </p:nvSpPr>
        <p:spPr>
          <a:xfrm>
            <a:off x="1070523" y="3477559"/>
            <a:ext cx="404993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2F5EA8"/>
                </a:solidFill>
                <a:latin typeface="+mn-ea"/>
              </a:rPr>
              <a:t>東京都認定家電制度に係る助成金について</a:t>
            </a:r>
            <a:endParaRPr lang="en-US" altLang="ja-JP" sz="1600" dirty="0">
              <a:solidFill>
                <a:srgbClr val="2F5EA8"/>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700" dirty="0">
              <a:solidFill>
                <a:srgbClr val="2F5EA8"/>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7C7D7F"/>
                </a:solidFill>
                <a:latin typeface="+mn-ea"/>
              </a:rPr>
              <a:t>東京都は、一定の要件を満たす家電等の購入に対して、助成金を支給する制度を開始しました。</a:t>
            </a:r>
            <a:endParaRPr lang="en-US" altLang="ja-JP" sz="1050" dirty="0">
              <a:solidFill>
                <a:srgbClr val="7C7D7F"/>
              </a:solidFill>
              <a:latin typeface="+mn-ea"/>
            </a:endParaRPr>
          </a:p>
        </p:txBody>
      </p:sp>
      <p:sp>
        <p:nvSpPr>
          <p:cNvPr id="52" name="テキスト ボックス 51"/>
          <p:cNvSpPr txBox="1"/>
          <p:nvPr/>
        </p:nvSpPr>
        <p:spPr>
          <a:xfrm>
            <a:off x="6602440" y="3462170"/>
            <a:ext cx="4221014" cy="7848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2F5EA8"/>
                </a:solidFill>
                <a:latin typeface="+mn-ea"/>
              </a:rPr>
              <a:t>テレビ等の家電購入に係る助成金について</a:t>
            </a:r>
            <a:endParaRPr lang="en-US" altLang="ja-JP" sz="1600" dirty="0">
              <a:solidFill>
                <a:srgbClr val="2F5EA8"/>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700" dirty="0">
              <a:solidFill>
                <a:srgbClr val="2F5EA8"/>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7C7D7F"/>
                </a:solidFill>
                <a:latin typeface="+mn-ea"/>
              </a:rPr>
              <a:t>東京都は、テレビ、冷蔵庫、洗濯機などの家電の購入に対して、助成金を支給しています。</a:t>
            </a:r>
            <a:endParaRPr lang="en-US" altLang="ja-JP" sz="1050" dirty="0">
              <a:solidFill>
                <a:srgbClr val="7C7D7F"/>
              </a:solidFill>
              <a:latin typeface="+mn-ea"/>
            </a:endParaRPr>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r="18991" b="85278"/>
          <a:stretch/>
        </p:blipFill>
        <p:spPr>
          <a:xfrm>
            <a:off x="1002218" y="2241058"/>
            <a:ext cx="4586591" cy="921291"/>
          </a:xfrm>
          <a:prstGeom prst="rect">
            <a:avLst/>
          </a:prstGeom>
        </p:spPr>
      </p:pic>
      <p:pic>
        <p:nvPicPr>
          <p:cNvPr id="68" name="図 67"/>
          <p:cNvPicPr>
            <a:picLocks noChangeAspect="1"/>
          </p:cNvPicPr>
          <p:nvPr/>
        </p:nvPicPr>
        <p:blipFill rotWithShape="1">
          <a:blip r:embed="rId2">
            <a:extLst>
              <a:ext uri="{28A0092B-C50C-407E-A947-70E740481C1C}">
                <a14:useLocalDpi xmlns:a14="http://schemas.microsoft.com/office/drawing/2010/main" val="0"/>
              </a:ext>
            </a:extLst>
          </a:blip>
          <a:srcRect r="18991" b="85278"/>
          <a:stretch/>
        </p:blipFill>
        <p:spPr>
          <a:xfrm>
            <a:off x="6573865" y="2241058"/>
            <a:ext cx="4586591" cy="921291"/>
          </a:xfrm>
          <a:prstGeom prst="rect">
            <a:avLst/>
          </a:prstGeom>
        </p:spPr>
      </p:pic>
      <p:pic>
        <p:nvPicPr>
          <p:cNvPr id="14" name="図 13"/>
          <p:cNvPicPr>
            <a:picLocks noChangeAspect="1"/>
          </p:cNvPicPr>
          <p:nvPr/>
        </p:nvPicPr>
        <p:blipFill rotWithShape="1">
          <a:blip r:embed="rId3" cstate="print">
            <a:extLst>
              <a:ext uri="{28A0092B-C50C-407E-A947-70E740481C1C}">
                <a14:useLocalDpi xmlns:a14="http://schemas.microsoft.com/office/drawing/2010/main" val="0"/>
              </a:ext>
            </a:extLst>
          </a:blip>
          <a:srcRect l="16602" t="16806" r="75933" b="78472"/>
          <a:stretch/>
        </p:blipFill>
        <p:spPr>
          <a:xfrm>
            <a:off x="1114425" y="3239434"/>
            <a:ext cx="241412" cy="216000"/>
          </a:xfrm>
          <a:prstGeom prst="rect">
            <a:avLst/>
          </a:prstGeom>
        </p:spPr>
      </p:pic>
      <p:sp>
        <p:nvSpPr>
          <p:cNvPr id="70" name="テキスト ボックス 69"/>
          <p:cNvSpPr txBox="1"/>
          <p:nvPr/>
        </p:nvSpPr>
        <p:spPr>
          <a:xfrm>
            <a:off x="1308213" y="3240503"/>
            <a:ext cx="254923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dirty="0">
                <a:solidFill>
                  <a:srgbClr val="2E2E30"/>
                </a:solidFill>
                <a:latin typeface="+mn-ea"/>
              </a:rPr>
              <a:t>https://www.kadenjosei.metro.tokyo.lg.jp</a:t>
            </a:r>
          </a:p>
        </p:txBody>
      </p:sp>
      <p:pic>
        <p:nvPicPr>
          <p:cNvPr id="72" name="図 71"/>
          <p:cNvPicPr>
            <a:picLocks noChangeAspect="1"/>
          </p:cNvPicPr>
          <p:nvPr/>
        </p:nvPicPr>
        <p:blipFill rotWithShape="1">
          <a:blip r:embed="rId3" cstate="print">
            <a:extLst>
              <a:ext uri="{28A0092B-C50C-407E-A947-70E740481C1C}">
                <a14:useLocalDpi xmlns:a14="http://schemas.microsoft.com/office/drawing/2010/main" val="0"/>
              </a:ext>
            </a:extLst>
          </a:blip>
          <a:srcRect l="16602" t="16806" r="75933" b="78472"/>
          <a:stretch/>
        </p:blipFill>
        <p:spPr>
          <a:xfrm>
            <a:off x="6668029" y="3239434"/>
            <a:ext cx="241412" cy="216000"/>
          </a:xfrm>
          <a:prstGeom prst="rect">
            <a:avLst/>
          </a:prstGeom>
        </p:spPr>
      </p:pic>
      <p:sp>
        <p:nvSpPr>
          <p:cNvPr id="73" name="テキスト ボックス 72"/>
          <p:cNvSpPr txBox="1"/>
          <p:nvPr/>
        </p:nvSpPr>
        <p:spPr>
          <a:xfrm>
            <a:off x="6861817" y="3240503"/>
            <a:ext cx="254923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dirty="0">
                <a:solidFill>
                  <a:srgbClr val="2E2E30"/>
                </a:solidFill>
                <a:latin typeface="+mn-ea"/>
              </a:rPr>
              <a:t>https://www.kadenjosei.metro.tokyo.lg.jp</a:t>
            </a:r>
          </a:p>
        </p:txBody>
      </p:sp>
      <p:sp>
        <p:nvSpPr>
          <p:cNvPr id="74" name="テキスト ボックス 73"/>
          <p:cNvSpPr txBox="1"/>
          <p:nvPr/>
        </p:nvSpPr>
        <p:spPr>
          <a:xfrm>
            <a:off x="808017" y="1609879"/>
            <a:ext cx="633792" cy="633792"/>
          </a:xfrm>
          <a:prstGeom prst="mathMultiply">
            <a:avLst/>
          </a:prstGeom>
          <a:solidFill>
            <a:srgbClr val="D05F4F"/>
          </a:solidFill>
        </p:spPr>
        <p:txBody>
          <a:bodyPr wrap="square" lIns="0" tIns="0" rIns="0" bIns="0" rtlCol="0" anchor="ctr" anchorCtr="0">
            <a:noAutofit/>
          </a:bodyPr>
          <a:lstStyle/>
          <a:p>
            <a:pPr algn="ctr"/>
            <a:r>
              <a:rPr lang="en-US" altLang="ja-JP" sz="1400" b="1" dirty="0"/>
              <a:t>NG</a:t>
            </a:r>
            <a:endParaRPr kumimoji="1" lang="ja-JP" altLang="en-US" sz="1400" b="1" dirty="0"/>
          </a:p>
        </p:txBody>
      </p:sp>
      <p:sp>
        <p:nvSpPr>
          <p:cNvPr id="75" name="テキスト ボックス 74"/>
          <p:cNvSpPr txBox="1"/>
          <p:nvPr/>
        </p:nvSpPr>
        <p:spPr>
          <a:xfrm>
            <a:off x="1534023" y="1710848"/>
            <a:ext cx="4361951" cy="369332"/>
          </a:xfrm>
          <a:prstGeom prst="rect">
            <a:avLst/>
          </a:prstGeom>
          <a:noFill/>
        </p:spPr>
        <p:txBody>
          <a:bodyPr wrap="square" rtlCol="0">
            <a:spAutoFit/>
          </a:bodyPr>
          <a:lstStyle/>
          <a:p>
            <a:r>
              <a:rPr lang="ja-JP" altLang="en-US" b="1" dirty="0">
                <a:solidFill>
                  <a:schemeClr val="tx1">
                    <a:lumMod val="90000"/>
                    <a:lumOff val="10000"/>
                  </a:schemeClr>
                </a:solidFill>
                <a:latin typeface="Meiryo UI" panose="020B0604030504040204" pitchFamily="50" charset="-128"/>
                <a:ea typeface="Meiryo UI" panose="020B0604030504040204" pitchFamily="50" charset="-128"/>
              </a:rPr>
              <a:t>検索にひっかかりやすいワードが入っていない</a:t>
            </a:r>
            <a:endParaRPr lang="en-US" altLang="ja-JP" b="1"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76" name="テキスト ボックス 75"/>
          <p:cNvSpPr txBox="1"/>
          <p:nvPr/>
        </p:nvSpPr>
        <p:spPr>
          <a:xfrm>
            <a:off x="6541485" y="1659421"/>
            <a:ext cx="504000" cy="504000"/>
          </a:xfrm>
          <a:prstGeom prst="donut">
            <a:avLst/>
          </a:prstGeom>
          <a:solidFill>
            <a:srgbClr val="D05F4F"/>
          </a:solidFill>
        </p:spPr>
        <p:txBody>
          <a:bodyPr wrap="square" lIns="0" tIns="0" rIns="0" bIns="0" rtlCol="0" anchor="ctr" anchorCtr="0">
            <a:noAutofit/>
          </a:bodyPr>
          <a:lstStyle/>
          <a:p>
            <a:pPr algn="ctr"/>
            <a:r>
              <a:rPr kumimoji="1" lang="en-US" altLang="ja-JP" b="1" dirty="0"/>
              <a:t>OK</a:t>
            </a:r>
            <a:endParaRPr kumimoji="1" lang="ja-JP" altLang="en-US" b="1" dirty="0"/>
          </a:p>
        </p:txBody>
      </p:sp>
      <p:sp>
        <p:nvSpPr>
          <p:cNvPr id="77" name="テキスト ボックス 76"/>
          <p:cNvSpPr txBox="1"/>
          <p:nvPr/>
        </p:nvSpPr>
        <p:spPr>
          <a:xfrm>
            <a:off x="7062796" y="1736363"/>
            <a:ext cx="4097659" cy="369332"/>
          </a:xfrm>
          <a:prstGeom prst="rect">
            <a:avLst/>
          </a:prstGeom>
          <a:noFill/>
        </p:spPr>
        <p:txBody>
          <a:bodyPr wrap="square" rtlCol="0">
            <a:spAutoFit/>
          </a:bodyPr>
          <a:lstStyle/>
          <a:p>
            <a:r>
              <a:rPr lang="ja-JP" altLang="en-US" b="1" dirty="0">
                <a:solidFill>
                  <a:srgbClr val="D05F4F"/>
                </a:solidFill>
                <a:latin typeface="Meiryo UI" panose="020B0604030504040204" pitchFamily="50" charset="-128"/>
                <a:ea typeface="Meiryo UI" panose="020B0604030504040204" pitchFamily="50" charset="-128"/>
              </a:rPr>
              <a:t>検索にひっかかりそうなワードを入れている</a:t>
            </a:r>
            <a:endParaRPr lang="en-US" altLang="ja-JP" b="1" dirty="0">
              <a:solidFill>
                <a:srgbClr val="D05F4F"/>
              </a:solidFill>
              <a:latin typeface="Meiryo UI" panose="020B0604030504040204" pitchFamily="50" charset="-128"/>
              <a:ea typeface="Meiryo UI" panose="020B0604030504040204" pitchFamily="50" charset="-128"/>
            </a:endParaRPr>
          </a:p>
        </p:txBody>
      </p:sp>
      <p:cxnSp>
        <p:nvCxnSpPr>
          <p:cNvPr id="79" name="直線コネクタ 78"/>
          <p:cNvCxnSpPr>
            <a:endCxn id="80" idx="1"/>
          </p:cNvCxnSpPr>
          <p:nvPr/>
        </p:nvCxnSpPr>
        <p:spPr>
          <a:xfrm>
            <a:off x="7205733" y="3703406"/>
            <a:ext cx="447271" cy="1075459"/>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
        <p:nvSpPr>
          <p:cNvPr id="80" name="テキスト ボックス 79"/>
          <p:cNvSpPr txBox="1"/>
          <p:nvPr/>
        </p:nvSpPr>
        <p:spPr>
          <a:xfrm>
            <a:off x="7653004" y="4409533"/>
            <a:ext cx="3170450" cy="738664"/>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「テレビ」での制度活用が多いのであれば、「テレビ」という言葉を入れる。その他の家電も具体名を入れる。</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cxnSp>
        <p:nvCxnSpPr>
          <p:cNvPr id="82" name="直線コネクタ 81"/>
          <p:cNvCxnSpPr>
            <a:endCxn id="83" idx="1"/>
          </p:cNvCxnSpPr>
          <p:nvPr/>
        </p:nvCxnSpPr>
        <p:spPr>
          <a:xfrm>
            <a:off x="2106028" y="3737570"/>
            <a:ext cx="447271" cy="860016"/>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2553299" y="4443697"/>
            <a:ext cx="3170450" cy="307777"/>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制度の名称では検索されない</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164167" y="3462170"/>
            <a:ext cx="777208" cy="307777"/>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タイトル</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153624" y="3767882"/>
            <a:ext cx="816628" cy="523220"/>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ディスクリプション</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5" name="左中かっこ 4"/>
          <p:cNvSpPr/>
          <p:nvPr/>
        </p:nvSpPr>
        <p:spPr>
          <a:xfrm>
            <a:off x="861120" y="3499010"/>
            <a:ext cx="105574" cy="2728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左中かっこ 27"/>
          <p:cNvSpPr/>
          <p:nvPr/>
        </p:nvSpPr>
        <p:spPr>
          <a:xfrm>
            <a:off x="861120" y="3836296"/>
            <a:ext cx="105574" cy="396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テキスト ボックス 28"/>
          <p:cNvSpPr txBox="1"/>
          <p:nvPr/>
        </p:nvSpPr>
        <p:spPr>
          <a:xfrm>
            <a:off x="525350" y="5544697"/>
            <a:ext cx="11047791" cy="954107"/>
          </a:xfrm>
          <a:prstGeom prst="rect">
            <a:avLst/>
          </a:prstGeom>
          <a:noFill/>
        </p:spPr>
        <p:txBody>
          <a:bodyPr wrap="square" rtlCol="0">
            <a:spAutoFit/>
          </a:bodyPr>
          <a:lstStyle/>
          <a:p>
            <a:pPr lvl="0">
              <a:defRPr/>
            </a:pPr>
            <a:r>
              <a:rPr lang="ja-JP" altLang="en-US" sz="1400" dirty="0">
                <a:solidFill>
                  <a:prstClr val="black">
                    <a:lumMod val="90000"/>
                    <a:lumOff val="10000"/>
                  </a:prstClr>
                </a:solidFill>
                <a:latin typeface="メイリオ" panose="020B0604030504040204" pitchFamily="50" charset="-128"/>
                <a:ea typeface="メイリオ" panose="020B0604030504040204" pitchFamily="50" charset="-128"/>
              </a:rPr>
              <a:t>ウェブページへの流入経路の多くは、検索サイトからの訪問です。訪問者を増やすには、検索されやすいサイトにすることが必要です。</a:t>
            </a:r>
            <a:endParaRPr lang="en-US" altLang="ja-JP" sz="1400" dirty="0">
              <a:solidFill>
                <a:prstClr val="black">
                  <a:lumMod val="90000"/>
                  <a:lumOff val="10000"/>
                </a:prstClr>
              </a:solidFill>
              <a:latin typeface="メイリオ" panose="020B0604030504040204" pitchFamily="50" charset="-128"/>
              <a:ea typeface="メイリオ" panose="020B0604030504040204" pitchFamily="50" charset="-128"/>
            </a:endParaRPr>
          </a:p>
          <a:p>
            <a:pPr lvl="0">
              <a:defRPr/>
            </a:pPr>
            <a:r>
              <a:rPr lang="ja-JP" altLang="en-US" sz="1400" dirty="0">
                <a:solidFill>
                  <a:prstClr val="black">
                    <a:lumMod val="90000"/>
                    <a:lumOff val="10000"/>
                  </a:prstClr>
                </a:solidFill>
                <a:latin typeface="メイリオ" panose="020B0604030504040204" pitchFamily="50" charset="-128"/>
                <a:ea typeface="メイリオ" panose="020B0604030504040204" pitchFamily="50" charset="-128"/>
              </a:rPr>
              <a:t>検索を意識した工夫で、サイト訪問者を増やすことを、</a:t>
            </a:r>
            <a:r>
              <a:rPr lang="en-US" altLang="ja-JP" sz="1400" dirty="0">
                <a:solidFill>
                  <a:prstClr val="black">
                    <a:lumMod val="90000"/>
                    <a:lumOff val="10000"/>
                  </a:prstClr>
                </a:solidFill>
                <a:latin typeface="メイリオ" panose="020B0604030504040204" pitchFamily="50" charset="-128"/>
                <a:ea typeface="メイリオ" panose="020B0604030504040204" pitchFamily="50" charset="-128"/>
              </a:rPr>
              <a:t>SEO</a:t>
            </a:r>
            <a:r>
              <a:rPr lang="ja-JP" altLang="en-US" sz="1400" dirty="0">
                <a:solidFill>
                  <a:prstClr val="black">
                    <a:lumMod val="90000"/>
                    <a:lumOff val="10000"/>
                  </a:prstClr>
                </a:solidFill>
                <a:latin typeface="メイリオ" panose="020B0604030504040204" pitchFamily="50" charset="-128"/>
                <a:ea typeface="メイリオ" panose="020B0604030504040204" pitchFamily="50" charset="-128"/>
              </a:rPr>
              <a:t>（</a:t>
            </a:r>
            <a:r>
              <a:rPr lang="en-US" altLang="ja-JP" sz="1400" dirty="0">
                <a:solidFill>
                  <a:prstClr val="black">
                    <a:lumMod val="90000"/>
                    <a:lumOff val="10000"/>
                  </a:prstClr>
                </a:solidFill>
                <a:latin typeface="メイリオ" panose="020B0604030504040204" pitchFamily="50" charset="-128"/>
                <a:ea typeface="メイリオ" panose="020B0604030504040204" pitchFamily="50" charset="-128"/>
              </a:rPr>
              <a:t>Search Engine Optimization(</a:t>
            </a:r>
            <a:r>
              <a:rPr lang="ja-JP" altLang="en-US" sz="1400" dirty="0">
                <a:solidFill>
                  <a:prstClr val="black">
                    <a:lumMod val="90000"/>
                    <a:lumOff val="10000"/>
                  </a:prstClr>
                </a:solidFill>
                <a:latin typeface="メイリオ" panose="020B0604030504040204" pitchFamily="50" charset="-128"/>
                <a:ea typeface="メイリオ" panose="020B0604030504040204" pitchFamily="50" charset="-128"/>
              </a:rPr>
              <a:t>検索エンジン最適化</a:t>
            </a:r>
            <a:r>
              <a:rPr lang="en-US" altLang="ja-JP" sz="1400" dirty="0">
                <a:solidFill>
                  <a:prstClr val="black">
                    <a:lumMod val="90000"/>
                    <a:lumOff val="10000"/>
                  </a:prstClr>
                </a:solidFill>
                <a:latin typeface="メイリオ" panose="020B0604030504040204" pitchFamily="50" charset="-128"/>
                <a:ea typeface="メイリオ" panose="020B0604030504040204" pitchFamily="50" charset="-128"/>
              </a:rPr>
              <a:t>)</a:t>
            </a:r>
            <a:r>
              <a:rPr lang="ja-JP" altLang="en-US" sz="1400" dirty="0">
                <a:solidFill>
                  <a:prstClr val="black">
                    <a:lumMod val="90000"/>
                    <a:lumOff val="10000"/>
                  </a:prstClr>
                </a:solidFill>
                <a:latin typeface="メイリオ" panose="020B0604030504040204" pitchFamily="50" charset="-128"/>
                <a:ea typeface="メイリオ" panose="020B0604030504040204" pitchFamily="50" charset="-128"/>
              </a:rPr>
              <a:t>）と呼びます。</a:t>
            </a:r>
          </a:p>
          <a:p>
            <a:pPr>
              <a:defRPr/>
            </a:pPr>
            <a:r>
              <a:rPr lang="en-US" altLang="ja-JP" sz="1400" dirty="0">
                <a:solidFill>
                  <a:prstClr val="black">
                    <a:lumMod val="90000"/>
                    <a:lumOff val="10000"/>
                  </a:prstClr>
                </a:solidFill>
                <a:latin typeface="メイリオ" panose="020B0604030504040204" pitchFamily="50" charset="-128"/>
                <a:ea typeface="メイリオ" panose="020B0604030504040204" pitchFamily="50" charset="-128"/>
              </a:rPr>
              <a:t>SEO</a:t>
            </a:r>
            <a:r>
              <a:rPr lang="ja-JP" altLang="en-US" sz="1400" dirty="0">
                <a:solidFill>
                  <a:prstClr val="black">
                    <a:lumMod val="90000"/>
                    <a:lumOff val="10000"/>
                  </a:prstClr>
                </a:solidFill>
                <a:latin typeface="メイリオ" panose="020B0604030504040204" pitchFamily="50" charset="-128"/>
                <a:ea typeface="メイリオ" panose="020B0604030504040204" pitchFamily="50" charset="-128"/>
              </a:rPr>
              <a:t>は専門的な領域ですが、まずは検索されるワードを想像して、サイトのタイトルとディスクリプションに入れるようにしましょう。サイト運営を委託する場合は、仕様書にも記載するなど、事業者にも</a:t>
            </a:r>
            <a:r>
              <a:rPr lang="en-US" altLang="ja-JP" sz="1400" dirty="0">
                <a:solidFill>
                  <a:prstClr val="black">
                    <a:lumMod val="90000"/>
                    <a:lumOff val="10000"/>
                  </a:prstClr>
                </a:solidFill>
                <a:latin typeface="メイリオ" panose="020B0604030504040204" pitchFamily="50" charset="-128"/>
                <a:ea typeface="メイリオ" panose="020B0604030504040204" pitchFamily="50" charset="-128"/>
              </a:rPr>
              <a:t>SEO</a:t>
            </a:r>
            <a:r>
              <a:rPr lang="ja-JP" altLang="en-US" sz="1400" dirty="0">
                <a:solidFill>
                  <a:prstClr val="black">
                    <a:lumMod val="90000"/>
                    <a:lumOff val="10000"/>
                  </a:prstClr>
                </a:solidFill>
                <a:latin typeface="メイリオ" panose="020B0604030504040204" pitchFamily="50" charset="-128"/>
                <a:ea typeface="メイリオ" panose="020B0604030504040204" pitchFamily="50" charset="-128"/>
              </a:rPr>
              <a:t>対策を意識してもらうことが望ましいです。</a:t>
            </a:r>
          </a:p>
        </p:txBody>
      </p:sp>
    </p:spTree>
    <p:extLst>
      <p:ext uri="{BB962C8B-B14F-4D97-AF65-F5344CB8AC3E}">
        <p14:creationId xmlns:p14="http://schemas.microsoft.com/office/powerpoint/2010/main" val="2055857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243892" y="297154"/>
            <a:ext cx="11704216" cy="757386"/>
          </a:xfrm>
          <a:prstGeom prst="roundRect">
            <a:avLst>
              <a:gd name="adj" fmla="val 50000"/>
            </a:avLst>
          </a:prstGeom>
          <a:solidFill>
            <a:srgbClr val="587185"/>
          </a:solidFill>
        </p:spPr>
        <p:txBody>
          <a:bodyPr wrap="square" bIns="0" rtlCol="0" anchor="ctr">
            <a:spAutoFit/>
          </a:bodyPr>
          <a:lstStyle/>
          <a:p>
            <a:r>
              <a:rPr lang="ja-JP" altLang="en-US" sz="3200" b="1" dirty="0">
                <a:solidFill>
                  <a:schemeClr val="bg1"/>
                </a:solidFill>
                <a:latin typeface="メイリオ" panose="020B0604030504040204" pitchFamily="50" charset="-128"/>
                <a:ea typeface="メイリオ" panose="020B0604030504040204" pitchFamily="50" charset="-128"/>
              </a:rPr>
              <a:t>　この手引からまずは第一歩を</a:t>
            </a:r>
            <a:endParaRPr kumimoji="1" lang="en-US" altLang="ja-JP" sz="3200" b="1" dirty="0">
              <a:solidFill>
                <a:schemeClr val="bg1"/>
              </a:solidFill>
              <a:latin typeface="メイリオ" panose="020B0604030504040204" pitchFamily="50" charset="-128"/>
              <a:ea typeface="メイリオ" panose="020B0604030504040204" pitchFamily="50" charset="-128"/>
            </a:endParaRPr>
          </a:p>
        </p:txBody>
      </p:sp>
      <p:sp>
        <p:nvSpPr>
          <p:cNvPr id="4" name="Rectangle 2"/>
          <p:cNvSpPr>
            <a:spLocks noChangeArrowheads="1"/>
          </p:cNvSpPr>
          <p:nvPr/>
        </p:nvSpPr>
        <p:spPr bwMode="auto">
          <a:xfrm flipV="1">
            <a:off x="6890392" y="-1"/>
            <a:ext cx="53016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29" name="正方形/長方形 28"/>
          <p:cNvSpPr/>
          <p:nvPr/>
        </p:nvSpPr>
        <p:spPr>
          <a:xfrm>
            <a:off x="519176" y="1537648"/>
            <a:ext cx="11457507" cy="4524315"/>
          </a:xfrm>
          <a:prstGeom prst="rect">
            <a:avLst/>
          </a:prstGeom>
        </p:spPr>
        <p:txBody>
          <a:bodyPr wrap="square">
            <a:spAutoFit/>
          </a:bodyPr>
          <a:lstStyle/>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政策企画局戦略広報担当では、都庁の広報力の底上げのため、これまで様々な取組を行ってきました。</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これらの取組を通してのご要望を元に、今回、</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　　</a:t>
            </a:r>
            <a:r>
              <a:rPr lang="ja-JP" altLang="en-US" sz="1600" b="1" u="sng" dirty="0">
                <a:solidFill>
                  <a:schemeClr val="tx1">
                    <a:lumMod val="90000"/>
                    <a:lumOff val="10000"/>
                  </a:schemeClr>
                </a:solidFill>
                <a:latin typeface="メイリオ" panose="020B0604030504040204" pitchFamily="50" charset="-128"/>
                <a:ea typeface="メイリオ" panose="020B0604030504040204" pitchFamily="50" charset="-128"/>
              </a:rPr>
              <a:t>はじめて広報を担当する皆様が困ったときに活用できる手引書</a:t>
            </a:r>
            <a:endParaRPr lang="en-US" altLang="ja-JP" sz="1600" b="1" u="sng"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　　として、本書を作成しました。</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ここには、広報業界出身の特任管理職のもと、広報ド素人の筆者が学んできたエッセンスの基礎が詰まっています。</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ごく普通の都庁マンの目線で、皆様にも役に立つ情報を具体的にお伝えできればと思います。</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ぜひ、この手引をデスクトップの片隅においていただき、困ったときに見ていただけれると幸いです。</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また、本書は広く深い広報の世界のほんの第一歩にすぎません。</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複数メディアを活用した</a:t>
            </a:r>
            <a:r>
              <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rPr>
              <a:t>360</a:t>
            </a: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度展開、メディアとのリレーション構築など、都庁が身に着けるべき手法は数多くあります。</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この手引は簡単すぎるという方、もっと先の世界をのぞいてみたいという方は、ぜひ戦略広報までご相談ください。</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都庁広報はまだまだ伸び盛りです。一緒に、都民に伝わる広報を実現していきましょう。</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55655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角丸四角形 114"/>
          <p:cNvSpPr/>
          <p:nvPr/>
        </p:nvSpPr>
        <p:spPr>
          <a:xfrm>
            <a:off x="228601" y="901966"/>
            <a:ext cx="4743449" cy="5849353"/>
          </a:xfrm>
          <a:prstGeom prst="roundRect">
            <a:avLst>
              <a:gd name="adj" fmla="val 5280"/>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テキスト ボックス 113"/>
          <p:cNvSpPr txBox="1"/>
          <p:nvPr/>
        </p:nvSpPr>
        <p:spPr>
          <a:xfrm>
            <a:off x="573833" y="708604"/>
            <a:ext cx="3931492" cy="369332"/>
          </a:xfrm>
          <a:prstGeom prst="rect">
            <a:avLst/>
          </a:prstGeom>
          <a:solidFill>
            <a:schemeClr val="bg1"/>
          </a:solidFill>
        </p:spPr>
        <p:txBody>
          <a:bodyPr wrap="square" rtlCol="0">
            <a:spAutoFit/>
          </a:bodyPr>
          <a:lstStyle/>
          <a:p>
            <a:r>
              <a:rPr kumimoji="1" lang="en-US" altLang="ja-JP" dirty="0">
                <a:solidFill>
                  <a:srgbClr val="FFC000"/>
                </a:solidFill>
                <a:latin typeface="Arial Black" panose="020B0A04020102020204" pitchFamily="34" charset="0"/>
              </a:rPr>
              <a:t>TIPS</a:t>
            </a:r>
            <a:r>
              <a:rPr lang="ja-JP" altLang="en-US" dirty="0">
                <a:solidFill>
                  <a:srgbClr val="FFC000"/>
                </a:solidFill>
                <a:latin typeface="Arial Black" panose="020B0A04020102020204" pitchFamily="34" charset="0"/>
              </a:rPr>
              <a:t> </a:t>
            </a:r>
            <a:r>
              <a:rPr lang="ja-JP" altLang="en-US" b="1" dirty="0">
                <a:solidFill>
                  <a:srgbClr val="FFC000"/>
                </a:solidFill>
                <a:latin typeface="メイリオ" panose="020B0604030504040204" pitchFamily="50" charset="-128"/>
                <a:ea typeface="メイリオ" panose="020B0604030504040204" pitchFamily="50" charset="-128"/>
              </a:rPr>
              <a:t>検索キーワードを入れる場所</a:t>
            </a:r>
            <a:endParaRPr lang="en-US" altLang="ja-JP" b="1" dirty="0">
              <a:solidFill>
                <a:srgbClr val="FFC000"/>
              </a:solidFill>
              <a:latin typeface="メイリオ" panose="020B0604030504040204" pitchFamily="50" charset="-128"/>
              <a:ea typeface="メイリオ" panose="020B0604030504040204" pitchFamily="50" charset="-128"/>
            </a:endParaRPr>
          </a:p>
        </p:txBody>
      </p:sp>
      <p:sp>
        <p:nvSpPr>
          <p:cNvPr id="96" name="テキスト ボックス 95"/>
          <p:cNvSpPr txBox="1"/>
          <p:nvPr/>
        </p:nvSpPr>
        <p:spPr>
          <a:xfrm>
            <a:off x="228600" y="177732"/>
            <a:ext cx="11667069" cy="411153"/>
          </a:xfrm>
          <a:prstGeom prst="roundRect">
            <a:avLst>
              <a:gd name="adj" fmla="val 50000"/>
            </a:avLst>
          </a:prstGeom>
          <a:solidFill>
            <a:srgbClr val="D05F4F"/>
          </a:solidFill>
        </p:spPr>
        <p:txBody>
          <a:bodyPr wrap="square" bIns="0" rtlCol="0" anchor="ctr">
            <a:spAutoFit/>
          </a:bodyPr>
          <a:lstStyle/>
          <a:p>
            <a:r>
              <a:rPr lang="en-US" altLang="ja-JP" sz="1600" b="1" dirty="0">
                <a:solidFill>
                  <a:schemeClr val="bg1"/>
                </a:solidFill>
                <a:latin typeface="メイリオ" panose="020B0604030504040204" pitchFamily="50" charset="-128"/>
                <a:ea typeface="メイリオ" panose="020B0604030504040204" pitchFamily="50" charset="-128"/>
              </a:rPr>
              <a:t>3</a:t>
            </a:r>
            <a:r>
              <a:rPr kumimoji="1" lang="en-US" altLang="ja-JP" sz="1600" b="1" dirty="0">
                <a:solidFill>
                  <a:schemeClr val="bg1"/>
                </a:solidFill>
                <a:latin typeface="メイリオ" panose="020B0604030504040204" pitchFamily="50" charset="-128"/>
                <a:ea typeface="メイリオ" panose="020B0604030504040204" pitchFamily="50" charset="-128"/>
              </a:rPr>
              <a:t>-1</a:t>
            </a:r>
            <a:r>
              <a:rPr kumimoji="1" lang="ja-JP" altLang="en-US" sz="1600" b="1" dirty="0">
                <a:solidFill>
                  <a:schemeClr val="bg1"/>
                </a:solidFill>
                <a:latin typeface="メイリオ" panose="020B0604030504040204" pitchFamily="50" charset="-128"/>
                <a:ea typeface="メイリオ" panose="020B0604030504040204" pitchFamily="50" charset="-128"/>
              </a:rPr>
              <a:t>　検索されやすいサイトにする</a:t>
            </a:r>
            <a:endParaRPr kumimoji="1" lang="en-US" altLang="ja-JP" sz="1600" b="1" dirty="0">
              <a:solidFill>
                <a:schemeClr val="bg1"/>
              </a:solidFill>
              <a:latin typeface="メイリオ" panose="020B0604030504040204" pitchFamily="50" charset="-128"/>
              <a:ea typeface="メイリオ" panose="020B0604030504040204" pitchFamily="50" charset="-128"/>
            </a:endParaRPr>
          </a:p>
        </p:txBody>
      </p:sp>
      <p:sp>
        <p:nvSpPr>
          <p:cNvPr id="101" name="テキスト ボックス 100"/>
          <p:cNvSpPr txBox="1"/>
          <p:nvPr/>
        </p:nvSpPr>
        <p:spPr>
          <a:xfrm>
            <a:off x="585666" y="1215035"/>
            <a:ext cx="4218171" cy="1220847"/>
          </a:xfrm>
          <a:prstGeom prst="rect">
            <a:avLst/>
          </a:prstGeom>
          <a:noFill/>
        </p:spPr>
        <p:txBody>
          <a:bodyPr wrap="square" rtlCol="0">
            <a:spAutoFit/>
          </a:bodyPr>
          <a:lstStyle/>
          <a:p>
            <a:pPr>
              <a:lnSpc>
                <a:spcPts val="2200"/>
              </a:lnSpc>
            </a:pPr>
            <a:r>
              <a:rPr lang="ja-JP" altLang="en-US" sz="1400" dirty="0">
                <a:latin typeface="Meiryo UI" panose="020B0604030504040204" pitchFamily="50" charset="-128"/>
                <a:ea typeface="Meiryo UI" panose="020B0604030504040204" pitchFamily="50" charset="-128"/>
              </a:rPr>
              <a:t>・タイトル</a:t>
            </a:r>
            <a:endParaRPr lang="en-US" altLang="ja-JP" sz="1400" dirty="0">
              <a:latin typeface="Meiryo UI" panose="020B0604030504040204" pitchFamily="50" charset="-128"/>
              <a:ea typeface="Meiryo UI" panose="020B0604030504040204" pitchFamily="50" charset="-128"/>
            </a:endParaRPr>
          </a:p>
          <a:p>
            <a:pPr>
              <a:lnSpc>
                <a:spcPts val="2200"/>
              </a:lnSpc>
            </a:pPr>
            <a:r>
              <a:rPr lang="ja-JP" altLang="en-US" sz="1400" dirty="0">
                <a:latin typeface="Meiryo UI" panose="020B0604030504040204" pitchFamily="50" charset="-128"/>
                <a:ea typeface="Meiryo UI" panose="020B0604030504040204" pitchFamily="50" charset="-128"/>
              </a:rPr>
              <a:t>・ディスクリプション</a:t>
            </a:r>
            <a:endParaRPr lang="en-US" altLang="ja-JP" sz="1400" dirty="0">
              <a:latin typeface="Meiryo UI" panose="020B0604030504040204" pitchFamily="50" charset="-128"/>
              <a:ea typeface="Meiryo UI" panose="020B0604030504040204" pitchFamily="50" charset="-128"/>
            </a:endParaRPr>
          </a:p>
          <a:p>
            <a:pPr>
              <a:lnSpc>
                <a:spcPts val="2200"/>
              </a:lnSpc>
            </a:pPr>
            <a:r>
              <a:rPr lang="ja-JP" altLang="en-US" sz="1400" dirty="0">
                <a:latin typeface="Meiryo UI" panose="020B0604030504040204" pitchFamily="50" charset="-128"/>
                <a:ea typeface="Meiryo UI" panose="020B0604030504040204" pitchFamily="50" charset="-128"/>
              </a:rPr>
              <a:t>・見出し（</a:t>
            </a:r>
            <a:r>
              <a:rPr lang="en-US" altLang="ja-JP" sz="1400" dirty="0">
                <a:latin typeface="Meiryo UI" panose="020B0604030504040204" pitchFamily="50" charset="-128"/>
                <a:ea typeface="Meiryo UI" panose="020B0604030504040204" pitchFamily="50" charset="-128"/>
              </a:rPr>
              <a:t> &lt;h1&gt;&lt;h2&gt;&lt;h3&gt;</a:t>
            </a:r>
            <a:r>
              <a:rPr lang="ja-JP" altLang="en-US" sz="1400" dirty="0">
                <a:latin typeface="Meiryo UI" panose="020B0604030504040204" pitchFamily="50" charset="-128"/>
                <a:ea typeface="Meiryo UI" panose="020B0604030504040204" pitchFamily="50" charset="-128"/>
              </a:rPr>
              <a:t>タグなど　）</a:t>
            </a:r>
            <a:endParaRPr lang="en-US" altLang="ja-JP" sz="1400" dirty="0">
              <a:latin typeface="Meiryo UI" panose="020B0604030504040204" pitchFamily="50" charset="-128"/>
              <a:ea typeface="Meiryo UI" panose="020B0604030504040204" pitchFamily="50" charset="-128"/>
            </a:endParaRPr>
          </a:p>
          <a:p>
            <a:pPr>
              <a:lnSpc>
                <a:spcPts val="2200"/>
              </a:lnSpc>
            </a:pPr>
            <a:r>
              <a:rPr lang="ja-JP" altLang="en-US" sz="1400" dirty="0">
                <a:latin typeface="Meiryo UI" panose="020B0604030504040204" pitchFamily="50" charset="-128"/>
                <a:ea typeface="Meiryo UI" panose="020B0604030504040204" pitchFamily="50" charset="-128"/>
              </a:rPr>
              <a:t>・ページ本文</a:t>
            </a:r>
            <a:endParaRPr lang="en-US" altLang="ja-JP" sz="1400" dirty="0">
              <a:latin typeface="Meiryo UI" panose="020B0604030504040204" pitchFamily="50" charset="-128"/>
              <a:ea typeface="Meiryo UI" panose="020B0604030504040204" pitchFamily="50" charset="-128"/>
            </a:endParaRPr>
          </a:p>
        </p:txBody>
      </p:sp>
      <p:pic>
        <p:nvPicPr>
          <p:cNvPr id="102" name="図 101"/>
          <p:cNvPicPr>
            <a:picLocks noChangeAspect="1"/>
          </p:cNvPicPr>
          <p:nvPr/>
        </p:nvPicPr>
        <p:blipFill rotWithShape="1">
          <a:blip r:embed="rId3">
            <a:extLst>
              <a:ext uri="{28A0092B-C50C-407E-A947-70E740481C1C}">
                <a14:useLocalDpi xmlns:a14="http://schemas.microsoft.com/office/drawing/2010/main" val="0"/>
              </a:ext>
            </a:extLst>
          </a:blip>
          <a:srcRect l="13561" t="1832" r="13561" b="14652"/>
          <a:stretch/>
        </p:blipFill>
        <p:spPr>
          <a:xfrm>
            <a:off x="1739015" y="2771801"/>
            <a:ext cx="3064822" cy="3744918"/>
          </a:xfrm>
          <a:prstGeom prst="rect">
            <a:avLst/>
          </a:prstGeom>
        </p:spPr>
      </p:pic>
      <p:cxnSp>
        <p:nvCxnSpPr>
          <p:cNvPr id="120" name="直線コネクタ 119"/>
          <p:cNvCxnSpPr>
            <a:endCxn id="121" idx="3"/>
          </p:cNvCxnSpPr>
          <p:nvPr/>
        </p:nvCxnSpPr>
        <p:spPr>
          <a:xfrm flipH="1">
            <a:off x="1855182" y="3297839"/>
            <a:ext cx="364143" cy="844101"/>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
        <p:nvSpPr>
          <p:cNvPr id="121" name="テキスト ボックス 120"/>
          <p:cNvSpPr txBox="1"/>
          <p:nvPr/>
        </p:nvSpPr>
        <p:spPr>
          <a:xfrm>
            <a:off x="1008057" y="3972663"/>
            <a:ext cx="847125" cy="338554"/>
          </a:xfrm>
          <a:prstGeom prst="rect">
            <a:avLst/>
          </a:prstGeom>
          <a:noFill/>
        </p:spPr>
        <p:txBody>
          <a:bodyPr wrap="square" rtlCol="0">
            <a:spAutoFit/>
          </a:bodyPr>
          <a:lstStyle/>
          <a:p>
            <a:pPr algn="r"/>
            <a:r>
              <a:rPr lang="ja-JP" altLang="en-US" sz="1600" dirty="0"/>
              <a:t>見出し</a:t>
            </a:r>
            <a:endParaRPr lang="en-US" altLang="ja-JP" sz="1600" dirty="0"/>
          </a:p>
        </p:txBody>
      </p:sp>
      <p:cxnSp>
        <p:nvCxnSpPr>
          <p:cNvPr id="122" name="直線コネクタ 121"/>
          <p:cNvCxnSpPr>
            <a:endCxn id="121" idx="3"/>
          </p:cNvCxnSpPr>
          <p:nvPr/>
        </p:nvCxnSpPr>
        <p:spPr>
          <a:xfrm flipH="1" flipV="1">
            <a:off x="1855182" y="4141940"/>
            <a:ext cx="535593" cy="645424"/>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
        <p:nvSpPr>
          <p:cNvPr id="123" name="テキスト ボックス 122"/>
          <p:cNvSpPr txBox="1"/>
          <p:nvPr/>
        </p:nvSpPr>
        <p:spPr>
          <a:xfrm>
            <a:off x="1046926" y="5244237"/>
            <a:ext cx="742425" cy="338554"/>
          </a:xfrm>
          <a:prstGeom prst="rect">
            <a:avLst/>
          </a:prstGeom>
          <a:noFill/>
        </p:spPr>
        <p:txBody>
          <a:bodyPr wrap="square" rtlCol="0">
            <a:spAutoFit/>
          </a:bodyPr>
          <a:lstStyle>
            <a:defPPr>
              <a:defRPr lang="ja-JP"/>
            </a:defPPr>
            <a:lvl1pPr>
              <a:defRPr sz="1600"/>
            </a:lvl1pPr>
          </a:lstStyle>
          <a:p>
            <a:pPr algn="r"/>
            <a:r>
              <a:rPr lang="ja-JP" altLang="en-US" dirty="0"/>
              <a:t>本文</a:t>
            </a:r>
            <a:endParaRPr lang="en-US" altLang="ja-JP" dirty="0"/>
          </a:p>
        </p:txBody>
      </p:sp>
      <p:cxnSp>
        <p:nvCxnSpPr>
          <p:cNvPr id="124" name="直線コネクタ 123"/>
          <p:cNvCxnSpPr>
            <a:endCxn id="123" idx="3"/>
          </p:cNvCxnSpPr>
          <p:nvPr/>
        </p:nvCxnSpPr>
        <p:spPr>
          <a:xfrm flipH="1" flipV="1">
            <a:off x="1789351" y="5413514"/>
            <a:ext cx="601424" cy="138500"/>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2116" y="2012211"/>
            <a:ext cx="5113250" cy="4482309"/>
          </a:xfrm>
          <a:prstGeom prst="rect">
            <a:avLst/>
          </a:prstGeom>
        </p:spPr>
      </p:pic>
      <p:sp>
        <p:nvSpPr>
          <p:cNvPr id="127" name="角丸四角形 126"/>
          <p:cNvSpPr/>
          <p:nvPr/>
        </p:nvSpPr>
        <p:spPr>
          <a:xfrm>
            <a:off x="5317282" y="876300"/>
            <a:ext cx="6442918" cy="5849353"/>
          </a:xfrm>
          <a:prstGeom prst="roundRect">
            <a:avLst>
              <a:gd name="adj" fmla="val 5280"/>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5552233" y="729972"/>
            <a:ext cx="3490167" cy="369332"/>
          </a:xfrm>
          <a:prstGeom prst="rect">
            <a:avLst/>
          </a:prstGeom>
          <a:solidFill>
            <a:schemeClr val="bg1"/>
          </a:solidFill>
        </p:spPr>
        <p:txBody>
          <a:bodyPr wrap="square" rtlCol="0">
            <a:spAutoFit/>
          </a:bodyPr>
          <a:lstStyle/>
          <a:p>
            <a:r>
              <a:rPr kumimoji="1" lang="en-US" altLang="ja-JP" dirty="0">
                <a:solidFill>
                  <a:srgbClr val="FFC000"/>
                </a:solidFill>
                <a:latin typeface="Arial Black" panose="020B0A04020102020204" pitchFamily="34" charset="0"/>
              </a:rPr>
              <a:t>TIPS</a:t>
            </a:r>
            <a:r>
              <a:rPr lang="ja-JP" altLang="en-US" dirty="0">
                <a:solidFill>
                  <a:srgbClr val="FFC000"/>
                </a:solidFill>
                <a:latin typeface="Arial Black" panose="020B0A04020102020204" pitchFamily="34" charset="0"/>
              </a:rPr>
              <a:t> </a:t>
            </a:r>
            <a:r>
              <a:rPr lang="en-US" altLang="ja-JP" b="1" dirty="0">
                <a:solidFill>
                  <a:srgbClr val="FFC000"/>
                </a:solidFill>
                <a:latin typeface="+mn-ea"/>
              </a:rPr>
              <a:t>GA</a:t>
            </a:r>
            <a:r>
              <a:rPr lang="ja-JP" altLang="en-US" b="1" dirty="0">
                <a:solidFill>
                  <a:srgbClr val="FFC000"/>
                </a:solidFill>
                <a:latin typeface="+mn-ea"/>
              </a:rPr>
              <a:t>でキ</a:t>
            </a:r>
            <a:r>
              <a:rPr lang="ja-JP" altLang="en-US" b="1" dirty="0">
                <a:solidFill>
                  <a:srgbClr val="FFC000"/>
                </a:solidFill>
                <a:latin typeface="Arial Black" panose="020B0A04020102020204" pitchFamily="34" charset="0"/>
              </a:rPr>
              <a:t>ーワードを探す</a:t>
            </a:r>
            <a:endParaRPr lang="en-US" altLang="ja-JP" b="1" dirty="0">
              <a:solidFill>
                <a:srgbClr val="FFC000"/>
              </a:solidFill>
              <a:latin typeface="メイリオ" panose="020B0604030504040204" pitchFamily="50" charset="-128"/>
              <a:ea typeface="メイリオ" panose="020B0604030504040204" pitchFamily="50" charset="-128"/>
            </a:endParaRPr>
          </a:p>
        </p:txBody>
      </p:sp>
      <p:sp>
        <p:nvSpPr>
          <p:cNvPr id="128" name="テキスト ボックス 127"/>
          <p:cNvSpPr txBox="1"/>
          <p:nvPr/>
        </p:nvSpPr>
        <p:spPr>
          <a:xfrm>
            <a:off x="5552233" y="1173497"/>
            <a:ext cx="6144406" cy="656590"/>
          </a:xfrm>
          <a:prstGeom prst="rect">
            <a:avLst/>
          </a:prstGeom>
          <a:noFill/>
        </p:spPr>
        <p:txBody>
          <a:bodyPr wrap="square" rtlCol="0">
            <a:spAutoFit/>
          </a:bodyPr>
          <a:lstStyle/>
          <a:p>
            <a:pPr>
              <a:lnSpc>
                <a:spcPts val="2200"/>
              </a:lnSpc>
            </a:pPr>
            <a:r>
              <a:rPr lang="en-US" altLang="ja-JP" sz="1400" dirty="0">
                <a:latin typeface="Meiryo UI" panose="020B0604030504040204" pitchFamily="50" charset="-128"/>
                <a:ea typeface="Meiryo UI" panose="020B0604030504040204" pitchFamily="50" charset="-128"/>
              </a:rPr>
              <a:t>GA</a:t>
            </a:r>
            <a:r>
              <a:rPr lang="ja-JP" altLang="en-US" sz="1400" dirty="0">
                <a:latin typeface="Meiryo UI" panose="020B0604030504040204" pitchFamily="50" charset="-128"/>
                <a:ea typeface="Meiryo UI" panose="020B0604030504040204" pitchFamily="50" charset="-128"/>
              </a:rPr>
              <a:t>を使うと、そのサイトがどんなキーワードで検索されているかを知ることができます。</a:t>
            </a:r>
            <a:endParaRPr lang="en-US" altLang="ja-JP" sz="1400" dirty="0">
              <a:latin typeface="Meiryo UI" panose="020B0604030504040204" pitchFamily="50" charset="-128"/>
              <a:ea typeface="Meiryo UI" panose="020B0604030504040204" pitchFamily="50" charset="-128"/>
            </a:endParaRPr>
          </a:p>
          <a:p>
            <a:pPr>
              <a:lnSpc>
                <a:spcPts val="2200"/>
              </a:lnSpc>
            </a:pPr>
            <a:r>
              <a:rPr lang="ja-JP" altLang="en-US" sz="1400" dirty="0">
                <a:latin typeface="Meiryo UI" panose="020B0604030504040204" pitchFamily="50" charset="-128"/>
                <a:ea typeface="Meiryo UI" panose="020B0604030504040204" pitchFamily="50" charset="-128"/>
              </a:rPr>
              <a:t>キーワード選定にあたってのヒントとして活用しましょう。</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97552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21</a:t>
            </a:fld>
            <a:endParaRPr kumimoji="1" lang="ja-JP" altLang="en-US" dirty="0"/>
          </a:p>
        </p:txBody>
      </p:sp>
      <p:sp>
        <p:nvSpPr>
          <p:cNvPr id="90" name="テキスト ボックス 89"/>
          <p:cNvSpPr txBox="1"/>
          <p:nvPr/>
        </p:nvSpPr>
        <p:spPr>
          <a:xfrm>
            <a:off x="525350" y="5544697"/>
            <a:ext cx="11047791" cy="954107"/>
          </a:xfrm>
          <a:prstGeom prst="rect">
            <a:avLst/>
          </a:prstGeom>
          <a:noFill/>
        </p:spPr>
        <p:txBody>
          <a:bodyPr wrap="square" rtlCol="0">
            <a:spAutoFit/>
          </a:bodyPr>
          <a:lstStyle/>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今や、ウェブページは</a:t>
            </a:r>
            <a:r>
              <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rPr>
              <a:t>PC</a:t>
            </a: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よりスマートフォンで見られることの方が多くなっており、</a:t>
            </a:r>
            <a:br>
              <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rPr>
            </a:b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スマートフォンでの見やすさを考慮したサイトつくりは必須です。</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ホームページ構築を委託する場合、必ず「レスポンシブデザイン対応」を仕様書に記載してください。</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また、リリースの前に、テストページをスマホでも確認することで、スマホでの見え方を確認するようにしましょう。</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sp>
        <p:nvSpPr>
          <p:cNvPr id="93" name="テキスト ボックス 92"/>
          <p:cNvSpPr txBox="1"/>
          <p:nvPr/>
        </p:nvSpPr>
        <p:spPr>
          <a:xfrm>
            <a:off x="243892" y="297154"/>
            <a:ext cx="11704216" cy="757386"/>
          </a:xfrm>
          <a:prstGeom prst="roundRect">
            <a:avLst>
              <a:gd name="adj" fmla="val 50000"/>
            </a:avLst>
          </a:prstGeom>
          <a:solidFill>
            <a:srgbClr val="D05F4F"/>
          </a:solidFill>
        </p:spPr>
        <p:txBody>
          <a:bodyPr wrap="square" bIns="0" rtlCol="0" anchor="ctr">
            <a:spAutoFit/>
          </a:bodyPr>
          <a:lstStyle/>
          <a:p>
            <a:r>
              <a:rPr lang="en-US" altLang="ja-JP" sz="3200" b="1" dirty="0">
                <a:solidFill>
                  <a:schemeClr val="bg1"/>
                </a:solidFill>
                <a:latin typeface="メイリオ" panose="020B0604030504040204" pitchFamily="50" charset="-128"/>
                <a:ea typeface="メイリオ" panose="020B0604030504040204" pitchFamily="50" charset="-128"/>
              </a:rPr>
              <a:t>3-2</a:t>
            </a:r>
            <a:r>
              <a:rPr lang="ja-JP" altLang="en-US" sz="3200" b="1" dirty="0">
                <a:solidFill>
                  <a:schemeClr val="bg1"/>
                </a:solidFill>
                <a:latin typeface="メイリオ" panose="020B0604030504040204" pitchFamily="50" charset="-128"/>
                <a:ea typeface="メイリオ" panose="020B0604030504040204" pitchFamily="50" charset="-128"/>
              </a:rPr>
              <a:t>　ホームページはスマホファーストで</a:t>
            </a:r>
            <a:endParaRPr lang="en-US" altLang="ja-JP" sz="3200" b="1" dirty="0">
              <a:solidFill>
                <a:schemeClr val="bg1"/>
              </a:solidFill>
              <a:latin typeface="メイリオ" panose="020B0604030504040204" pitchFamily="50" charset="-128"/>
              <a:ea typeface="メイリオ" panose="020B0604030504040204" pitchFamily="50" charset="-128"/>
            </a:endParaRPr>
          </a:p>
        </p:txBody>
      </p:sp>
      <p:sp>
        <p:nvSpPr>
          <p:cNvPr id="159" name="テキスト ボックス 158"/>
          <p:cNvSpPr txBox="1"/>
          <p:nvPr/>
        </p:nvSpPr>
        <p:spPr>
          <a:xfrm>
            <a:off x="705581" y="1256549"/>
            <a:ext cx="633792" cy="633792"/>
          </a:xfrm>
          <a:prstGeom prst="mathMultiply">
            <a:avLst/>
          </a:prstGeom>
          <a:solidFill>
            <a:srgbClr val="D05F4F"/>
          </a:solidFill>
        </p:spPr>
        <p:txBody>
          <a:bodyPr wrap="square" lIns="0" tIns="0" rIns="0" bIns="0" rtlCol="0" anchor="ctr" anchorCtr="0">
            <a:noAutofit/>
          </a:bodyPr>
          <a:lstStyle/>
          <a:p>
            <a:pPr algn="ctr"/>
            <a:r>
              <a:rPr lang="en-US" altLang="ja-JP" sz="1400" b="1" dirty="0"/>
              <a:t>NG</a:t>
            </a:r>
            <a:endParaRPr kumimoji="1" lang="ja-JP" altLang="en-US" sz="1400" b="1" dirty="0"/>
          </a:p>
        </p:txBody>
      </p:sp>
      <p:sp>
        <p:nvSpPr>
          <p:cNvPr id="160" name="テキスト ボックス 159"/>
          <p:cNvSpPr txBox="1"/>
          <p:nvPr/>
        </p:nvSpPr>
        <p:spPr>
          <a:xfrm>
            <a:off x="1310583" y="1388779"/>
            <a:ext cx="3900642" cy="369332"/>
          </a:xfrm>
          <a:prstGeom prst="rect">
            <a:avLst/>
          </a:prstGeom>
          <a:noFill/>
        </p:spPr>
        <p:txBody>
          <a:bodyPr wrap="square" rtlCol="0">
            <a:spAutoFit/>
          </a:bodyPr>
          <a:lstStyle/>
          <a:p>
            <a:r>
              <a:rPr lang="en-US" altLang="ja-JP" b="1" dirty="0">
                <a:solidFill>
                  <a:schemeClr val="tx1">
                    <a:lumMod val="90000"/>
                    <a:lumOff val="10000"/>
                  </a:schemeClr>
                </a:solidFill>
                <a:latin typeface="Meiryo UI" panose="020B0604030504040204" pitchFamily="50" charset="-128"/>
                <a:ea typeface="Meiryo UI" panose="020B0604030504040204" pitchFamily="50" charset="-128"/>
              </a:rPr>
              <a:t>PC</a:t>
            </a:r>
            <a:r>
              <a:rPr lang="ja-JP" altLang="en-US" b="1" dirty="0">
                <a:solidFill>
                  <a:schemeClr val="tx1">
                    <a:lumMod val="90000"/>
                    <a:lumOff val="10000"/>
                  </a:schemeClr>
                </a:solidFill>
                <a:latin typeface="Meiryo UI" panose="020B0604030504040204" pitchFamily="50" charset="-128"/>
                <a:ea typeface="Meiryo UI" panose="020B0604030504040204" pitchFamily="50" charset="-128"/>
              </a:rPr>
              <a:t>サイトがそのままスマホに表示される</a:t>
            </a:r>
            <a:endParaRPr lang="en-US" altLang="ja-JP" b="1"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161" name="テキスト ボックス 160"/>
          <p:cNvSpPr txBox="1"/>
          <p:nvPr/>
        </p:nvSpPr>
        <p:spPr>
          <a:xfrm>
            <a:off x="6602791" y="1321445"/>
            <a:ext cx="504000" cy="504000"/>
          </a:xfrm>
          <a:prstGeom prst="donut">
            <a:avLst/>
          </a:prstGeom>
          <a:solidFill>
            <a:srgbClr val="D05F4F"/>
          </a:solidFill>
        </p:spPr>
        <p:txBody>
          <a:bodyPr wrap="square" lIns="0" tIns="0" rIns="0" bIns="0" rtlCol="0" anchor="ctr" anchorCtr="0">
            <a:noAutofit/>
          </a:bodyPr>
          <a:lstStyle/>
          <a:p>
            <a:pPr algn="ctr"/>
            <a:r>
              <a:rPr kumimoji="1" lang="en-US" altLang="ja-JP" b="1" dirty="0"/>
              <a:t>OK</a:t>
            </a:r>
            <a:endParaRPr kumimoji="1" lang="ja-JP" altLang="en-US" b="1" dirty="0"/>
          </a:p>
        </p:txBody>
      </p:sp>
      <p:sp>
        <p:nvSpPr>
          <p:cNvPr id="162" name="テキスト ボックス 161"/>
          <p:cNvSpPr txBox="1"/>
          <p:nvPr/>
        </p:nvSpPr>
        <p:spPr>
          <a:xfrm>
            <a:off x="7106791" y="1388779"/>
            <a:ext cx="4332540" cy="369332"/>
          </a:xfrm>
          <a:prstGeom prst="rect">
            <a:avLst/>
          </a:prstGeom>
          <a:noFill/>
        </p:spPr>
        <p:txBody>
          <a:bodyPr wrap="square" rtlCol="0">
            <a:spAutoFit/>
          </a:bodyPr>
          <a:lstStyle/>
          <a:p>
            <a:r>
              <a:rPr lang="ja-JP" altLang="en-US" b="1" dirty="0">
                <a:solidFill>
                  <a:srgbClr val="D05F4F"/>
                </a:solidFill>
                <a:latin typeface="Meiryo UI" panose="020B0604030504040204" pitchFamily="50" charset="-128"/>
                <a:ea typeface="Meiryo UI" panose="020B0604030504040204" pitchFamily="50" charset="-128"/>
              </a:rPr>
              <a:t>スマートフォン用のレスポンシブ対応デザイン</a:t>
            </a:r>
            <a:endParaRPr lang="en-US" altLang="ja-JP" b="1" dirty="0">
              <a:solidFill>
                <a:srgbClr val="D05F4F"/>
              </a:solidFill>
              <a:latin typeface="Meiryo UI" panose="020B0604030504040204" pitchFamily="50" charset="-128"/>
              <a:ea typeface="Meiryo UI" panose="020B0604030504040204" pitchFamily="50" charset="-128"/>
            </a:endParaRPr>
          </a:p>
        </p:txBody>
      </p:sp>
      <p:pic>
        <p:nvPicPr>
          <p:cNvPr id="48" name="図 4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7619" y="2931659"/>
            <a:ext cx="2110921" cy="1202616"/>
          </a:xfrm>
          <a:prstGeom prst="rect">
            <a:avLst/>
          </a:prstGeom>
        </p:spPr>
      </p:pic>
      <p:pic>
        <p:nvPicPr>
          <p:cNvPr id="52" name="図 5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27129" y="1936614"/>
            <a:ext cx="1482671" cy="3112980"/>
          </a:xfrm>
          <a:prstGeom prst="roundRect">
            <a:avLst>
              <a:gd name="adj" fmla="val 4593"/>
            </a:avLst>
          </a:prstGeom>
          <a:ln w="57150">
            <a:solidFill>
              <a:schemeClr val="bg2">
                <a:lumMod val="25000"/>
              </a:schemeClr>
            </a:solidFill>
          </a:ln>
        </p:spPr>
      </p:pic>
      <p:pic>
        <p:nvPicPr>
          <p:cNvPr id="53" name="図 5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392450" y="1942766"/>
            <a:ext cx="1512546" cy="3100677"/>
          </a:xfrm>
          <a:prstGeom prst="roundRect">
            <a:avLst>
              <a:gd name="adj" fmla="val 3786"/>
            </a:avLst>
          </a:prstGeom>
          <a:ln w="57150">
            <a:solidFill>
              <a:schemeClr val="bg2">
                <a:lumMod val="25000"/>
              </a:schemeClr>
            </a:solidFill>
          </a:ln>
        </p:spPr>
      </p:pic>
      <p:sp>
        <p:nvSpPr>
          <p:cNvPr id="59" name="テキスト ボックス 58"/>
          <p:cNvSpPr txBox="1"/>
          <p:nvPr/>
        </p:nvSpPr>
        <p:spPr>
          <a:xfrm>
            <a:off x="1772311" y="4205676"/>
            <a:ext cx="494046" cy="369332"/>
          </a:xfrm>
          <a:prstGeom prst="rect">
            <a:avLst/>
          </a:prstGeom>
          <a:noFill/>
        </p:spPr>
        <p:txBody>
          <a:bodyPr wrap="none" rtlCol="0">
            <a:spAutoFit/>
          </a:bodyPr>
          <a:lstStyle/>
          <a:p>
            <a:r>
              <a:rPr kumimoji="1" lang="en-US" altLang="ja-JP" dirty="0"/>
              <a:t>PC</a:t>
            </a:r>
            <a:endParaRPr kumimoji="1" lang="ja-JP" altLang="en-US" dirty="0"/>
          </a:p>
        </p:txBody>
      </p:sp>
      <p:sp>
        <p:nvSpPr>
          <p:cNvPr id="185" name="テキスト ボックス 184"/>
          <p:cNvSpPr txBox="1"/>
          <p:nvPr/>
        </p:nvSpPr>
        <p:spPr>
          <a:xfrm>
            <a:off x="3806599" y="5129842"/>
            <a:ext cx="923730" cy="369332"/>
          </a:xfrm>
          <a:prstGeom prst="rect">
            <a:avLst/>
          </a:prstGeom>
          <a:noFill/>
        </p:spPr>
        <p:txBody>
          <a:bodyPr wrap="square" rtlCol="0">
            <a:spAutoFit/>
          </a:bodyPr>
          <a:lstStyle/>
          <a:p>
            <a:pPr algn="ctr"/>
            <a:r>
              <a:rPr kumimoji="1" lang="ja-JP" altLang="en-US" dirty="0"/>
              <a:t>スマホ</a:t>
            </a:r>
          </a:p>
        </p:txBody>
      </p:sp>
      <p:pic>
        <p:nvPicPr>
          <p:cNvPr id="186" name="図 18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31756" y="2891797"/>
            <a:ext cx="2110921" cy="1202616"/>
          </a:xfrm>
          <a:prstGeom prst="rect">
            <a:avLst/>
          </a:prstGeom>
        </p:spPr>
      </p:pic>
      <p:sp>
        <p:nvSpPr>
          <p:cNvPr id="187" name="テキスト ボックス 186"/>
          <p:cNvSpPr txBox="1"/>
          <p:nvPr/>
        </p:nvSpPr>
        <p:spPr>
          <a:xfrm>
            <a:off x="7626448" y="4165814"/>
            <a:ext cx="494046" cy="369332"/>
          </a:xfrm>
          <a:prstGeom prst="rect">
            <a:avLst/>
          </a:prstGeom>
          <a:noFill/>
        </p:spPr>
        <p:txBody>
          <a:bodyPr wrap="none" rtlCol="0">
            <a:spAutoFit/>
          </a:bodyPr>
          <a:lstStyle/>
          <a:p>
            <a:r>
              <a:rPr kumimoji="1" lang="en-US" altLang="ja-JP" dirty="0"/>
              <a:t>PC</a:t>
            </a:r>
            <a:endParaRPr kumimoji="1" lang="ja-JP" altLang="en-US" dirty="0"/>
          </a:p>
        </p:txBody>
      </p:sp>
      <p:sp>
        <p:nvSpPr>
          <p:cNvPr id="188" name="テキスト ボックス 187"/>
          <p:cNvSpPr txBox="1"/>
          <p:nvPr/>
        </p:nvSpPr>
        <p:spPr>
          <a:xfrm>
            <a:off x="9686858" y="5087497"/>
            <a:ext cx="923730" cy="369332"/>
          </a:xfrm>
          <a:prstGeom prst="rect">
            <a:avLst/>
          </a:prstGeom>
          <a:noFill/>
        </p:spPr>
        <p:txBody>
          <a:bodyPr wrap="square" rtlCol="0">
            <a:spAutoFit/>
          </a:bodyPr>
          <a:lstStyle/>
          <a:p>
            <a:pPr algn="ctr"/>
            <a:r>
              <a:rPr kumimoji="1" lang="ja-JP" altLang="en-US" dirty="0"/>
              <a:t>スマホ</a:t>
            </a:r>
          </a:p>
        </p:txBody>
      </p:sp>
      <p:cxnSp>
        <p:nvCxnSpPr>
          <p:cNvPr id="77" name="直線コネクタ 76"/>
          <p:cNvCxnSpPr/>
          <p:nvPr/>
        </p:nvCxnSpPr>
        <p:spPr>
          <a:xfrm flipH="1" flipV="1">
            <a:off x="10867909" y="2024229"/>
            <a:ext cx="571423" cy="184666"/>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
        <p:nvSpPr>
          <p:cNvPr id="78" name="テキスト ボックス 77"/>
          <p:cNvSpPr txBox="1"/>
          <p:nvPr/>
        </p:nvSpPr>
        <p:spPr>
          <a:xfrm>
            <a:off x="11418593" y="1857533"/>
            <a:ext cx="400110" cy="2532809"/>
          </a:xfrm>
          <a:prstGeom prst="rect">
            <a:avLst/>
          </a:prstGeom>
          <a:noFill/>
        </p:spPr>
        <p:txBody>
          <a:bodyPr vert="eaVert"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ハンバーガーメニューを活用</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cxnSp>
        <p:nvCxnSpPr>
          <p:cNvPr id="83" name="直線コネクタ 82"/>
          <p:cNvCxnSpPr/>
          <p:nvPr/>
        </p:nvCxnSpPr>
        <p:spPr>
          <a:xfrm flipH="1" flipV="1">
            <a:off x="4860819" y="2068824"/>
            <a:ext cx="571423" cy="184666"/>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
        <p:nvSpPr>
          <p:cNvPr id="84" name="テキスト ボックス 83"/>
          <p:cNvSpPr txBox="1"/>
          <p:nvPr/>
        </p:nvSpPr>
        <p:spPr>
          <a:xfrm>
            <a:off x="5411503" y="1902128"/>
            <a:ext cx="400110" cy="2532809"/>
          </a:xfrm>
          <a:prstGeom prst="rect">
            <a:avLst/>
          </a:prstGeom>
          <a:noFill/>
        </p:spPr>
        <p:txBody>
          <a:bodyPr vert="eaVert"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メニューの操作性が悪い</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cxnSp>
        <p:nvCxnSpPr>
          <p:cNvPr id="85" name="直線コネクタ 84"/>
          <p:cNvCxnSpPr>
            <a:endCxn id="86" idx="1"/>
          </p:cNvCxnSpPr>
          <p:nvPr/>
        </p:nvCxnSpPr>
        <p:spPr>
          <a:xfrm>
            <a:off x="4739244" y="4623976"/>
            <a:ext cx="500453" cy="459425"/>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5239697" y="4929512"/>
            <a:ext cx="951997" cy="307777"/>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読めない</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56772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22</a:t>
            </a:fld>
            <a:endParaRPr kumimoji="1" lang="ja-JP" altLang="en-US" dirty="0"/>
          </a:p>
        </p:txBody>
      </p:sp>
      <p:sp>
        <p:nvSpPr>
          <p:cNvPr id="90" name="テキスト ボックス 89"/>
          <p:cNvSpPr txBox="1"/>
          <p:nvPr/>
        </p:nvSpPr>
        <p:spPr>
          <a:xfrm>
            <a:off x="525350" y="5764619"/>
            <a:ext cx="11047791" cy="738664"/>
          </a:xfrm>
          <a:prstGeom prst="rect">
            <a:avLst/>
          </a:prstGeom>
          <a:noFill/>
        </p:spPr>
        <p:txBody>
          <a:bodyPr wrap="square" rtlCol="0">
            <a:spAutoFit/>
          </a:bodyPr>
          <a:lstStyle/>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ホームページはただやみくもに見せたいコンテンツを載せれば良いというものではありません。</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「誰にどんな行動をして欲しいか」という目的を明確にして、ユーザーを誘導できるような導線設計を行う必要があります。</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その際には、都庁目線ではなく、あくまで都民目線・一般ユーザー目線での情報整理、導線設計が重要です。</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sp>
        <p:nvSpPr>
          <p:cNvPr id="93" name="テキスト ボックス 92"/>
          <p:cNvSpPr txBox="1"/>
          <p:nvPr/>
        </p:nvSpPr>
        <p:spPr>
          <a:xfrm>
            <a:off x="243892" y="297154"/>
            <a:ext cx="11704216" cy="757386"/>
          </a:xfrm>
          <a:prstGeom prst="roundRect">
            <a:avLst>
              <a:gd name="adj" fmla="val 50000"/>
            </a:avLst>
          </a:prstGeom>
          <a:solidFill>
            <a:srgbClr val="D05F4F"/>
          </a:solidFill>
        </p:spPr>
        <p:txBody>
          <a:bodyPr wrap="square" bIns="0" rtlCol="0" anchor="ctr">
            <a:spAutoFit/>
          </a:bodyPr>
          <a:lstStyle/>
          <a:p>
            <a:r>
              <a:rPr lang="en-US" altLang="ja-JP" sz="3200" b="1" dirty="0">
                <a:solidFill>
                  <a:schemeClr val="bg1"/>
                </a:solidFill>
                <a:latin typeface="メイリオ" panose="020B0604030504040204" pitchFamily="50" charset="-128"/>
                <a:ea typeface="メイリオ" panose="020B0604030504040204" pitchFamily="50" charset="-128"/>
              </a:rPr>
              <a:t>3-3</a:t>
            </a:r>
            <a:r>
              <a:rPr lang="ja-JP" altLang="en-US" sz="3200" b="1" dirty="0">
                <a:solidFill>
                  <a:schemeClr val="bg1"/>
                </a:solidFill>
                <a:latin typeface="メイリオ" panose="020B0604030504040204" pitchFamily="50" charset="-128"/>
                <a:ea typeface="メイリオ" panose="020B0604030504040204" pitchFamily="50" charset="-128"/>
              </a:rPr>
              <a:t>　情報はユーザー目線で探しやすく整理</a:t>
            </a:r>
            <a:endParaRPr lang="en-US" altLang="ja-JP" sz="3200" b="1" dirty="0">
              <a:solidFill>
                <a:schemeClr val="bg1"/>
              </a:solidFill>
              <a:latin typeface="メイリオ" panose="020B0604030504040204" pitchFamily="50" charset="-128"/>
              <a:ea typeface="メイリオ" panose="020B0604030504040204" pitchFamily="50" charset="-128"/>
            </a:endParaRPr>
          </a:p>
        </p:txBody>
      </p:sp>
      <p:sp>
        <p:nvSpPr>
          <p:cNvPr id="159" name="テキスト ボックス 158"/>
          <p:cNvSpPr txBox="1"/>
          <p:nvPr/>
        </p:nvSpPr>
        <p:spPr>
          <a:xfrm>
            <a:off x="798178" y="1363879"/>
            <a:ext cx="633792" cy="633792"/>
          </a:xfrm>
          <a:prstGeom prst="mathMultiply">
            <a:avLst/>
          </a:prstGeom>
          <a:solidFill>
            <a:srgbClr val="D05F4F"/>
          </a:solidFill>
        </p:spPr>
        <p:txBody>
          <a:bodyPr wrap="square" lIns="0" tIns="0" rIns="0" bIns="0" rtlCol="0" anchor="ctr" anchorCtr="0">
            <a:noAutofit/>
          </a:bodyPr>
          <a:lstStyle/>
          <a:p>
            <a:pPr algn="ctr"/>
            <a:r>
              <a:rPr lang="en-US" altLang="ja-JP" sz="1400" b="1" dirty="0"/>
              <a:t>NG</a:t>
            </a:r>
            <a:endParaRPr kumimoji="1" lang="ja-JP" altLang="en-US" sz="1400" b="1" dirty="0"/>
          </a:p>
        </p:txBody>
      </p:sp>
      <p:sp>
        <p:nvSpPr>
          <p:cNvPr id="160" name="テキスト ボックス 159"/>
          <p:cNvSpPr txBox="1"/>
          <p:nvPr/>
        </p:nvSpPr>
        <p:spPr>
          <a:xfrm>
            <a:off x="1403180" y="1496109"/>
            <a:ext cx="3900642" cy="369332"/>
          </a:xfrm>
          <a:prstGeom prst="rect">
            <a:avLst/>
          </a:prstGeom>
          <a:noFill/>
        </p:spPr>
        <p:txBody>
          <a:bodyPr wrap="square" rtlCol="0">
            <a:spAutoFit/>
          </a:bodyPr>
          <a:lstStyle/>
          <a:p>
            <a:r>
              <a:rPr lang="ja-JP" altLang="en-US" b="1" dirty="0">
                <a:solidFill>
                  <a:schemeClr val="tx1">
                    <a:lumMod val="90000"/>
                    <a:lumOff val="10000"/>
                  </a:schemeClr>
                </a:solidFill>
                <a:latin typeface="Meiryo UI" panose="020B0604030504040204" pitchFamily="50" charset="-128"/>
                <a:ea typeface="Meiryo UI" panose="020B0604030504040204" pitchFamily="50" charset="-128"/>
              </a:rPr>
              <a:t>都庁目線の構成で使いにくい</a:t>
            </a:r>
            <a:endParaRPr lang="en-US" altLang="ja-JP" b="1"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161" name="テキスト ボックス 160"/>
          <p:cNvSpPr txBox="1"/>
          <p:nvPr/>
        </p:nvSpPr>
        <p:spPr>
          <a:xfrm>
            <a:off x="6602791" y="1391842"/>
            <a:ext cx="504000" cy="504000"/>
          </a:xfrm>
          <a:prstGeom prst="donut">
            <a:avLst/>
          </a:prstGeom>
          <a:solidFill>
            <a:srgbClr val="D05F4F"/>
          </a:solidFill>
        </p:spPr>
        <p:txBody>
          <a:bodyPr wrap="square" lIns="0" tIns="0" rIns="0" bIns="0" rtlCol="0" anchor="ctr" anchorCtr="0">
            <a:noAutofit/>
          </a:bodyPr>
          <a:lstStyle/>
          <a:p>
            <a:pPr algn="ctr"/>
            <a:r>
              <a:rPr kumimoji="1" lang="en-US" altLang="ja-JP" b="1" dirty="0"/>
              <a:t>OK</a:t>
            </a:r>
            <a:endParaRPr kumimoji="1" lang="ja-JP" altLang="en-US" b="1" dirty="0"/>
          </a:p>
        </p:txBody>
      </p:sp>
      <p:sp>
        <p:nvSpPr>
          <p:cNvPr id="162" name="テキスト ボックス 161"/>
          <p:cNvSpPr txBox="1"/>
          <p:nvPr/>
        </p:nvSpPr>
        <p:spPr>
          <a:xfrm>
            <a:off x="7106791" y="1459176"/>
            <a:ext cx="4332540" cy="369332"/>
          </a:xfrm>
          <a:prstGeom prst="rect">
            <a:avLst/>
          </a:prstGeom>
          <a:noFill/>
        </p:spPr>
        <p:txBody>
          <a:bodyPr wrap="square" rtlCol="0">
            <a:spAutoFit/>
          </a:bodyPr>
          <a:lstStyle/>
          <a:p>
            <a:r>
              <a:rPr lang="ja-JP" altLang="en-US" b="1" dirty="0">
                <a:solidFill>
                  <a:srgbClr val="D05F4F"/>
                </a:solidFill>
                <a:latin typeface="Meiryo UI" panose="020B0604030504040204" pitchFamily="50" charset="-128"/>
                <a:ea typeface="Meiryo UI" panose="020B0604030504040204" pitchFamily="50" charset="-128"/>
              </a:rPr>
              <a:t>ユーザー目線で情報にアクセスしやすい</a:t>
            </a:r>
            <a:endParaRPr lang="en-US" altLang="ja-JP" b="1" dirty="0">
              <a:solidFill>
                <a:srgbClr val="D05F4F"/>
              </a:solidFill>
              <a:latin typeface="Meiryo UI" panose="020B0604030504040204" pitchFamily="50" charset="-128"/>
              <a:ea typeface="Meiryo UI" panose="020B0604030504040204" pitchFamily="50" charset="-128"/>
            </a:endParaRPr>
          </a:p>
        </p:txBody>
      </p:sp>
      <p:sp>
        <p:nvSpPr>
          <p:cNvPr id="85" name="正方形/長方形 84"/>
          <p:cNvSpPr/>
          <p:nvPr/>
        </p:nvSpPr>
        <p:spPr>
          <a:xfrm>
            <a:off x="6831391" y="2193524"/>
            <a:ext cx="4694702" cy="281580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角丸四角形 85"/>
          <p:cNvSpPr/>
          <p:nvPr/>
        </p:nvSpPr>
        <p:spPr>
          <a:xfrm>
            <a:off x="7226487" y="2581233"/>
            <a:ext cx="3904511" cy="410687"/>
          </a:xfrm>
          <a:prstGeom prst="roundRect">
            <a:avLst/>
          </a:prstGeom>
          <a:solidFill>
            <a:srgbClr val="6181BA"/>
          </a:solidFill>
          <a:ln w="76200">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dirty="0">
                <a:latin typeface="メイリオ" panose="020B0604030504040204" pitchFamily="50" charset="-128"/>
                <a:ea typeface="メイリオ" panose="020B0604030504040204" pitchFamily="50" charset="-128"/>
              </a:rPr>
              <a:t>伝わる広報のためのポータルサイト</a:t>
            </a:r>
          </a:p>
        </p:txBody>
      </p:sp>
      <p:sp>
        <p:nvSpPr>
          <p:cNvPr id="87" name="角丸四角形 86"/>
          <p:cNvSpPr/>
          <p:nvPr/>
        </p:nvSpPr>
        <p:spPr>
          <a:xfrm>
            <a:off x="7226487" y="3159707"/>
            <a:ext cx="3904511" cy="290773"/>
          </a:xfrm>
          <a:prstGeom prst="roundRect">
            <a:avLst>
              <a:gd name="adj" fmla="val 0"/>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a:t>チラシ・ポスターを作成する</a:t>
            </a:r>
          </a:p>
        </p:txBody>
      </p:sp>
      <p:sp>
        <p:nvSpPr>
          <p:cNvPr id="88" name="角丸四角形 87"/>
          <p:cNvSpPr/>
          <p:nvPr/>
        </p:nvSpPr>
        <p:spPr>
          <a:xfrm>
            <a:off x="7226487" y="3540140"/>
            <a:ext cx="3904511" cy="290773"/>
          </a:xfrm>
          <a:prstGeom prst="roundRect">
            <a:avLst>
              <a:gd name="adj" fmla="val 0"/>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a:t>ホームページを作成する</a:t>
            </a:r>
          </a:p>
        </p:txBody>
      </p:sp>
      <p:sp>
        <p:nvSpPr>
          <p:cNvPr id="89" name="角丸四角形 88"/>
          <p:cNvSpPr/>
          <p:nvPr/>
        </p:nvSpPr>
        <p:spPr>
          <a:xfrm>
            <a:off x="7226487" y="3920573"/>
            <a:ext cx="3904511" cy="290773"/>
          </a:xfrm>
          <a:prstGeom prst="roundRect">
            <a:avLst>
              <a:gd name="adj" fmla="val 0"/>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a:t>ＳＮＳを活用する</a:t>
            </a:r>
          </a:p>
        </p:txBody>
      </p:sp>
      <p:sp>
        <p:nvSpPr>
          <p:cNvPr id="22" name="角丸四角形 21"/>
          <p:cNvSpPr/>
          <p:nvPr/>
        </p:nvSpPr>
        <p:spPr>
          <a:xfrm>
            <a:off x="7226487" y="4301005"/>
            <a:ext cx="3904511" cy="290773"/>
          </a:xfrm>
          <a:prstGeom prst="roundRect">
            <a:avLst>
              <a:gd name="adj" fmla="val 0"/>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a:t>効果測定を行う</a:t>
            </a:r>
          </a:p>
        </p:txBody>
      </p:sp>
      <p:sp>
        <p:nvSpPr>
          <p:cNvPr id="23" name="正方形/長方形 22"/>
          <p:cNvSpPr/>
          <p:nvPr/>
        </p:nvSpPr>
        <p:spPr>
          <a:xfrm>
            <a:off x="1067900" y="2206754"/>
            <a:ext cx="4694702" cy="281580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角丸四角形 23"/>
          <p:cNvSpPr/>
          <p:nvPr/>
        </p:nvSpPr>
        <p:spPr>
          <a:xfrm>
            <a:off x="1462996" y="2594463"/>
            <a:ext cx="3904511" cy="410687"/>
          </a:xfrm>
          <a:prstGeom prst="roundRect">
            <a:avLst/>
          </a:prstGeom>
          <a:solidFill>
            <a:srgbClr val="6181BA"/>
          </a:solidFill>
          <a:ln w="76200">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dirty="0">
                <a:latin typeface="メイリオ" panose="020B0604030504040204" pitchFamily="50" charset="-128"/>
                <a:ea typeface="メイリオ" panose="020B0604030504040204" pitchFamily="50" charset="-128"/>
              </a:rPr>
              <a:t>伝わる広報のためのポータルサイト</a:t>
            </a:r>
          </a:p>
        </p:txBody>
      </p:sp>
      <p:sp>
        <p:nvSpPr>
          <p:cNvPr id="25" name="角丸四角形 24"/>
          <p:cNvSpPr/>
          <p:nvPr/>
        </p:nvSpPr>
        <p:spPr>
          <a:xfrm>
            <a:off x="1462996" y="3172937"/>
            <a:ext cx="3904511" cy="290773"/>
          </a:xfrm>
          <a:prstGeom prst="roundRect">
            <a:avLst>
              <a:gd name="adj" fmla="val 0"/>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a:t>最新情報</a:t>
            </a:r>
          </a:p>
        </p:txBody>
      </p:sp>
      <p:sp>
        <p:nvSpPr>
          <p:cNvPr id="26" name="角丸四角形 25"/>
          <p:cNvSpPr/>
          <p:nvPr/>
        </p:nvSpPr>
        <p:spPr>
          <a:xfrm>
            <a:off x="1462996" y="3553370"/>
            <a:ext cx="3904511" cy="290773"/>
          </a:xfrm>
          <a:prstGeom prst="roundRect">
            <a:avLst>
              <a:gd name="adj" fmla="val 0"/>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t>都公式ＨＰについて</a:t>
            </a:r>
            <a:endParaRPr kumimoji="1" lang="ja-JP" altLang="en-US" sz="1400" dirty="0"/>
          </a:p>
        </p:txBody>
      </p:sp>
      <p:sp>
        <p:nvSpPr>
          <p:cNvPr id="27" name="角丸四角形 26"/>
          <p:cNvSpPr/>
          <p:nvPr/>
        </p:nvSpPr>
        <p:spPr>
          <a:xfrm>
            <a:off x="1462996" y="3933803"/>
            <a:ext cx="3904511" cy="290773"/>
          </a:xfrm>
          <a:prstGeom prst="roundRect">
            <a:avLst>
              <a:gd name="adj" fmla="val 0"/>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a:t>戦略広報について</a:t>
            </a:r>
          </a:p>
        </p:txBody>
      </p:sp>
      <p:sp>
        <p:nvSpPr>
          <p:cNvPr id="28" name="角丸四角形 27"/>
          <p:cNvSpPr/>
          <p:nvPr/>
        </p:nvSpPr>
        <p:spPr>
          <a:xfrm>
            <a:off x="1462996" y="4314235"/>
            <a:ext cx="3904511" cy="290773"/>
          </a:xfrm>
          <a:prstGeom prst="roundRect">
            <a:avLst>
              <a:gd name="adj" fmla="val 0"/>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a:t>デジタル広報について</a:t>
            </a:r>
          </a:p>
        </p:txBody>
      </p:sp>
      <p:sp>
        <p:nvSpPr>
          <p:cNvPr id="29" name="テキスト ボックス 28"/>
          <p:cNvSpPr txBox="1"/>
          <p:nvPr/>
        </p:nvSpPr>
        <p:spPr>
          <a:xfrm>
            <a:off x="2464956" y="5158518"/>
            <a:ext cx="3450093" cy="307777"/>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更新日別、組織別のジャンル分けで探しづらい</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cxnSp>
        <p:nvCxnSpPr>
          <p:cNvPr id="30" name="直線コネクタ 29"/>
          <p:cNvCxnSpPr/>
          <p:nvPr/>
        </p:nvCxnSpPr>
        <p:spPr>
          <a:xfrm>
            <a:off x="2975079" y="4541558"/>
            <a:ext cx="173621" cy="648788"/>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7214870" y="5116540"/>
            <a:ext cx="4138930" cy="523220"/>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目的別で探しやすい。</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その他ターゲット（性別・年代など）、場面別で</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cxnSp>
        <p:nvCxnSpPr>
          <p:cNvPr id="36" name="直線コネクタ 35"/>
          <p:cNvCxnSpPr/>
          <p:nvPr/>
        </p:nvCxnSpPr>
        <p:spPr>
          <a:xfrm>
            <a:off x="7931495" y="4541558"/>
            <a:ext cx="173621" cy="648788"/>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1437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039055" y="5502819"/>
            <a:ext cx="10053306" cy="738664"/>
          </a:xfrm>
          <a:prstGeom prst="rect">
            <a:avLst/>
          </a:prstGeom>
          <a:noFill/>
        </p:spPr>
        <p:txBody>
          <a:bodyPr wrap="square" rtlCol="0">
            <a:spAutoFit/>
          </a:bodyPr>
          <a:lstStyle/>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「こちら」の文字にリンクを貼るケースがよく見られますが、探しにくく、モバイルでタップしにくいなど、</a:t>
            </a: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アクセシビリティの観点からも（</a:t>
            </a:r>
            <a:r>
              <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rPr>
              <a:t>SEO</a:t>
            </a: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対策からも）望ましくありません。</a:t>
            </a: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画像をバナーとして用意するか、短い文字列からリンクさせてください。</a:t>
            </a:r>
          </a:p>
        </p:txBody>
      </p:sp>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23</a:t>
            </a:fld>
            <a:endParaRPr kumimoji="1" lang="ja-JP" altLang="en-US"/>
          </a:p>
        </p:txBody>
      </p:sp>
      <p:sp>
        <p:nvSpPr>
          <p:cNvPr id="81" name="テキスト ボックス 80"/>
          <p:cNvSpPr txBox="1"/>
          <p:nvPr/>
        </p:nvSpPr>
        <p:spPr>
          <a:xfrm>
            <a:off x="808017" y="1467004"/>
            <a:ext cx="633792" cy="633792"/>
          </a:xfrm>
          <a:prstGeom prst="mathMultiply">
            <a:avLst/>
          </a:prstGeom>
          <a:solidFill>
            <a:srgbClr val="D05F4F"/>
          </a:solidFill>
        </p:spPr>
        <p:txBody>
          <a:bodyPr wrap="square" lIns="0" tIns="0" rIns="0" bIns="0" rtlCol="0" anchor="ctr" anchorCtr="0">
            <a:noAutofit/>
          </a:bodyPr>
          <a:lstStyle/>
          <a:p>
            <a:pPr algn="ctr"/>
            <a:r>
              <a:rPr lang="en-US" altLang="ja-JP" sz="1400" b="1" dirty="0"/>
              <a:t>NG</a:t>
            </a:r>
            <a:endParaRPr kumimoji="1" lang="ja-JP" altLang="en-US" sz="1400" b="1" dirty="0"/>
          </a:p>
        </p:txBody>
      </p:sp>
      <p:sp>
        <p:nvSpPr>
          <p:cNvPr id="82" name="テキスト ボックス 81"/>
          <p:cNvSpPr txBox="1"/>
          <p:nvPr/>
        </p:nvSpPr>
        <p:spPr>
          <a:xfrm>
            <a:off x="1534024" y="1567973"/>
            <a:ext cx="2986324" cy="369332"/>
          </a:xfrm>
          <a:prstGeom prst="rect">
            <a:avLst/>
          </a:prstGeom>
          <a:noFill/>
        </p:spPr>
        <p:txBody>
          <a:bodyPr wrap="square" rtlCol="0">
            <a:spAutoFit/>
          </a:bodyPr>
          <a:lstStyle/>
          <a:p>
            <a:r>
              <a:rPr lang="ja-JP" altLang="en-US" b="1" dirty="0">
                <a:solidFill>
                  <a:schemeClr val="tx1">
                    <a:lumMod val="90000"/>
                    <a:lumOff val="10000"/>
                  </a:schemeClr>
                </a:solidFill>
                <a:latin typeface="Meiryo UI" panose="020B0604030504040204" pitchFamily="50" charset="-128"/>
                <a:ea typeface="Meiryo UI" panose="020B0604030504040204" pitchFamily="50" charset="-128"/>
              </a:rPr>
              <a:t>バナーがリンクになっていない</a:t>
            </a:r>
            <a:endParaRPr lang="en-US" altLang="ja-JP" b="1"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84" name="テキスト ボックス 83"/>
          <p:cNvSpPr txBox="1"/>
          <p:nvPr/>
        </p:nvSpPr>
        <p:spPr>
          <a:xfrm>
            <a:off x="6541485" y="1516546"/>
            <a:ext cx="504000" cy="504000"/>
          </a:xfrm>
          <a:prstGeom prst="donut">
            <a:avLst/>
          </a:prstGeom>
          <a:solidFill>
            <a:srgbClr val="D05F4F"/>
          </a:solidFill>
        </p:spPr>
        <p:txBody>
          <a:bodyPr wrap="square" lIns="0" tIns="0" rIns="0" bIns="0" rtlCol="0" anchor="ctr" anchorCtr="0">
            <a:noAutofit/>
          </a:bodyPr>
          <a:lstStyle/>
          <a:p>
            <a:pPr algn="ctr"/>
            <a:r>
              <a:rPr kumimoji="1" lang="en-US" altLang="ja-JP" b="1" dirty="0"/>
              <a:t>OK</a:t>
            </a:r>
            <a:endParaRPr kumimoji="1" lang="ja-JP" altLang="en-US" b="1" dirty="0"/>
          </a:p>
        </p:txBody>
      </p:sp>
      <p:sp>
        <p:nvSpPr>
          <p:cNvPr id="87" name="テキスト ボックス 86"/>
          <p:cNvSpPr txBox="1"/>
          <p:nvPr/>
        </p:nvSpPr>
        <p:spPr>
          <a:xfrm>
            <a:off x="7153632" y="1571245"/>
            <a:ext cx="3428089" cy="369332"/>
          </a:xfrm>
          <a:prstGeom prst="rect">
            <a:avLst/>
          </a:prstGeom>
          <a:noFill/>
        </p:spPr>
        <p:txBody>
          <a:bodyPr wrap="square" rtlCol="0">
            <a:spAutoFit/>
          </a:bodyPr>
          <a:lstStyle/>
          <a:p>
            <a:r>
              <a:rPr lang="ja-JP" altLang="en-US" b="1" dirty="0">
                <a:solidFill>
                  <a:srgbClr val="D05F4F"/>
                </a:solidFill>
                <a:latin typeface="Meiryo UI" panose="020B0604030504040204" pitchFamily="50" charset="-128"/>
                <a:ea typeface="Meiryo UI" panose="020B0604030504040204" pitchFamily="50" charset="-128"/>
              </a:rPr>
              <a:t>バナーがリンクになっている</a:t>
            </a:r>
            <a:endParaRPr lang="en-US" altLang="ja-JP" b="1" dirty="0">
              <a:solidFill>
                <a:srgbClr val="D05F4F"/>
              </a:solidFill>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243892" y="297154"/>
            <a:ext cx="11704216" cy="757386"/>
          </a:xfrm>
          <a:prstGeom prst="roundRect">
            <a:avLst>
              <a:gd name="adj" fmla="val 50000"/>
            </a:avLst>
          </a:prstGeom>
          <a:solidFill>
            <a:srgbClr val="D05F4F"/>
          </a:solidFill>
        </p:spPr>
        <p:txBody>
          <a:bodyPr wrap="square" bIns="0" rtlCol="0" anchor="ctr">
            <a:spAutoFit/>
          </a:bodyPr>
          <a:lstStyle/>
          <a:p>
            <a:r>
              <a:rPr lang="en-US" altLang="ja-JP" sz="3200" b="1" dirty="0">
                <a:solidFill>
                  <a:schemeClr val="bg1"/>
                </a:solidFill>
                <a:latin typeface="メイリオ" panose="020B0604030504040204" pitchFamily="50" charset="-128"/>
                <a:ea typeface="メイリオ" panose="020B0604030504040204" pitchFamily="50" charset="-128"/>
              </a:rPr>
              <a:t>3-4</a:t>
            </a:r>
            <a:r>
              <a:rPr lang="ja-JP" altLang="en-US" sz="3200" b="1" dirty="0">
                <a:solidFill>
                  <a:schemeClr val="bg1"/>
                </a:solidFill>
                <a:latin typeface="メイリオ" panose="020B0604030504040204" pitchFamily="50" charset="-128"/>
                <a:ea typeface="メイリオ" panose="020B0604030504040204" pitchFamily="50" charset="-128"/>
              </a:rPr>
              <a:t>　こちらリンクを使わない</a:t>
            </a:r>
            <a:endParaRPr lang="en-US" altLang="ja-JP" sz="3200" b="1" dirty="0">
              <a:solidFill>
                <a:schemeClr val="bg1"/>
              </a:solidFill>
              <a:latin typeface="メイリオ" panose="020B0604030504040204" pitchFamily="50" charset="-128"/>
              <a:ea typeface="メイリオ" panose="020B0604030504040204" pitchFamily="50" charset="-128"/>
            </a:endParaRPr>
          </a:p>
        </p:txBody>
      </p:sp>
      <p:sp>
        <p:nvSpPr>
          <p:cNvPr id="21" name="正方形/長方形 20"/>
          <p:cNvSpPr/>
          <p:nvPr/>
        </p:nvSpPr>
        <p:spPr>
          <a:xfrm>
            <a:off x="948164" y="2050649"/>
            <a:ext cx="4694702" cy="2815805"/>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108984" y="2494090"/>
            <a:ext cx="4373062" cy="307777"/>
          </a:xfrm>
          <a:prstGeom prst="rect">
            <a:avLst/>
          </a:prstGeom>
          <a:noFill/>
        </p:spPr>
        <p:txBody>
          <a:bodyPr wrap="square" rtlCol="0">
            <a:spAutoFit/>
          </a:bodyPr>
          <a:lstStyle/>
          <a:p>
            <a:r>
              <a:rPr kumimoji="1" lang="ja-JP" altLang="en-US" sz="1400" dirty="0">
                <a:solidFill>
                  <a:srgbClr val="6181BA"/>
                </a:solidFill>
                <a:latin typeface="メイリオ" panose="020B0604030504040204" pitchFamily="50" charset="-128"/>
                <a:ea typeface="メイリオ" panose="020B0604030504040204" pitchFamily="50" charset="-128"/>
              </a:rPr>
              <a:t>▮ </a:t>
            </a:r>
            <a:r>
              <a:rPr kumimoji="1" lang="ja-JP" altLang="en-US" sz="1400" dirty="0">
                <a:latin typeface="メイリオ" panose="020B0604030504040204" pitchFamily="50" charset="-128"/>
                <a:ea typeface="メイリオ" panose="020B0604030504040204" pitchFamily="50" charset="-128"/>
              </a:rPr>
              <a:t>戦略広報の手引き特設ページを開設しました。</a:t>
            </a:r>
          </a:p>
        </p:txBody>
      </p:sp>
      <p:sp>
        <p:nvSpPr>
          <p:cNvPr id="24" name="テキスト ボックス 23"/>
          <p:cNvSpPr txBox="1"/>
          <p:nvPr/>
        </p:nvSpPr>
        <p:spPr>
          <a:xfrm>
            <a:off x="1108984" y="2077971"/>
            <a:ext cx="4373062" cy="307777"/>
          </a:xfrm>
          <a:prstGeom prst="rect">
            <a:avLst/>
          </a:prstGeom>
          <a:noFill/>
        </p:spPr>
        <p:txBody>
          <a:bodyPr wrap="square" rtlCol="0">
            <a:spAutoFit/>
          </a:bodyPr>
          <a:lstStyle/>
          <a:p>
            <a:pPr algn="ctr"/>
            <a:r>
              <a:rPr kumimoji="1" lang="ja-JP" altLang="en-US" sz="1400" b="1" dirty="0" err="1">
                <a:latin typeface="メイリオ" panose="020B0604030504040204" pitchFamily="50" charset="-128"/>
                <a:ea typeface="メイリオ" panose="020B0604030504040204" pitchFamily="50" charset="-128"/>
              </a:rPr>
              <a:t>ー</a:t>
            </a:r>
            <a:r>
              <a:rPr kumimoji="1" lang="ja-JP" altLang="en-US" sz="1400" b="1" dirty="0">
                <a:latin typeface="メイリオ" panose="020B0604030504040204" pitchFamily="50" charset="-128"/>
                <a:ea typeface="メイリオ" panose="020B0604030504040204" pitchFamily="50" charset="-128"/>
              </a:rPr>
              <a:t>お知らせー</a:t>
            </a:r>
          </a:p>
        </p:txBody>
      </p:sp>
      <p:grpSp>
        <p:nvGrpSpPr>
          <p:cNvPr id="5" name="グループ化 4"/>
          <p:cNvGrpSpPr/>
          <p:nvPr/>
        </p:nvGrpSpPr>
        <p:grpSpPr>
          <a:xfrm>
            <a:off x="1898383" y="2819870"/>
            <a:ext cx="2794264" cy="1571773"/>
            <a:chOff x="10169665" y="1839415"/>
            <a:chExt cx="1493520" cy="840105"/>
          </a:xfrm>
        </p:grpSpPr>
        <p:sp>
          <p:nvSpPr>
            <p:cNvPr id="26" name="正方形/長方形 25"/>
            <p:cNvSpPr/>
            <p:nvPr/>
          </p:nvSpPr>
          <p:spPr>
            <a:xfrm>
              <a:off x="10169665" y="1839415"/>
              <a:ext cx="1493520" cy="84010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p:cNvPicPr>
              <a:picLocks noChangeAspect="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1295619" y="1917155"/>
              <a:ext cx="275473" cy="275473"/>
            </a:xfrm>
            <a:prstGeom prst="rect">
              <a:avLst/>
            </a:prstGeom>
          </p:spPr>
        </p:pic>
        <p:pic>
          <p:nvPicPr>
            <p:cNvPr id="28" name="図 27"/>
            <p:cNvPicPr>
              <a:picLocks noChangeAspect="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1237755" y="2222364"/>
              <a:ext cx="363338" cy="363338"/>
            </a:xfrm>
            <a:prstGeom prst="rect">
              <a:avLst/>
            </a:prstGeom>
          </p:spPr>
        </p:pic>
        <p:sp>
          <p:nvSpPr>
            <p:cNvPr id="29" name="テキスト ボックス 28"/>
            <p:cNvSpPr txBox="1"/>
            <p:nvPr/>
          </p:nvSpPr>
          <p:spPr>
            <a:xfrm>
              <a:off x="10311346" y="2055573"/>
              <a:ext cx="864318" cy="422296"/>
            </a:xfrm>
            <a:prstGeom prst="rect">
              <a:avLst/>
            </a:prstGeom>
            <a:noFill/>
          </p:spPr>
          <p:txBody>
            <a:bodyPr wrap="none" rtlCol="0">
              <a:prstTxWarp prst="textPlain">
                <a:avLst/>
              </a:prstTxWarp>
              <a:spAutoFit/>
            </a:bodyPr>
            <a:lstStyle/>
            <a:p>
              <a:pPr algn="ctr"/>
              <a:r>
                <a:rPr kumimoji="1" lang="ja-JP" altLang="en-US" sz="2800" dirty="0">
                  <a:solidFill>
                    <a:schemeClr val="accent5"/>
                  </a:solidFill>
                  <a:latin typeface="HGP創英角ｺﾞｼｯｸUB" panose="020B0900000000000000" pitchFamily="50" charset="-128"/>
                  <a:ea typeface="HGP創英角ｺﾞｼｯｸUB" panose="020B0900000000000000" pitchFamily="50" charset="-128"/>
                </a:rPr>
                <a:t>戦略広報の</a:t>
              </a:r>
              <a:endParaRPr kumimoji="1" lang="en-US" altLang="ja-JP" sz="2800" dirty="0">
                <a:solidFill>
                  <a:schemeClr val="accent5"/>
                </a:solidFill>
                <a:latin typeface="HGP創英角ｺﾞｼｯｸUB" panose="020B0900000000000000" pitchFamily="50" charset="-128"/>
                <a:ea typeface="HGP創英角ｺﾞｼｯｸUB" panose="020B0900000000000000" pitchFamily="50" charset="-128"/>
              </a:endParaRPr>
            </a:p>
            <a:p>
              <a:pPr algn="ctr"/>
              <a:r>
                <a:rPr kumimoji="1" lang="ja-JP" altLang="en-US" sz="2800" dirty="0">
                  <a:solidFill>
                    <a:schemeClr val="accent5"/>
                  </a:solidFill>
                  <a:latin typeface="HGP創英角ｺﾞｼｯｸUB" panose="020B0900000000000000" pitchFamily="50" charset="-128"/>
                  <a:ea typeface="HGP創英角ｺﾞｼｯｸUB" panose="020B0900000000000000" pitchFamily="50" charset="-128"/>
                </a:rPr>
                <a:t>手引き</a:t>
              </a:r>
            </a:p>
          </p:txBody>
        </p:sp>
      </p:grpSp>
      <p:sp>
        <p:nvSpPr>
          <p:cNvPr id="31" name="テキスト ボックス 30"/>
          <p:cNvSpPr txBox="1"/>
          <p:nvPr/>
        </p:nvSpPr>
        <p:spPr>
          <a:xfrm>
            <a:off x="2202249" y="4391643"/>
            <a:ext cx="2186531" cy="307777"/>
          </a:xfrm>
          <a:prstGeom prst="rect">
            <a:avLst/>
          </a:prstGeom>
          <a:noFill/>
        </p:spPr>
        <p:txBody>
          <a:bodyPr wrap="square" rtlCol="0">
            <a:spAutoFit/>
          </a:bodyPr>
          <a:lstStyle/>
          <a:p>
            <a:pPr algn="ctr"/>
            <a:r>
              <a:rPr kumimoji="1" lang="ja-JP" altLang="en-US" sz="1400" dirty="0">
                <a:latin typeface="メイリオ" panose="020B0604030504040204" pitchFamily="50" charset="-128"/>
                <a:ea typeface="メイリオ" panose="020B0604030504040204" pitchFamily="50" charset="-128"/>
              </a:rPr>
              <a:t>リンクは</a:t>
            </a:r>
            <a:r>
              <a:rPr lang="ja-JP" altLang="en-US" sz="1400" u="sng" dirty="0">
                <a:solidFill>
                  <a:srgbClr val="4472C4"/>
                </a:solidFill>
                <a:latin typeface="メイリオ" panose="020B0604030504040204" pitchFamily="50" charset="-128"/>
                <a:ea typeface="メイリオ" panose="020B0604030504040204" pitchFamily="50" charset="-128"/>
              </a:rPr>
              <a:t>こちら</a:t>
            </a:r>
            <a:endParaRPr kumimoji="1" lang="ja-JP" altLang="en-US" sz="1400" u="sng" dirty="0">
              <a:solidFill>
                <a:srgbClr val="4472C4"/>
              </a:solidFill>
              <a:latin typeface="メイリオ" panose="020B0604030504040204" pitchFamily="50" charset="-128"/>
              <a:ea typeface="メイリオ" panose="020B0604030504040204" pitchFamily="50" charset="-128"/>
            </a:endParaRPr>
          </a:p>
        </p:txBody>
      </p:sp>
      <p:sp>
        <p:nvSpPr>
          <p:cNvPr id="32" name="正方形/長方形 31"/>
          <p:cNvSpPr/>
          <p:nvPr/>
        </p:nvSpPr>
        <p:spPr>
          <a:xfrm>
            <a:off x="6541485" y="2061485"/>
            <a:ext cx="4694702" cy="2815805"/>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6702305" y="2504926"/>
            <a:ext cx="4373062" cy="307777"/>
          </a:xfrm>
          <a:prstGeom prst="rect">
            <a:avLst/>
          </a:prstGeom>
          <a:noFill/>
        </p:spPr>
        <p:txBody>
          <a:bodyPr wrap="square" rtlCol="0">
            <a:spAutoFit/>
          </a:bodyPr>
          <a:lstStyle/>
          <a:p>
            <a:r>
              <a:rPr kumimoji="1" lang="ja-JP" altLang="en-US" sz="1400" dirty="0">
                <a:solidFill>
                  <a:srgbClr val="6181BA"/>
                </a:solidFill>
                <a:latin typeface="メイリオ" panose="020B0604030504040204" pitchFamily="50" charset="-128"/>
                <a:ea typeface="メイリオ" panose="020B0604030504040204" pitchFamily="50" charset="-128"/>
              </a:rPr>
              <a:t>▮ </a:t>
            </a:r>
            <a:r>
              <a:rPr kumimoji="1" lang="ja-JP" altLang="en-US" sz="1400" dirty="0">
                <a:latin typeface="メイリオ" panose="020B0604030504040204" pitchFamily="50" charset="-128"/>
                <a:ea typeface="メイリオ" panose="020B0604030504040204" pitchFamily="50" charset="-128"/>
              </a:rPr>
              <a:t>戦略広報の手引き特設ページを開設しました。</a:t>
            </a:r>
          </a:p>
        </p:txBody>
      </p:sp>
      <p:sp>
        <p:nvSpPr>
          <p:cNvPr id="34" name="テキスト ボックス 33"/>
          <p:cNvSpPr txBox="1"/>
          <p:nvPr/>
        </p:nvSpPr>
        <p:spPr>
          <a:xfrm>
            <a:off x="6702305" y="2088807"/>
            <a:ext cx="4373062" cy="307777"/>
          </a:xfrm>
          <a:prstGeom prst="rect">
            <a:avLst/>
          </a:prstGeom>
          <a:noFill/>
        </p:spPr>
        <p:txBody>
          <a:bodyPr wrap="square" rtlCol="0">
            <a:spAutoFit/>
          </a:bodyPr>
          <a:lstStyle/>
          <a:p>
            <a:pPr algn="ctr"/>
            <a:r>
              <a:rPr kumimoji="1" lang="ja-JP" altLang="en-US" sz="1400" b="1" dirty="0" err="1">
                <a:latin typeface="メイリオ" panose="020B0604030504040204" pitchFamily="50" charset="-128"/>
                <a:ea typeface="メイリオ" panose="020B0604030504040204" pitchFamily="50" charset="-128"/>
              </a:rPr>
              <a:t>ー</a:t>
            </a:r>
            <a:r>
              <a:rPr kumimoji="1" lang="ja-JP" altLang="en-US" sz="1400" b="1" dirty="0">
                <a:latin typeface="メイリオ" panose="020B0604030504040204" pitchFamily="50" charset="-128"/>
                <a:ea typeface="メイリオ" panose="020B0604030504040204" pitchFamily="50" charset="-128"/>
              </a:rPr>
              <a:t>お知らせー</a:t>
            </a:r>
          </a:p>
        </p:txBody>
      </p:sp>
      <p:grpSp>
        <p:nvGrpSpPr>
          <p:cNvPr id="35" name="グループ化 34"/>
          <p:cNvGrpSpPr/>
          <p:nvPr/>
        </p:nvGrpSpPr>
        <p:grpSpPr>
          <a:xfrm>
            <a:off x="7491704" y="2830706"/>
            <a:ext cx="2794264" cy="1571773"/>
            <a:chOff x="10169665" y="1839415"/>
            <a:chExt cx="1493520" cy="840105"/>
          </a:xfrm>
        </p:grpSpPr>
        <p:sp>
          <p:nvSpPr>
            <p:cNvPr id="36" name="正方形/長方形 35"/>
            <p:cNvSpPr/>
            <p:nvPr/>
          </p:nvSpPr>
          <p:spPr>
            <a:xfrm>
              <a:off x="10169665" y="1839415"/>
              <a:ext cx="1493520" cy="84010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1295619" y="1917155"/>
              <a:ext cx="275473" cy="275473"/>
            </a:xfrm>
            <a:prstGeom prst="rect">
              <a:avLst/>
            </a:prstGeom>
          </p:spPr>
        </p:pic>
        <p:pic>
          <p:nvPicPr>
            <p:cNvPr id="38" name="図 37"/>
            <p:cNvPicPr>
              <a:picLocks noChangeAspect="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1237755" y="2222364"/>
              <a:ext cx="363338" cy="363338"/>
            </a:xfrm>
            <a:prstGeom prst="rect">
              <a:avLst/>
            </a:prstGeom>
          </p:spPr>
        </p:pic>
        <p:sp>
          <p:nvSpPr>
            <p:cNvPr id="40" name="テキスト ボックス 39"/>
            <p:cNvSpPr txBox="1"/>
            <p:nvPr/>
          </p:nvSpPr>
          <p:spPr>
            <a:xfrm>
              <a:off x="10311346" y="2055573"/>
              <a:ext cx="864318" cy="422296"/>
            </a:xfrm>
            <a:prstGeom prst="rect">
              <a:avLst/>
            </a:prstGeom>
            <a:noFill/>
          </p:spPr>
          <p:txBody>
            <a:bodyPr wrap="none" rtlCol="0">
              <a:prstTxWarp prst="textPlain">
                <a:avLst/>
              </a:prstTxWarp>
              <a:spAutoFit/>
            </a:bodyPr>
            <a:lstStyle/>
            <a:p>
              <a:pPr algn="ctr"/>
              <a:r>
                <a:rPr kumimoji="1" lang="ja-JP" altLang="en-US" sz="2800" dirty="0">
                  <a:solidFill>
                    <a:schemeClr val="accent5"/>
                  </a:solidFill>
                  <a:latin typeface="HGP創英角ｺﾞｼｯｸUB" panose="020B0900000000000000" pitchFamily="50" charset="-128"/>
                  <a:ea typeface="HGP創英角ｺﾞｼｯｸUB" panose="020B0900000000000000" pitchFamily="50" charset="-128"/>
                </a:rPr>
                <a:t>戦略広報の</a:t>
              </a:r>
              <a:endParaRPr kumimoji="1" lang="en-US" altLang="ja-JP" sz="2800" dirty="0">
                <a:solidFill>
                  <a:schemeClr val="accent5"/>
                </a:solidFill>
                <a:latin typeface="HGP創英角ｺﾞｼｯｸUB" panose="020B0900000000000000" pitchFamily="50" charset="-128"/>
                <a:ea typeface="HGP創英角ｺﾞｼｯｸUB" panose="020B0900000000000000" pitchFamily="50" charset="-128"/>
              </a:endParaRPr>
            </a:p>
            <a:p>
              <a:pPr algn="ctr"/>
              <a:r>
                <a:rPr kumimoji="1" lang="ja-JP" altLang="en-US" sz="2800" dirty="0">
                  <a:solidFill>
                    <a:schemeClr val="accent5"/>
                  </a:solidFill>
                  <a:latin typeface="HGP創英角ｺﾞｼｯｸUB" panose="020B0900000000000000" pitchFamily="50" charset="-128"/>
                  <a:ea typeface="HGP創英角ｺﾞｼｯｸUB" panose="020B0900000000000000" pitchFamily="50" charset="-128"/>
                </a:rPr>
                <a:t>手引き</a:t>
              </a:r>
            </a:p>
          </p:txBody>
        </p:sp>
      </p:grpSp>
      <p:grpSp>
        <p:nvGrpSpPr>
          <p:cNvPr id="42" name="グループ化 41"/>
          <p:cNvGrpSpPr/>
          <p:nvPr/>
        </p:nvGrpSpPr>
        <p:grpSpPr>
          <a:xfrm>
            <a:off x="9149835" y="4148888"/>
            <a:ext cx="284923" cy="516030"/>
            <a:chOff x="11077224" y="2296764"/>
            <a:chExt cx="232571" cy="421214"/>
          </a:xfrm>
        </p:grpSpPr>
        <p:pic>
          <p:nvPicPr>
            <p:cNvPr id="43" name="図 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11046313" y="2454495"/>
              <a:ext cx="294394" cy="232571"/>
            </a:xfrm>
            <a:prstGeom prst="rect">
              <a:avLst/>
            </a:prstGeom>
          </p:spPr>
        </p:pic>
        <p:grpSp>
          <p:nvGrpSpPr>
            <p:cNvPr id="44" name="グループ化 43"/>
            <p:cNvGrpSpPr/>
            <p:nvPr/>
          </p:nvGrpSpPr>
          <p:grpSpPr>
            <a:xfrm>
              <a:off x="11088430" y="2296764"/>
              <a:ext cx="138119" cy="96030"/>
              <a:chOff x="11170422" y="3125876"/>
              <a:chExt cx="138119" cy="96030"/>
            </a:xfrm>
          </p:grpSpPr>
          <p:cxnSp>
            <p:nvCxnSpPr>
              <p:cNvPr id="45" name="直線コネクタ 44"/>
              <p:cNvCxnSpPr/>
              <p:nvPr/>
            </p:nvCxnSpPr>
            <p:spPr>
              <a:xfrm flipV="1">
                <a:off x="11239482" y="3125876"/>
                <a:ext cx="0" cy="72000"/>
              </a:xfrm>
              <a:prstGeom prst="line">
                <a:avLst/>
              </a:prstGeom>
              <a:ln w="22225" cap="rnd">
                <a:solidFill>
                  <a:srgbClr val="353535"/>
                </a:solidFill>
                <a:round/>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rot="1800000" flipV="1">
                <a:off x="11308541" y="3149906"/>
                <a:ext cx="0" cy="72000"/>
              </a:xfrm>
              <a:prstGeom prst="line">
                <a:avLst/>
              </a:prstGeom>
              <a:ln w="22225" cap="rnd">
                <a:solidFill>
                  <a:srgbClr val="353535"/>
                </a:solidFill>
                <a:round/>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19800000" flipH="1" flipV="1">
                <a:off x="11170422" y="3149906"/>
                <a:ext cx="0" cy="72000"/>
              </a:xfrm>
              <a:prstGeom prst="line">
                <a:avLst/>
              </a:prstGeom>
              <a:ln w="22225" cap="rnd">
                <a:solidFill>
                  <a:srgbClr val="353535"/>
                </a:solidFill>
                <a:round/>
              </a:ln>
            </p:spPr>
            <p:style>
              <a:lnRef idx="1">
                <a:schemeClr val="accent1"/>
              </a:lnRef>
              <a:fillRef idx="0">
                <a:schemeClr val="accent1"/>
              </a:fillRef>
              <a:effectRef idx="0">
                <a:schemeClr val="accent1"/>
              </a:effectRef>
              <a:fontRef idx="minor">
                <a:schemeClr val="tx1"/>
              </a:fontRef>
            </p:style>
          </p:cxnSp>
        </p:grpSp>
      </p:grpSp>
      <p:cxnSp>
        <p:nvCxnSpPr>
          <p:cNvPr id="39" name="直線コネクタ 38"/>
          <p:cNvCxnSpPr>
            <a:endCxn id="41" idx="1"/>
          </p:cNvCxnSpPr>
          <p:nvPr/>
        </p:nvCxnSpPr>
        <p:spPr>
          <a:xfrm>
            <a:off x="3946038" y="3736431"/>
            <a:ext cx="520913" cy="1350044"/>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
        <p:nvSpPr>
          <p:cNvPr id="41" name="テキスト ボックス 40"/>
          <p:cNvSpPr txBox="1"/>
          <p:nvPr/>
        </p:nvSpPr>
        <p:spPr>
          <a:xfrm>
            <a:off x="4466951" y="4932586"/>
            <a:ext cx="2446650" cy="307777"/>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バナーがあるのにクリックできない</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9573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24</a:t>
            </a:fld>
            <a:endParaRPr kumimoji="1" lang="ja-JP" altLang="en-US"/>
          </a:p>
        </p:txBody>
      </p:sp>
      <p:sp>
        <p:nvSpPr>
          <p:cNvPr id="19" name="テキスト ボックス 18"/>
          <p:cNvSpPr txBox="1"/>
          <p:nvPr/>
        </p:nvSpPr>
        <p:spPr>
          <a:xfrm>
            <a:off x="243892" y="297154"/>
            <a:ext cx="11704216" cy="757386"/>
          </a:xfrm>
          <a:prstGeom prst="roundRect">
            <a:avLst>
              <a:gd name="adj" fmla="val 50000"/>
            </a:avLst>
          </a:prstGeom>
          <a:solidFill>
            <a:srgbClr val="D05F4F"/>
          </a:solidFill>
        </p:spPr>
        <p:txBody>
          <a:bodyPr wrap="square" bIns="0" rtlCol="0" anchor="ctr">
            <a:spAutoFit/>
          </a:bodyPr>
          <a:lstStyle/>
          <a:p>
            <a:r>
              <a:rPr lang="en-US" altLang="ja-JP" sz="3200" b="1" dirty="0">
                <a:solidFill>
                  <a:schemeClr val="bg1"/>
                </a:solidFill>
                <a:latin typeface="メイリオ" panose="020B0604030504040204" pitchFamily="50" charset="-128"/>
                <a:ea typeface="メイリオ" panose="020B0604030504040204" pitchFamily="50" charset="-128"/>
              </a:rPr>
              <a:t>3-5</a:t>
            </a:r>
            <a:r>
              <a:rPr lang="ja-JP" altLang="en-US" sz="3200" b="1" dirty="0">
                <a:solidFill>
                  <a:schemeClr val="bg1"/>
                </a:solidFill>
                <a:latin typeface="メイリオ" panose="020B0604030504040204" pitchFamily="50" charset="-128"/>
                <a:ea typeface="メイリオ" panose="020B0604030504040204" pitchFamily="50" charset="-128"/>
              </a:rPr>
              <a:t>　「</a:t>
            </a:r>
            <a:r>
              <a:rPr lang="en-US" altLang="ja-JP" sz="3200" b="1" dirty="0">
                <a:solidFill>
                  <a:schemeClr val="bg1"/>
                </a:solidFill>
                <a:latin typeface="メイリオ" panose="020B0604030504040204" pitchFamily="50" charset="-128"/>
                <a:ea typeface="メイリオ" panose="020B0604030504040204" pitchFamily="50" charset="-128"/>
              </a:rPr>
              <a:t>PDF</a:t>
            </a:r>
            <a:r>
              <a:rPr lang="ja-JP" altLang="en-US" sz="3200" b="1" dirty="0">
                <a:solidFill>
                  <a:schemeClr val="bg1"/>
                </a:solidFill>
                <a:latin typeface="メイリオ" panose="020B0604030504040204" pitchFamily="50" charset="-128"/>
                <a:ea typeface="メイリオ" panose="020B0604030504040204" pitchFamily="50" charset="-128"/>
              </a:rPr>
              <a:t>を貼っただけ」は</a:t>
            </a:r>
            <a:r>
              <a:rPr lang="en-US" altLang="ja-JP" sz="3200" b="1" dirty="0">
                <a:solidFill>
                  <a:schemeClr val="bg1"/>
                </a:solidFill>
                <a:latin typeface="メイリオ" panose="020B0604030504040204" pitchFamily="50" charset="-128"/>
                <a:ea typeface="メイリオ" panose="020B0604030504040204" pitchFamily="50" charset="-128"/>
              </a:rPr>
              <a:t>NG</a:t>
            </a:r>
          </a:p>
        </p:txBody>
      </p:sp>
      <p:sp>
        <p:nvSpPr>
          <p:cNvPr id="48" name="テキスト ボックス 47"/>
          <p:cNvSpPr txBox="1"/>
          <p:nvPr/>
        </p:nvSpPr>
        <p:spPr>
          <a:xfrm>
            <a:off x="808017" y="1380577"/>
            <a:ext cx="633792" cy="633792"/>
          </a:xfrm>
          <a:prstGeom prst="mathMultiply">
            <a:avLst/>
          </a:prstGeom>
          <a:solidFill>
            <a:srgbClr val="D05F4F"/>
          </a:solidFill>
        </p:spPr>
        <p:txBody>
          <a:bodyPr wrap="square" lIns="0" tIns="0" rIns="0" bIns="0" rtlCol="0" anchor="ctr" anchorCtr="0">
            <a:noAutofit/>
          </a:bodyPr>
          <a:lstStyle/>
          <a:p>
            <a:pPr algn="ctr"/>
            <a:r>
              <a:rPr lang="en-US" altLang="ja-JP" sz="1400" b="1" dirty="0"/>
              <a:t>NG</a:t>
            </a:r>
            <a:endParaRPr kumimoji="1" lang="ja-JP" altLang="en-US" sz="1400" b="1" dirty="0"/>
          </a:p>
        </p:txBody>
      </p:sp>
      <p:sp>
        <p:nvSpPr>
          <p:cNvPr id="49" name="テキスト ボックス 48"/>
          <p:cNvSpPr txBox="1"/>
          <p:nvPr/>
        </p:nvSpPr>
        <p:spPr>
          <a:xfrm>
            <a:off x="1381624" y="1512807"/>
            <a:ext cx="3261496" cy="369332"/>
          </a:xfrm>
          <a:prstGeom prst="rect">
            <a:avLst/>
          </a:prstGeom>
          <a:noFill/>
        </p:spPr>
        <p:txBody>
          <a:bodyPr wrap="square" rtlCol="0">
            <a:spAutoFit/>
          </a:bodyPr>
          <a:lstStyle/>
          <a:p>
            <a:r>
              <a:rPr lang="en-US" altLang="ja-JP" b="1" dirty="0">
                <a:solidFill>
                  <a:schemeClr val="tx1">
                    <a:lumMod val="90000"/>
                    <a:lumOff val="10000"/>
                  </a:schemeClr>
                </a:solidFill>
                <a:latin typeface="Meiryo UI" panose="020B0604030504040204" pitchFamily="50" charset="-128"/>
                <a:ea typeface="Meiryo UI" panose="020B0604030504040204" pitchFamily="50" charset="-128"/>
              </a:rPr>
              <a:t>PDF</a:t>
            </a:r>
            <a:r>
              <a:rPr lang="ja-JP" altLang="en-US" b="1" dirty="0">
                <a:solidFill>
                  <a:schemeClr val="tx1">
                    <a:lumMod val="90000"/>
                    <a:lumOff val="10000"/>
                  </a:schemeClr>
                </a:solidFill>
                <a:latin typeface="Meiryo UI" panose="020B0604030504040204" pitchFamily="50" charset="-128"/>
                <a:ea typeface="Meiryo UI" panose="020B0604030504040204" pitchFamily="50" charset="-128"/>
              </a:rPr>
              <a:t>をリンクで貼っただけ</a:t>
            </a:r>
            <a:endParaRPr lang="en-US" altLang="ja-JP" b="1"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50" name="テキスト ボックス 49"/>
          <p:cNvSpPr txBox="1"/>
          <p:nvPr/>
        </p:nvSpPr>
        <p:spPr>
          <a:xfrm>
            <a:off x="6682311" y="1445473"/>
            <a:ext cx="504000" cy="504000"/>
          </a:xfrm>
          <a:prstGeom prst="donut">
            <a:avLst/>
          </a:prstGeom>
          <a:solidFill>
            <a:srgbClr val="D05F4F"/>
          </a:solidFill>
        </p:spPr>
        <p:txBody>
          <a:bodyPr wrap="square" lIns="0" tIns="0" rIns="0" bIns="0" rtlCol="0" anchor="ctr" anchorCtr="0">
            <a:noAutofit/>
          </a:bodyPr>
          <a:lstStyle/>
          <a:p>
            <a:pPr algn="ctr"/>
            <a:r>
              <a:rPr kumimoji="1" lang="en-US" altLang="ja-JP" b="1" dirty="0"/>
              <a:t>OK</a:t>
            </a:r>
            <a:endParaRPr kumimoji="1" lang="ja-JP" altLang="en-US" b="1" dirty="0"/>
          </a:p>
        </p:txBody>
      </p:sp>
      <p:sp>
        <p:nvSpPr>
          <p:cNvPr id="51" name="テキスト ボックス 50"/>
          <p:cNvSpPr txBox="1"/>
          <p:nvPr/>
        </p:nvSpPr>
        <p:spPr>
          <a:xfrm>
            <a:off x="7203622" y="1512807"/>
            <a:ext cx="4896937" cy="369332"/>
          </a:xfrm>
          <a:prstGeom prst="rect">
            <a:avLst/>
          </a:prstGeom>
          <a:noFill/>
        </p:spPr>
        <p:txBody>
          <a:bodyPr wrap="square" rtlCol="0">
            <a:spAutoFit/>
          </a:bodyPr>
          <a:lstStyle/>
          <a:p>
            <a:r>
              <a:rPr lang="en-US" altLang="ja-JP" b="1" dirty="0">
                <a:solidFill>
                  <a:srgbClr val="D05F4F"/>
                </a:solidFill>
                <a:latin typeface="Meiryo UI" panose="020B0604030504040204" pitchFamily="50" charset="-128"/>
                <a:ea typeface="Meiryo UI" panose="020B0604030504040204" pitchFamily="50" charset="-128"/>
              </a:rPr>
              <a:t>PDF</a:t>
            </a:r>
            <a:r>
              <a:rPr lang="ja-JP" altLang="en-US" b="1" dirty="0">
                <a:solidFill>
                  <a:srgbClr val="D05F4F"/>
                </a:solidFill>
                <a:latin typeface="Meiryo UI" panose="020B0604030504040204" pitchFamily="50" charset="-128"/>
                <a:ea typeface="Meiryo UI" panose="020B0604030504040204" pitchFamily="50" charset="-128"/>
              </a:rPr>
              <a:t>を元に簡単なバナーを作り、直接閲覧できる</a:t>
            </a:r>
            <a:endParaRPr lang="en-US" altLang="ja-JP" b="1" dirty="0">
              <a:solidFill>
                <a:srgbClr val="D05F4F"/>
              </a:solidFill>
              <a:latin typeface="Meiryo UI" panose="020B0604030504040204" pitchFamily="50" charset="-128"/>
              <a:ea typeface="Meiryo UI" panose="020B0604030504040204" pitchFamily="50" charset="-128"/>
            </a:endParaRPr>
          </a:p>
        </p:txBody>
      </p:sp>
      <p:pic>
        <p:nvPicPr>
          <p:cNvPr id="52" name="Picture 2" descr="777754601202973584881540"/>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8124926" y="2047189"/>
            <a:ext cx="1523550" cy="3137183"/>
          </a:xfrm>
          <a:prstGeom prst="roundRect">
            <a:avLst>
              <a:gd name="adj" fmla="val 7214"/>
            </a:avLst>
          </a:prstGeom>
          <a:noFill/>
          <a:ln w="571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3" name="図 5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53604" y="2259139"/>
            <a:ext cx="1523550" cy="2199709"/>
          </a:xfrm>
          <a:prstGeom prst="rect">
            <a:avLst/>
          </a:prstGeom>
        </p:spPr>
      </p:pic>
      <p:pic>
        <p:nvPicPr>
          <p:cNvPr id="54" name="図 5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2305" y="2110696"/>
            <a:ext cx="1524132" cy="3133616"/>
          </a:xfrm>
          <a:prstGeom prst="roundRect">
            <a:avLst>
              <a:gd name="adj" fmla="val 8668"/>
            </a:avLst>
          </a:prstGeom>
          <a:ln w="57150">
            <a:solidFill>
              <a:srgbClr val="000000"/>
            </a:solidFill>
          </a:ln>
        </p:spPr>
      </p:pic>
      <p:cxnSp>
        <p:nvCxnSpPr>
          <p:cNvPr id="55" name="直線矢印コネクタ 54"/>
          <p:cNvCxnSpPr/>
          <p:nvPr/>
        </p:nvCxnSpPr>
        <p:spPr>
          <a:xfrm>
            <a:off x="2988502" y="3358993"/>
            <a:ext cx="1031867" cy="0"/>
          </a:xfrm>
          <a:prstGeom prst="straightConnector1">
            <a:avLst/>
          </a:prstGeom>
          <a:ln w="28575">
            <a:solidFill>
              <a:srgbClr val="D05F4F"/>
            </a:solidFill>
            <a:tailEnd type="triangle"/>
          </a:ln>
        </p:spPr>
        <p:style>
          <a:lnRef idx="1">
            <a:schemeClr val="accent1"/>
          </a:lnRef>
          <a:fillRef idx="0">
            <a:schemeClr val="accent1"/>
          </a:fillRef>
          <a:effectRef idx="0">
            <a:schemeClr val="accent1"/>
          </a:effectRef>
          <a:fontRef idx="minor">
            <a:schemeClr val="tx1"/>
          </a:fontRef>
        </p:style>
      </p:cxnSp>
      <p:sp>
        <p:nvSpPr>
          <p:cNvPr id="56" name="正方形/長方形 55"/>
          <p:cNvSpPr/>
          <p:nvPr/>
        </p:nvSpPr>
        <p:spPr>
          <a:xfrm>
            <a:off x="2364371" y="3238500"/>
            <a:ext cx="624131" cy="243840"/>
          </a:xfrm>
          <a:prstGeom prst="rect">
            <a:avLst/>
          </a:prstGeom>
          <a:noFill/>
          <a:ln>
            <a:solidFill>
              <a:srgbClr val="D05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p:cNvSpPr txBox="1"/>
          <p:nvPr/>
        </p:nvSpPr>
        <p:spPr>
          <a:xfrm>
            <a:off x="1124913" y="5681275"/>
            <a:ext cx="10053306" cy="954107"/>
          </a:xfrm>
          <a:prstGeom prst="rect">
            <a:avLst/>
          </a:prstGeom>
          <a:noFill/>
        </p:spPr>
        <p:txBody>
          <a:bodyPr wrap="square" rtlCol="0">
            <a:spAutoFit/>
          </a:bodyPr>
          <a:lstStyle/>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チラシとして作成したＡ４縦の資料を、</a:t>
            </a:r>
            <a:r>
              <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rPr>
              <a:t>PDF</a:t>
            </a: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として</a:t>
            </a:r>
            <a:r>
              <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rPr>
              <a:t>HP</a:t>
            </a: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貼っただけにしてしまう例がよくあります。</a:t>
            </a:r>
          </a:p>
          <a:p>
            <a:r>
              <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rPr>
              <a:t>PDF</a:t>
            </a: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を開くというひと手間が増えることで、閲覧しやすさは大きく損なわれてしまいます。</a:t>
            </a: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見てもらいたい情報は、</a:t>
            </a:r>
            <a:r>
              <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rPr>
              <a:t>PDF</a:t>
            </a: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を貼っただけにせず、簡単な画像バナーを作り、</a:t>
            </a: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サイトに画像を貼り付けるなどすることで、キャッチ</a:t>
            </a:r>
            <a:r>
              <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rPr>
              <a:t>―</a:t>
            </a: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なサイトを作ることができます。</a:t>
            </a:r>
          </a:p>
        </p:txBody>
      </p:sp>
      <p:cxnSp>
        <p:nvCxnSpPr>
          <p:cNvPr id="16" name="直線コネクタ 15"/>
          <p:cNvCxnSpPr>
            <a:endCxn id="17" idx="1"/>
          </p:cNvCxnSpPr>
          <p:nvPr/>
        </p:nvCxnSpPr>
        <p:spPr>
          <a:xfrm>
            <a:off x="2914650" y="3479487"/>
            <a:ext cx="638954" cy="1617971"/>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3553604" y="4835848"/>
            <a:ext cx="2828146" cy="523220"/>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チラシの内容を見るには極小のリンクをクリック・タップしてもらう必要がある</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cxnSp>
        <p:nvCxnSpPr>
          <p:cNvPr id="21" name="直線コネクタ 20"/>
          <p:cNvCxnSpPr>
            <a:endCxn id="22" idx="1"/>
          </p:cNvCxnSpPr>
          <p:nvPr/>
        </p:nvCxnSpPr>
        <p:spPr>
          <a:xfrm>
            <a:off x="9210428" y="4136340"/>
            <a:ext cx="757379" cy="993372"/>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9967807" y="4868102"/>
            <a:ext cx="1970529" cy="523220"/>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クリック・タップせずとも</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チラシの概略がわかる</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69372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991068" y="5839220"/>
            <a:ext cx="10515132" cy="523220"/>
          </a:xfrm>
          <a:prstGeom prst="rect">
            <a:avLst/>
          </a:prstGeom>
          <a:noFill/>
        </p:spPr>
        <p:txBody>
          <a:bodyPr wrap="square" rtlCol="0">
            <a:spAutoFit/>
          </a:bodyPr>
          <a:lstStyle/>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画質が悪いと、情報が見づらくなってしまうことはもちろん、信頼性に欠ける印象を与え、サイトの印象が悪くなってしまいます。</a:t>
            </a: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資料等で画像を流用しているうちに、画質が劣化しがちなので注意しましょう。</a:t>
            </a:r>
          </a:p>
        </p:txBody>
      </p:sp>
      <p:sp>
        <p:nvSpPr>
          <p:cNvPr id="81" name="テキスト ボックス 80"/>
          <p:cNvSpPr txBox="1"/>
          <p:nvPr/>
        </p:nvSpPr>
        <p:spPr>
          <a:xfrm>
            <a:off x="808017" y="1493674"/>
            <a:ext cx="633792" cy="633792"/>
          </a:xfrm>
          <a:prstGeom prst="mathMultiply">
            <a:avLst/>
          </a:prstGeom>
          <a:solidFill>
            <a:srgbClr val="D05F4F"/>
          </a:solidFill>
        </p:spPr>
        <p:txBody>
          <a:bodyPr wrap="square" lIns="0" tIns="0" rIns="0" bIns="0" rtlCol="0" anchor="ctr" anchorCtr="0">
            <a:noAutofit/>
          </a:bodyPr>
          <a:lstStyle/>
          <a:p>
            <a:pPr algn="ctr"/>
            <a:r>
              <a:rPr lang="en-US" altLang="ja-JP" sz="1400" b="1" dirty="0"/>
              <a:t>NG</a:t>
            </a:r>
            <a:endParaRPr kumimoji="1" lang="ja-JP" altLang="en-US" sz="1400" b="1" dirty="0"/>
          </a:p>
        </p:txBody>
      </p:sp>
      <p:sp>
        <p:nvSpPr>
          <p:cNvPr id="82" name="テキスト ボックス 81"/>
          <p:cNvSpPr txBox="1"/>
          <p:nvPr/>
        </p:nvSpPr>
        <p:spPr>
          <a:xfrm>
            <a:off x="1534024" y="1625904"/>
            <a:ext cx="3434216" cy="369332"/>
          </a:xfrm>
          <a:prstGeom prst="rect">
            <a:avLst/>
          </a:prstGeom>
          <a:noFill/>
        </p:spPr>
        <p:txBody>
          <a:bodyPr wrap="square" rtlCol="0">
            <a:spAutoFit/>
          </a:bodyPr>
          <a:lstStyle/>
          <a:p>
            <a:r>
              <a:rPr lang="ja-JP" altLang="en-US" b="1" dirty="0">
                <a:solidFill>
                  <a:schemeClr val="tx1">
                    <a:lumMod val="90000"/>
                    <a:lumOff val="10000"/>
                  </a:schemeClr>
                </a:solidFill>
                <a:latin typeface="Meiryo UI" panose="020B0604030504040204" pitchFamily="50" charset="-128"/>
                <a:ea typeface="Meiryo UI" panose="020B0604030504040204" pitchFamily="50" charset="-128"/>
              </a:rPr>
              <a:t>スライドバナーの画像が粗い</a:t>
            </a:r>
            <a:endParaRPr lang="en-US" altLang="ja-JP" b="1"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84" name="テキスト ボックス 83"/>
          <p:cNvSpPr txBox="1"/>
          <p:nvPr/>
        </p:nvSpPr>
        <p:spPr>
          <a:xfrm>
            <a:off x="6541485" y="1558570"/>
            <a:ext cx="504000" cy="504000"/>
          </a:xfrm>
          <a:prstGeom prst="donut">
            <a:avLst/>
          </a:prstGeom>
          <a:solidFill>
            <a:srgbClr val="D05F4F"/>
          </a:solidFill>
        </p:spPr>
        <p:txBody>
          <a:bodyPr wrap="square" lIns="0" tIns="0" rIns="0" bIns="0" rtlCol="0" anchor="ctr" anchorCtr="0">
            <a:noAutofit/>
          </a:bodyPr>
          <a:lstStyle/>
          <a:p>
            <a:pPr algn="ctr"/>
            <a:r>
              <a:rPr kumimoji="1" lang="en-US" altLang="ja-JP" b="1" dirty="0"/>
              <a:t>OK</a:t>
            </a:r>
            <a:endParaRPr kumimoji="1" lang="ja-JP" altLang="en-US" b="1" dirty="0"/>
          </a:p>
        </p:txBody>
      </p:sp>
      <p:sp>
        <p:nvSpPr>
          <p:cNvPr id="87" name="テキスト ボックス 86"/>
          <p:cNvSpPr txBox="1"/>
          <p:nvPr/>
        </p:nvSpPr>
        <p:spPr>
          <a:xfrm>
            <a:off x="7062796" y="1625904"/>
            <a:ext cx="3148003" cy="369332"/>
          </a:xfrm>
          <a:prstGeom prst="rect">
            <a:avLst/>
          </a:prstGeom>
          <a:noFill/>
        </p:spPr>
        <p:txBody>
          <a:bodyPr wrap="square" rtlCol="0">
            <a:spAutoFit/>
          </a:bodyPr>
          <a:lstStyle/>
          <a:p>
            <a:r>
              <a:rPr lang="ja-JP" altLang="en-US" b="1" dirty="0">
                <a:solidFill>
                  <a:srgbClr val="D05F4F"/>
                </a:solidFill>
                <a:latin typeface="Meiryo UI" panose="020B0604030504040204" pitchFamily="50" charset="-128"/>
                <a:ea typeface="Meiryo UI" panose="020B0604030504040204" pitchFamily="50" charset="-128"/>
              </a:rPr>
              <a:t>スライドバナーが十分な画素数</a:t>
            </a:r>
            <a:endParaRPr lang="en-US" altLang="ja-JP" b="1" dirty="0">
              <a:solidFill>
                <a:srgbClr val="D05F4F"/>
              </a:solidFill>
              <a:latin typeface="Meiryo UI" panose="020B0604030504040204" pitchFamily="50" charset="-128"/>
              <a:ea typeface="Meiryo UI" panose="020B0604030504040204" pitchFamily="50" charset="-128"/>
            </a:endParaRPr>
          </a:p>
        </p:txBody>
      </p:sp>
      <p:sp>
        <p:nvSpPr>
          <p:cNvPr id="21" name="正方形/長方形 20"/>
          <p:cNvSpPr/>
          <p:nvPr/>
        </p:nvSpPr>
        <p:spPr>
          <a:xfrm>
            <a:off x="1270510" y="2377117"/>
            <a:ext cx="4153628" cy="2277404"/>
          </a:xfrm>
          <a:prstGeom prst="rect">
            <a:avLst/>
          </a:prstGeom>
          <a:solidFill>
            <a:schemeClr val="bg1"/>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p>
        </p:txBody>
      </p:sp>
      <p:sp>
        <p:nvSpPr>
          <p:cNvPr id="22" name="テキスト ボックス 21"/>
          <p:cNvSpPr txBox="1"/>
          <p:nvPr/>
        </p:nvSpPr>
        <p:spPr>
          <a:xfrm>
            <a:off x="1745780" y="2460475"/>
            <a:ext cx="2938369" cy="369332"/>
          </a:xfrm>
          <a:prstGeom prst="rect">
            <a:avLst/>
          </a:prstGeom>
          <a:noFill/>
        </p:spPr>
        <p:txBody>
          <a:bodyPr wrap="square" rtlCol="0">
            <a:spAutoFit/>
          </a:bodyPr>
          <a:lstStyle/>
          <a:p>
            <a:r>
              <a:rPr lang="ja-JP" altLang="en-US" b="1" dirty="0">
                <a:solidFill>
                  <a:schemeClr val="tx1">
                    <a:lumMod val="75000"/>
                    <a:lumOff val="25000"/>
                  </a:schemeClr>
                </a:solidFill>
              </a:rPr>
              <a:t>東京都ホームページ</a:t>
            </a:r>
            <a:endParaRPr kumimoji="1" lang="ja-JP" altLang="en-US" b="1" dirty="0">
              <a:solidFill>
                <a:schemeClr val="tx1">
                  <a:lumMod val="75000"/>
                  <a:lumOff val="25000"/>
                </a:schemeClr>
              </a:solidFill>
            </a:endParaRPr>
          </a:p>
        </p:txBody>
      </p:sp>
      <p:pic>
        <p:nvPicPr>
          <p:cNvPr id="23" name="図 2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30821" y="2470413"/>
            <a:ext cx="314959" cy="319958"/>
          </a:xfrm>
          <a:prstGeom prst="rect">
            <a:avLst/>
          </a:prstGeom>
        </p:spPr>
      </p:pic>
      <p:sp>
        <p:nvSpPr>
          <p:cNvPr id="24" name="正方形/長方形 23"/>
          <p:cNvSpPr/>
          <p:nvPr/>
        </p:nvSpPr>
        <p:spPr>
          <a:xfrm>
            <a:off x="1430820" y="2796127"/>
            <a:ext cx="3833009" cy="34368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accent2"/>
                </a:solidFill>
              </a:rPr>
              <a:t>お知らせ　　</a:t>
            </a:r>
            <a:r>
              <a:rPr kumimoji="1" lang="en-US" altLang="ja-JP" sz="1400" b="1" dirty="0">
                <a:solidFill>
                  <a:schemeClr val="accent2"/>
                </a:solidFill>
              </a:rPr>
              <a:t>…………</a:t>
            </a:r>
            <a:r>
              <a:rPr lang="en-US" altLang="ja-JP" sz="1400" b="1" dirty="0">
                <a:solidFill>
                  <a:schemeClr val="accent2"/>
                </a:solidFill>
              </a:rPr>
              <a:t>……………………</a:t>
            </a:r>
            <a:endParaRPr kumimoji="1" lang="ja-JP" altLang="en-US" sz="1400" b="1" dirty="0">
              <a:solidFill>
                <a:schemeClr val="accent2"/>
              </a:solidFill>
            </a:endParaRPr>
          </a:p>
        </p:txBody>
      </p:sp>
      <p:sp>
        <p:nvSpPr>
          <p:cNvPr id="26" name="正方形/長方形 25"/>
          <p:cNvSpPr/>
          <p:nvPr/>
        </p:nvSpPr>
        <p:spPr>
          <a:xfrm>
            <a:off x="4004572" y="3193260"/>
            <a:ext cx="1259257" cy="1326167"/>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accent5"/>
                </a:solidFill>
              </a:rPr>
              <a:t>最新情報　</a:t>
            </a:r>
            <a:r>
              <a:rPr kumimoji="1" lang="en-US" altLang="ja-JP" sz="1400" b="1" dirty="0">
                <a:solidFill>
                  <a:schemeClr val="accent5"/>
                </a:solidFill>
              </a:rPr>
              <a:t>…………</a:t>
            </a:r>
            <a:r>
              <a:rPr lang="en-US" altLang="ja-JP" sz="1400" b="1" dirty="0">
                <a:solidFill>
                  <a:schemeClr val="accent5"/>
                </a:solidFill>
              </a:rPr>
              <a:t>……………………</a:t>
            </a:r>
            <a:endParaRPr kumimoji="1" lang="ja-JP" altLang="en-US" sz="1400" b="1" dirty="0">
              <a:solidFill>
                <a:schemeClr val="accent5"/>
              </a:solidFill>
            </a:endParaRPr>
          </a:p>
        </p:txBody>
      </p:sp>
      <p:pic>
        <p:nvPicPr>
          <p:cNvPr id="5" name="図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12076" y="3177247"/>
            <a:ext cx="2384951" cy="1342180"/>
          </a:xfrm>
          <a:prstGeom prst="rect">
            <a:avLst/>
          </a:prstGeom>
        </p:spPr>
      </p:pic>
      <p:sp>
        <p:nvSpPr>
          <p:cNvPr id="34" name="正方形/長方形 33"/>
          <p:cNvSpPr/>
          <p:nvPr/>
        </p:nvSpPr>
        <p:spPr>
          <a:xfrm>
            <a:off x="7034014" y="2378807"/>
            <a:ext cx="4153628" cy="2277404"/>
          </a:xfrm>
          <a:prstGeom prst="rect">
            <a:avLst/>
          </a:prstGeom>
          <a:solidFill>
            <a:schemeClr val="bg1"/>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p>
        </p:txBody>
      </p:sp>
      <p:sp>
        <p:nvSpPr>
          <p:cNvPr id="35" name="テキスト ボックス 34"/>
          <p:cNvSpPr txBox="1"/>
          <p:nvPr/>
        </p:nvSpPr>
        <p:spPr>
          <a:xfrm>
            <a:off x="7509284" y="2462165"/>
            <a:ext cx="2938369" cy="369332"/>
          </a:xfrm>
          <a:prstGeom prst="rect">
            <a:avLst/>
          </a:prstGeom>
          <a:noFill/>
        </p:spPr>
        <p:txBody>
          <a:bodyPr wrap="square" rtlCol="0">
            <a:spAutoFit/>
          </a:bodyPr>
          <a:lstStyle/>
          <a:p>
            <a:r>
              <a:rPr lang="ja-JP" altLang="en-US" b="1" dirty="0">
                <a:solidFill>
                  <a:schemeClr val="tx1">
                    <a:lumMod val="75000"/>
                    <a:lumOff val="25000"/>
                  </a:schemeClr>
                </a:solidFill>
              </a:rPr>
              <a:t>東京都ホームページ</a:t>
            </a:r>
            <a:endParaRPr kumimoji="1" lang="ja-JP" altLang="en-US" b="1" dirty="0">
              <a:solidFill>
                <a:schemeClr val="tx1">
                  <a:lumMod val="75000"/>
                  <a:lumOff val="25000"/>
                </a:schemeClr>
              </a:solidFill>
            </a:endParaRPr>
          </a:p>
        </p:txBody>
      </p:sp>
      <p:pic>
        <p:nvPicPr>
          <p:cNvPr id="36" name="図 3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194325" y="2472103"/>
            <a:ext cx="314959" cy="319958"/>
          </a:xfrm>
          <a:prstGeom prst="rect">
            <a:avLst/>
          </a:prstGeom>
        </p:spPr>
      </p:pic>
      <p:sp>
        <p:nvSpPr>
          <p:cNvPr id="37" name="正方形/長方形 36"/>
          <p:cNvSpPr/>
          <p:nvPr/>
        </p:nvSpPr>
        <p:spPr>
          <a:xfrm>
            <a:off x="7194324" y="2797817"/>
            <a:ext cx="3833009" cy="34368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accent2"/>
                </a:solidFill>
              </a:rPr>
              <a:t>お知らせ　　</a:t>
            </a:r>
            <a:r>
              <a:rPr kumimoji="1" lang="en-US" altLang="ja-JP" sz="1400" b="1" dirty="0">
                <a:solidFill>
                  <a:schemeClr val="accent2"/>
                </a:solidFill>
              </a:rPr>
              <a:t>…………</a:t>
            </a:r>
            <a:r>
              <a:rPr lang="en-US" altLang="ja-JP" sz="1400" b="1" dirty="0">
                <a:solidFill>
                  <a:schemeClr val="accent2"/>
                </a:solidFill>
              </a:rPr>
              <a:t>……………………</a:t>
            </a:r>
            <a:endParaRPr kumimoji="1" lang="ja-JP" altLang="en-US" sz="1400" b="1" dirty="0">
              <a:solidFill>
                <a:schemeClr val="accent2"/>
              </a:solidFill>
            </a:endParaRPr>
          </a:p>
        </p:txBody>
      </p:sp>
      <p:sp>
        <p:nvSpPr>
          <p:cNvPr id="38" name="正方形/長方形 37"/>
          <p:cNvSpPr/>
          <p:nvPr/>
        </p:nvSpPr>
        <p:spPr>
          <a:xfrm>
            <a:off x="9768076" y="3194950"/>
            <a:ext cx="1259257" cy="1326167"/>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accent5"/>
                </a:solidFill>
              </a:rPr>
              <a:t>最新情報　</a:t>
            </a:r>
            <a:r>
              <a:rPr kumimoji="1" lang="en-US" altLang="ja-JP" sz="1400" b="1" dirty="0">
                <a:solidFill>
                  <a:schemeClr val="accent5"/>
                </a:solidFill>
              </a:rPr>
              <a:t>…………</a:t>
            </a:r>
            <a:r>
              <a:rPr lang="en-US" altLang="ja-JP" sz="1400" b="1" dirty="0">
                <a:solidFill>
                  <a:schemeClr val="accent5"/>
                </a:solidFill>
              </a:rPr>
              <a:t>……………………</a:t>
            </a:r>
            <a:endParaRPr kumimoji="1" lang="ja-JP" altLang="en-US" sz="1400" b="1" dirty="0">
              <a:solidFill>
                <a:schemeClr val="accent5"/>
              </a:solidFill>
            </a:endParaRPr>
          </a:p>
        </p:txBody>
      </p:sp>
      <p:pic>
        <p:nvPicPr>
          <p:cNvPr id="40" name="図 3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75580" y="3178937"/>
            <a:ext cx="2384951" cy="1342180"/>
          </a:xfrm>
          <a:prstGeom prst="rect">
            <a:avLst/>
          </a:prstGeom>
        </p:spPr>
      </p:pic>
      <p:pic>
        <p:nvPicPr>
          <p:cNvPr id="9" name="図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84164" y="3172552"/>
            <a:ext cx="2376367" cy="1337349"/>
          </a:xfrm>
          <a:prstGeom prst="rect">
            <a:avLst/>
          </a:prstGeom>
        </p:spPr>
      </p:pic>
      <p:sp>
        <p:nvSpPr>
          <p:cNvPr id="50" name="スライド番号プレースホルダー 1"/>
          <p:cNvSpPr txBox="1">
            <a:spLocks/>
          </p:cNvSpPr>
          <p:nvPr/>
        </p:nvSpPr>
        <p:spPr>
          <a:xfrm>
            <a:off x="8763000" y="65087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3F91C73-26AC-4C8A-A02E-1EFCBE67248A}" type="slidenum">
              <a:rPr lang="ja-JP" altLang="en-US" smtClean="0"/>
              <a:pPr/>
              <a:t>25</a:t>
            </a:fld>
            <a:endParaRPr lang="ja-JP" altLang="en-US"/>
          </a:p>
        </p:txBody>
      </p:sp>
      <p:sp>
        <p:nvSpPr>
          <p:cNvPr id="52" name="テキスト ボックス 51"/>
          <p:cNvSpPr txBox="1"/>
          <p:nvPr/>
        </p:nvSpPr>
        <p:spPr>
          <a:xfrm>
            <a:off x="243892" y="297154"/>
            <a:ext cx="11704216" cy="757386"/>
          </a:xfrm>
          <a:prstGeom prst="roundRect">
            <a:avLst>
              <a:gd name="adj" fmla="val 50000"/>
            </a:avLst>
          </a:prstGeom>
          <a:solidFill>
            <a:srgbClr val="D05F4F"/>
          </a:solidFill>
        </p:spPr>
        <p:txBody>
          <a:bodyPr wrap="square" bIns="0" rtlCol="0" anchor="ctr">
            <a:spAutoFit/>
          </a:bodyPr>
          <a:lstStyle/>
          <a:p>
            <a:r>
              <a:rPr lang="en-US" altLang="ja-JP" sz="3200" b="1" dirty="0">
                <a:solidFill>
                  <a:schemeClr val="bg1"/>
                </a:solidFill>
                <a:latin typeface="メイリオ" panose="020B0604030504040204" pitchFamily="50" charset="-128"/>
                <a:ea typeface="メイリオ" panose="020B0604030504040204" pitchFamily="50" charset="-128"/>
              </a:rPr>
              <a:t>3-6</a:t>
            </a:r>
            <a:r>
              <a:rPr lang="ja-JP" altLang="en-US" sz="3200" b="1" dirty="0">
                <a:solidFill>
                  <a:schemeClr val="bg1"/>
                </a:solidFill>
                <a:latin typeface="メイリオ" panose="020B0604030504040204" pitchFamily="50" charset="-128"/>
                <a:ea typeface="メイリオ" panose="020B0604030504040204" pitchFamily="50" charset="-128"/>
              </a:rPr>
              <a:t>　画像の画素数に気を配る</a:t>
            </a:r>
            <a:endParaRPr lang="en-US" altLang="ja-JP" sz="3200" b="1"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22164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テキスト ボックス 95"/>
          <p:cNvSpPr txBox="1"/>
          <p:nvPr/>
        </p:nvSpPr>
        <p:spPr>
          <a:xfrm>
            <a:off x="262466" y="177732"/>
            <a:ext cx="11667069" cy="411153"/>
          </a:xfrm>
          <a:prstGeom prst="roundRect">
            <a:avLst>
              <a:gd name="adj" fmla="val 50000"/>
            </a:avLst>
          </a:prstGeom>
          <a:solidFill>
            <a:srgbClr val="D05F4F"/>
          </a:solidFill>
        </p:spPr>
        <p:txBody>
          <a:bodyPr wrap="square" bIns="0" rtlCol="0" anchor="ctr">
            <a:spAutoFit/>
          </a:bodyPr>
          <a:lstStyle/>
          <a:p>
            <a:r>
              <a:rPr lang="en-US" altLang="ja-JP" sz="1600" b="1" dirty="0">
                <a:solidFill>
                  <a:schemeClr val="bg1"/>
                </a:solidFill>
                <a:latin typeface="メイリオ" panose="020B0604030504040204" pitchFamily="50" charset="-128"/>
                <a:ea typeface="メイリオ" panose="020B0604030504040204" pitchFamily="50" charset="-128"/>
              </a:rPr>
              <a:t>3</a:t>
            </a:r>
            <a:r>
              <a:rPr kumimoji="1" lang="en-US" altLang="ja-JP" sz="1600" b="1" dirty="0">
                <a:solidFill>
                  <a:schemeClr val="bg1"/>
                </a:solidFill>
                <a:latin typeface="メイリオ" panose="020B0604030504040204" pitchFamily="50" charset="-128"/>
                <a:ea typeface="メイリオ" panose="020B0604030504040204" pitchFamily="50" charset="-128"/>
              </a:rPr>
              <a:t>-6</a:t>
            </a:r>
            <a:r>
              <a:rPr kumimoji="1" lang="ja-JP" altLang="en-US" sz="1600" b="1" dirty="0">
                <a:solidFill>
                  <a:schemeClr val="bg1"/>
                </a:solidFill>
                <a:latin typeface="メイリオ" panose="020B0604030504040204" pitchFamily="50" charset="-128"/>
                <a:ea typeface="メイリオ" panose="020B0604030504040204" pitchFamily="50" charset="-128"/>
              </a:rPr>
              <a:t>　</a:t>
            </a:r>
            <a:r>
              <a:rPr lang="ja-JP" altLang="en-US" sz="1600" b="1" dirty="0">
                <a:solidFill>
                  <a:schemeClr val="bg1"/>
                </a:solidFill>
                <a:latin typeface="メイリオ" panose="020B0604030504040204" pitchFamily="50" charset="-128"/>
                <a:ea typeface="メイリオ" panose="020B0604030504040204" pitchFamily="50" charset="-128"/>
              </a:rPr>
              <a:t>画像の画素数に気を配る</a:t>
            </a:r>
            <a:endParaRPr lang="en-US" altLang="ja-JP" sz="1600" b="1" dirty="0">
              <a:solidFill>
                <a:schemeClr val="bg1"/>
              </a:solidFill>
              <a:latin typeface="メイリオ" panose="020B0604030504040204" pitchFamily="50" charset="-128"/>
              <a:ea typeface="メイリオ" panose="020B0604030504040204" pitchFamily="50" charset="-128"/>
            </a:endParaRPr>
          </a:p>
        </p:txBody>
      </p:sp>
      <p:sp>
        <p:nvSpPr>
          <p:cNvPr id="9" name="角丸四角形 8"/>
          <p:cNvSpPr/>
          <p:nvPr/>
        </p:nvSpPr>
        <p:spPr>
          <a:xfrm>
            <a:off x="262466" y="864859"/>
            <a:ext cx="2582334" cy="5901619"/>
          </a:xfrm>
          <a:prstGeom prst="roundRect">
            <a:avLst>
              <a:gd name="adj" fmla="val 5669"/>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18263" y="709627"/>
            <a:ext cx="2263977" cy="369332"/>
          </a:xfrm>
          <a:prstGeom prst="rect">
            <a:avLst/>
          </a:prstGeom>
          <a:solidFill>
            <a:schemeClr val="bg1"/>
          </a:solidFill>
        </p:spPr>
        <p:txBody>
          <a:bodyPr wrap="square" lIns="36000" rIns="36000" rtlCol="0">
            <a:spAutoFit/>
          </a:bodyPr>
          <a:lstStyle/>
          <a:p>
            <a:pPr algn="ctr"/>
            <a:r>
              <a:rPr kumimoji="1" lang="en-US" altLang="ja-JP" dirty="0">
                <a:solidFill>
                  <a:srgbClr val="FFC000"/>
                </a:solidFill>
                <a:latin typeface="Arial Black" panose="020B0A04020102020204" pitchFamily="34" charset="0"/>
              </a:rPr>
              <a:t>TIPS</a:t>
            </a:r>
            <a:r>
              <a:rPr kumimoji="1" lang="ja-JP" altLang="en-US" dirty="0">
                <a:solidFill>
                  <a:srgbClr val="FFC000"/>
                </a:solidFill>
                <a:latin typeface="Arial Black" panose="020B0A04020102020204" pitchFamily="34" charset="0"/>
              </a:rPr>
              <a:t>　</a:t>
            </a:r>
            <a:r>
              <a:rPr lang="ja-JP" altLang="en-US" b="1" dirty="0">
                <a:solidFill>
                  <a:srgbClr val="FFC000"/>
                </a:solidFill>
                <a:latin typeface="メイリオ" panose="020B0604030504040204" pitchFamily="50" charset="-128"/>
                <a:ea typeface="メイリオ" panose="020B0604030504040204" pitchFamily="50" charset="-128"/>
              </a:rPr>
              <a:t>画素数の確認</a:t>
            </a:r>
            <a:endParaRPr lang="en-US" altLang="ja-JP" b="1" dirty="0">
              <a:solidFill>
                <a:srgbClr val="FFC000"/>
              </a:solidFill>
              <a:latin typeface="メイリオ" panose="020B0604030504040204" pitchFamily="50" charset="-128"/>
              <a:ea typeface="メイリオ" panose="020B0604030504040204" pitchFamily="50" charset="-128"/>
            </a:endParaRPr>
          </a:p>
        </p:txBody>
      </p:sp>
      <p:grpSp>
        <p:nvGrpSpPr>
          <p:cNvPr id="11" name="グループ化 10"/>
          <p:cNvGrpSpPr/>
          <p:nvPr/>
        </p:nvGrpSpPr>
        <p:grpSpPr>
          <a:xfrm>
            <a:off x="429302" y="1169399"/>
            <a:ext cx="2293982" cy="2111209"/>
            <a:chOff x="8837299" y="845661"/>
            <a:chExt cx="2293982" cy="2111209"/>
          </a:xfrm>
        </p:grpSpPr>
        <p:pic>
          <p:nvPicPr>
            <p:cNvPr id="12" name="図 11">
              <a:extLst>
                <a:ext uri="{FF2B5EF4-FFF2-40B4-BE49-F238E27FC236}">
                  <a16:creationId xmlns:a16="http://schemas.microsoft.com/office/drawing/2014/main" id="{5270CA70-EA6E-4A21-A1DB-9C65677F30B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142231" y="1674765"/>
              <a:ext cx="1632033" cy="1282105"/>
            </a:xfrm>
            <a:prstGeom prst="rect">
              <a:avLst/>
            </a:prstGeom>
            <a:ln>
              <a:solidFill>
                <a:schemeClr val="bg1">
                  <a:lumMod val="50000"/>
                </a:schemeClr>
              </a:solidFill>
            </a:ln>
          </p:spPr>
        </p:pic>
        <p:sp>
          <p:nvSpPr>
            <p:cNvPr id="13" name="正方形/長方形 12"/>
            <p:cNvSpPr/>
            <p:nvPr/>
          </p:nvSpPr>
          <p:spPr>
            <a:xfrm>
              <a:off x="8837299" y="845661"/>
              <a:ext cx="2293982" cy="738664"/>
            </a:xfrm>
            <a:prstGeom prst="rect">
              <a:avLst/>
            </a:prstGeom>
          </p:spPr>
          <p:txBody>
            <a:bodyPr wrap="square">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①デスクトップ等の</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画像アイコンで右クリック</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→「プロパティ」</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grpSp>
      <p:grpSp>
        <p:nvGrpSpPr>
          <p:cNvPr id="14" name="グループ化 13"/>
          <p:cNvGrpSpPr/>
          <p:nvPr/>
        </p:nvGrpSpPr>
        <p:grpSpPr>
          <a:xfrm>
            <a:off x="429302" y="3504278"/>
            <a:ext cx="2131018" cy="2875368"/>
            <a:chOff x="9253868" y="2848127"/>
            <a:chExt cx="2131018" cy="2875368"/>
          </a:xfrm>
        </p:grpSpPr>
        <p:pic>
          <p:nvPicPr>
            <p:cNvPr id="16" name="図 15">
              <a:extLst>
                <a:ext uri="{FF2B5EF4-FFF2-40B4-BE49-F238E27FC236}">
                  <a16:creationId xmlns:a16="http://schemas.microsoft.com/office/drawing/2014/main" id="{4358E596-AF98-4210-BD22-CD81D2966AB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528224" y="3504251"/>
              <a:ext cx="1605886" cy="2219244"/>
            </a:xfrm>
            <a:prstGeom prst="rect">
              <a:avLst/>
            </a:prstGeom>
            <a:ln>
              <a:solidFill>
                <a:schemeClr val="bg1">
                  <a:lumMod val="50000"/>
                </a:schemeClr>
              </a:solidFill>
            </a:ln>
          </p:spPr>
        </p:pic>
        <p:sp>
          <p:nvSpPr>
            <p:cNvPr id="17" name="正方形/長方形 16"/>
            <p:cNvSpPr/>
            <p:nvPr/>
          </p:nvSpPr>
          <p:spPr>
            <a:xfrm>
              <a:off x="9253868" y="2848127"/>
              <a:ext cx="2131018" cy="523220"/>
            </a:xfrm>
            <a:prstGeom prst="rect">
              <a:avLst/>
            </a:prstGeom>
          </p:spPr>
          <p:txBody>
            <a:bodyPr wrap="square">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②「詳細」タブ　をクリック</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→「大きさ」の数字をチェック</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grpSp>
      <p:sp>
        <p:nvSpPr>
          <p:cNvPr id="19" name="角丸四角形 18"/>
          <p:cNvSpPr/>
          <p:nvPr/>
        </p:nvSpPr>
        <p:spPr>
          <a:xfrm>
            <a:off x="3035620" y="847614"/>
            <a:ext cx="2501580" cy="5918863"/>
          </a:xfrm>
          <a:prstGeom prst="roundRect">
            <a:avLst>
              <a:gd name="adj" fmla="val 5669"/>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3164581" y="679147"/>
            <a:ext cx="2187744" cy="369332"/>
          </a:xfrm>
          <a:prstGeom prst="rect">
            <a:avLst/>
          </a:prstGeom>
          <a:solidFill>
            <a:schemeClr val="bg1"/>
          </a:solidFill>
        </p:spPr>
        <p:txBody>
          <a:bodyPr wrap="square" lIns="36000" rIns="36000" rtlCol="0">
            <a:spAutoFit/>
          </a:bodyPr>
          <a:lstStyle/>
          <a:p>
            <a:pPr algn="ctr"/>
            <a:r>
              <a:rPr kumimoji="1" lang="en-US" altLang="ja-JP" dirty="0">
                <a:solidFill>
                  <a:srgbClr val="FFC000"/>
                </a:solidFill>
                <a:latin typeface="Arial Black" panose="020B0A04020102020204" pitchFamily="34" charset="0"/>
              </a:rPr>
              <a:t>TIPS</a:t>
            </a:r>
            <a:r>
              <a:rPr lang="ja-JP" altLang="en-US" dirty="0">
                <a:solidFill>
                  <a:srgbClr val="FFC000"/>
                </a:solidFill>
                <a:latin typeface="Arial Black" panose="020B0A04020102020204" pitchFamily="34" charset="0"/>
              </a:rPr>
              <a:t> </a:t>
            </a:r>
            <a:r>
              <a:rPr lang="ja-JP" altLang="en-US" b="1" dirty="0">
                <a:solidFill>
                  <a:srgbClr val="FFC000"/>
                </a:solidFill>
                <a:latin typeface="メイリオ" panose="020B0604030504040204" pitchFamily="50" charset="-128"/>
                <a:ea typeface="メイリオ" panose="020B0604030504040204" pitchFamily="50" charset="-128"/>
              </a:rPr>
              <a:t>必要な画素数</a:t>
            </a:r>
            <a:endParaRPr lang="en-US" altLang="ja-JP" b="1" dirty="0">
              <a:solidFill>
                <a:srgbClr val="FFC000"/>
              </a:solidFill>
              <a:latin typeface="メイリオ" panose="020B0604030504040204" pitchFamily="50" charset="-128"/>
              <a:ea typeface="メイリオ" panose="020B0604030504040204" pitchFamily="50" charset="-128"/>
            </a:endParaRPr>
          </a:p>
        </p:txBody>
      </p:sp>
      <p:sp>
        <p:nvSpPr>
          <p:cNvPr id="28" name="正方形/長方形 27"/>
          <p:cNvSpPr/>
          <p:nvPr/>
        </p:nvSpPr>
        <p:spPr>
          <a:xfrm>
            <a:off x="3229305" y="1215565"/>
            <a:ext cx="2112860" cy="1169551"/>
          </a:xfrm>
          <a:prstGeom prst="rect">
            <a:avLst/>
          </a:prstGeom>
        </p:spPr>
        <p:txBody>
          <a:bodyPr wrap="square">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通常の</a:t>
            </a:r>
            <a:r>
              <a:rPr lang="en-US" altLang="ja-JP" sz="1400" dirty="0">
                <a:solidFill>
                  <a:schemeClr val="tx1">
                    <a:lumMod val="90000"/>
                    <a:lumOff val="10000"/>
                  </a:schemeClr>
                </a:solidFill>
                <a:latin typeface="Meiryo UI" panose="020B0604030504040204" pitchFamily="50" charset="-128"/>
                <a:ea typeface="Meiryo UI" panose="020B0604030504040204" pitchFamily="50" charset="-128"/>
              </a:rPr>
              <a:t>PC</a:t>
            </a:r>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画面の画素数は</a:t>
            </a:r>
            <a:r>
              <a:rPr lang="en-US" altLang="ja-JP" sz="1400" dirty="0">
                <a:solidFill>
                  <a:schemeClr val="tx1">
                    <a:lumMod val="90000"/>
                    <a:lumOff val="10000"/>
                  </a:schemeClr>
                </a:solidFill>
                <a:latin typeface="Meiryo UI" panose="020B0604030504040204" pitchFamily="50" charset="-128"/>
                <a:ea typeface="Meiryo UI" panose="020B0604030504040204" pitchFamily="50" charset="-128"/>
              </a:rPr>
              <a:t>1980×1080</a:t>
            </a:r>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（フル</a:t>
            </a:r>
            <a:r>
              <a:rPr lang="en-US" altLang="ja-JP" sz="1400" dirty="0">
                <a:solidFill>
                  <a:schemeClr val="tx1">
                    <a:lumMod val="90000"/>
                    <a:lumOff val="10000"/>
                  </a:schemeClr>
                </a:solidFill>
                <a:latin typeface="Meiryo UI" panose="020B0604030504040204" pitchFamily="50" charset="-128"/>
                <a:ea typeface="Meiryo UI" panose="020B0604030504040204" pitchFamily="50" charset="-128"/>
              </a:rPr>
              <a:t>HD</a:t>
            </a:r>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）。画面で提示するサイズを考えた上で、不足のない画素数で画像を用意すること。</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pic>
        <p:nvPicPr>
          <p:cNvPr id="29" name="図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58230" y="2639555"/>
            <a:ext cx="1855009" cy="1242505"/>
          </a:xfrm>
          <a:prstGeom prst="rect">
            <a:avLst/>
          </a:prstGeom>
        </p:spPr>
      </p:pic>
      <p:sp>
        <p:nvSpPr>
          <p:cNvPr id="30" name="正方形/長方形 29"/>
          <p:cNvSpPr/>
          <p:nvPr/>
        </p:nvSpPr>
        <p:spPr>
          <a:xfrm>
            <a:off x="3285992" y="4315917"/>
            <a:ext cx="1877280" cy="738664"/>
          </a:xfrm>
          <a:prstGeom prst="rect">
            <a:avLst/>
          </a:prstGeom>
        </p:spPr>
        <p:txBody>
          <a:bodyPr wrap="square">
            <a:spAutoFit/>
          </a:bodyPr>
          <a:lstStyle/>
          <a:p>
            <a:r>
              <a:rPr lang="en-US" altLang="ja-JP" sz="1400" dirty="0">
                <a:solidFill>
                  <a:schemeClr val="tx1">
                    <a:lumMod val="90000"/>
                    <a:lumOff val="10000"/>
                  </a:schemeClr>
                </a:solidFill>
                <a:latin typeface="Meiryo UI" panose="020B0604030504040204" pitchFamily="50" charset="-128"/>
                <a:ea typeface="Meiryo UI" panose="020B0604030504040204" pitchFamily="50" charset="-128"/>
                <a:cs typeface="Microsoft Himalaya" panose="01010100010101010101" pitchFamily="2" charset="0"/>
              </a:rPr>
              <a:t>YouTube</a:t>
            </a:r>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cs typeface="Microsoft Himalaya" panose="01010100010101010101" pitchFamily="2" charset="0"/>
              </a:rPr>
              <a:t>や東京動画のサムネイル画素数は</a:t>
            </a:r>
            <a:br>
              <a:rPr lang="en-US" altLang="ja-JP" sz="1400" dirty="0">
                <a:solidFill>
                  <a:schemeClr val="tx1">
                    <a:lumMod val="90000"/>
                    <a:lumOff val="10000"/>
                  </a:schemeClr>
                </a:solidFill>
                <a:latin typeface="Meiryo UI" panose="020B0604030504040204" pitchFamily="50" charset="-128"/>
                <a:ea typeface="Meiryo UI" panose="020B0604030504040204" pitchFamily="50" charset="-128"/>
                <a:cs typeface="Microsoft Himalaya" panose="01010100010101010101" pitchFamily="2" charset="0"/>
              </a:rPr>
            </a:br>
            <a:r>
              <a:rPr lang="en-US" altLang="ja-JP" sz="1400" dirty="0">
                <a:solidFill>
                  <a:schemeClr val="tx1">
                    <a:lumMod val="90000"/>
                    <a:lumOff val="10000"/>
                  </a:schemeClr>
                </a:solidFill>
                <a:latin typeface="Meiryo UI" panose="020B0604030504040204" pitchFamily="50" charset="-128"/>
                <a:ea typeface="Meiryo UI" panose="020B0604030504040204" pitchFamily="50" charset="-128"/>
                <a:cs typeface="Microsoft Himalaya" panose="01010100010101010101" pitchFamily="2" charset="0"/>
              </a:rPr>
              <a:t>1280×720</a:t>
            </a:r>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cs typeface="Microsoft Himalaya" panose="01010100010101010101" pitchFamily="2" charset="0"/>
              </a:rPr>
              <a:t>（推奨）。</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cs typeface="Microsoft Himalaya" panose="01010100010101010101" pitchFamily="2" charset="0"/>
            </a:endParaRPr>
          </a:p>
        </p:txBody>
      </p:sp>
      <p:sp>
        <p:nvSpPr>
          <p:cNvPr id="31" name="角丸四角形 30"/>
          <p:cNvSpPr/>
          <p:nvPr/>
        </p:nvSpPr>
        <p:spPr>
          <a:xfrm>
            <a:off x="5775482" y="848613"/>
            <a:ext cx="6154054" cy="5917863"/>
          </a:xfrm>
          <a:prstGeom prst="roundRect">
            <a:avLst>
              <a:gd name="adj" fmla="val 3089"/>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5947275" y="697894"/>
            <a:ext cx="2970258" cy="369332"/>
          </a:xfrm>
          <a:prstGeom prst="rect">
            <a:avLst/>
          </a:prstGeom>
          <a:solidFill>
            <a:schemeClr val="bg1"/>
          </a:solidFill>
        </p:spPr>
        <p:txBody>
          <a:bodyPr wrap="square" rtlCol="0">
            <a:spAutoFit/>
          </a:bodyPr>
          <a:lstStyle/>
          <a:p>
            <a:pPr algn="ctr"/>
            <a:r>
              <a:rPr kumimoji="1" lang="en-US" altLang="ja-JP" dirty="0">
                <a:solidFill>
                  <a:srgbClr val="FFC000"/>
                </a:solidFill>
                <a:latin typeface="Arial Black" panose="020B0A04020102020204" pitchFamily="34" charset="0"/>
              </a:rPr>
              <a:t>TIPS</a:t>
            </a:r>
            <a:r>
              <a:rPr lang="ja-JP" altLang="en-US" dirty="0">
                <a:solidFill>
                  <a:srgbClr val="FFC000"/>
                </a:solidFill>
                <a:latin typeface="Arial Black" panose="020B0A04020102020204" pitchFamily="34" charset="0"/>
              </a:rPr>
              <a:t>　</a:t>
            </a:r>
            <a:r>
              <a:rPr lang="ja-JP" altLang="en-US" b="1" dirty="0">
                <a:solidFill>
                  <a:srgbClr val="FFC000"/>
                </a:solidFill>
                <a:latin typeface="メイリオ" panose="020B0604030504040204" pitchFamily="50" charset="-128"/>
                <a:ea typeface="メイリオ" panose="020B0604030504040204" pitchFamily="50" charset="-128"/>
              </a:rPr>
              <a:t>画素数の調整方法</a:t>
            </a:r>
            <a:endParaRPr lang="en-US" altLang="ja-JP" b="1" dirty="0">
              <a:solidFill>
                <a:srgbClr val="FFC000"/>
              </a:solidFill>
              <a:latin typeface="メイリオ" panose="020B0604030504040204" pitchFamily="50" charset="-128"/>
              <a:ea typeface="メイリオ" panose="020B0604030504040204" pitchFamily="50" charset="-128"/>
            </a:endParaRPr>
          </a:p>
        </p:txBody>
      </p:sp>
      <p:sp>
        <p:nvSpPr>
          <p:cNvPr id="22" name="正方形/長方形 21"/>
          <p:cNvSpPr/>
          <p:nvPr/>
        </p:nvSpPr>
        <p:spPr>
          <a:xfrm>
            <a:off x="5947275" y="1783210"/>
            <a:ext cx="5738524" cy="307777"/>
          </a:xfrm>
          <a:prstGeom prst="rect">
            <a:avLst/>
          </a:prstGeom>
        </p:spPr>
        <p:txBody>
          <a:bodyPr wrap="square">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①フリー素材などを使う場合、十分な画素数の画像を使うことが必要。</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21" name="正方形/長方形 20"/>
          <p:cNvSpPr/>
          <p:nvPr/>
        </p:nvSpPr>
        <p:spPr>
          <a:xfrm>
            <a:off x="5932934" y="2144373"/>
            <a:ext cx="5767205" cy="523220"/>
          </a:xfrm>
          <a:prstGeom prst="rect">
            <a:avLst/>
          </a:prstGeom>
        </p:spPr>
        <p:txBody>
          <a:bodyPr wrap="square">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②パワーポイントで編集して「図として保存」する場合、保存後の画素数はパワーポイント上の表示サイズに依存する。なるべく大きいサイズで保存した方がよい。</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23" name="正方形/長方形 22"/>
          <p:cNvSpPr/>
          <p:nvPr/>
        </p:nvSpPr>
        <p:spPr>
          <a:xfrm>
            <a:off x="5947275" y="1189741"/>
            <a:ext cx="5982260" cy="523220"/>
          </a:xfrm>
          <a:prstGeom prst="rect">
            <a:avLst/>
          </a:prstGeom>
        </p:spPr>
        <p:txBody>
          <a:bodyPr wrap="square">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一度画素を下げたものを再び大きくすることはできないため、編集段階では</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なるべく大きなサイズで保存し、最終段階で必要十分なサイズに調整をする。</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6"/>
          <a:stretch>
            <a:fillRect/>
          </a:stretch>
        </p:blipFill>
        <p:spPr>
          <a:xfrm>
            <a:off x="9257475" y="2756858"/>
            <a:ext cx="2326900" cy="1250708"/>
          </a:xfrm>
          <a:prstGeom prst="rect">
            <a:avLst/>
          </a:prstGeom>
        </p:spPr>
      </p:pic>
      <p:pic>
        <p:nvPicPr>
          <p:cNvPr id="5" name="図 4"/>
          <p:cNvPicPr>
            <a:picLocks noChangeAspect="1"/>
          </p:cNvPicPr>
          <p:nvPr/>
        </p:nvPicPr>
        <p:blipFill>
          <a:blip r:embed="rId7"/>
          <a:stretch>
            <a:fillRect/>
          </a:stretch>
        </p:blipFill>
        <p:spPr>
          <a:xfrm>
            <a:off x="6249780" y="2747784"/>
            <a:ext cx="2365248" cy="1268856"/>
          </a:xfrm>
          <a:prstGeom prst="rect">
            <a:avLst/>
          </a:prstGeom>
        </p:spPr>
      </p:pic>
      <p:sp>
        <p:nvSpPr>
          <p:cNvPr id="25" name="正方形/長方形 24"/>
          <p:cNvSpPr/>
          <p:nvPr/>
        </p:nvSpPr>
        <p:spPr>
          <a:xfrm>
            <a:off x="6003970" y="4016640"/>
            <a:ext cx="3438331" cy="307777"/>
          </a:xfrm>
          <a:prstGeom prst="rect">
            <a:avLst/>
          </a:prstGeom>
        </p:spPr>
        <p:txBody>
          <a:bodyPr wrap="square">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○大きく表示して保存→</a:t>
            </a:r>
            <a:r>
              <a:rPr lang="en-US" altLang="ja-JP" sz="1400" dirty="0">
                <a:solidFill>
                  <a:schemeClr val="tx1">
                    <a:lumMod val="90000"/>
                    <a:lumOff val="10000"/>
                  </a:schemeClr>
                </a:solidFill>
                <a:latin typeface="Meiryo UI" panose="020B0604030504040204" pitchFamily="50" charset="-128"/>
                <a:ea typeface="Meiryo UI" panose="020B0604030504040204" pitchFamily="50" charset="-128"/>
              </a:rPr>
              <a:t>1516×1012</a:t>
            </a:r>
          </a:p>
        </p:txBody>
      </p:sp>
      <p:sp>
        <p:nvSpPr>
          <p:cNvPr id="26" name="正方形/長方形 25"/>
          <p:cNvSpPr/>
          <p:nvPr/>
        </p:nvSpPr>
        <p:spPr>
          <a:xfrm>
            <a:off x="9045932" y="4010888"/>
            <a:ext cx="2883603" cy="307777"/>
          </a:xfrm>
          <a:prstGeom prst="rect">
            <a:avLst/>
          </a:prstGeom>
        </p:spPr>
        <p:txBody>
          <a:bodyPr wrap="square">
            <a:spAutoFit/>
          </a:bodyPr>
          <a:lstStyle/>
          <a:p>
            <a:r>
              <a:rPr lang="en-US" altLang="ja-JP" sz="1400" dirty="0">
                <a:solidFill>
                  <a:schemeClr val="tx1">
                    <a:lumMod val="90000"/>
                    <a:lumOff val="10000"/>
                  </a:schemeClr>
                </a:solidFill>
                <a:latin typeface="Meiryo UI" panose="020B0604030504040204" pitchFamily="50" charset="-128"/>
                <a:ea typeface="Meiryo UI" panose="020B0604030504040204" pitchFamily="50" charset="-128"/>
              </a:rPr>
              <a:t>×</a:t>
            </a:r>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小さい表示で保存→</a:t>
            </a:r>
            <a:r>
              <a:rPr lang="en-US" altLang="ja-JP" sz="1400" dirty="0">
                <a:solidFill>
                  <a:schemeClr val="tx1">
                    <a:lumMod val="90000"/>
                    <a:lumOff val="10000"/>
                  </a:schemeClr>
                </a:solidFill>
                <a:latin typeface="Meiryo UI" panose="020B0604030504040204" pitchFamily="50" charset="-128"/>
                <a:ea typeface="Meiryo UI" panose="020B0604030504040204" pitchFamily="50" charset="-128"/>
              </a:rPr>
              <a:t>458×316</a:t>
            </a:r>
          </a:p>
        </p:txBody>
      </p:sp>
      <p:sp>
        <p:nvSpPr>
          <p:cNvPr id="27" name="正方形/長方形 26"/>
          <p:cNvSpPr/>
          <p:nvPr/>
        </p:nvSpPr>
        <p:spPr>
          <a:xfrm>
            <a:off x="6003970" y="4420390"/>
            <a:ext cx="5767205" cy="523220"/>
          </a:xfrm>
          <a:prstGeom prst="rect">
            <a:avLst/>
          </a:prstGeom>
        </p:spPr>
        <p:txBody>
          <a:bodyPr wrap="square">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③画素が大きいほど容量も大きくなり、扱いにくいため、最後には必要十分なサイズに調整する。指定の画素数に圧縮するにはペイントが便利。</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grpSp>
        <p:nvGrpSpPr>
          <p:cNvPr id="18" name="グループ化 17"/>
          <p:cNvGrpSpPr/>
          <p:nvPr/>
        </p:nvGrpSpPr>
        <p:grpSpPr>
          <a:xfrm>
            <a:off x="6133123" y="5205622"/>
            <a:ext cx="2230056" cy="955230"/>
            <a:chOff x="6034135" y="5579761"/>
            <a:chExt cx="2230056" cy="955230"/>
          </a:xfrm>
        </p:grpSpPr>
        <p:pic>
          <p:nvPicPr>
            <p:cNvPr id="8" name="図 7"/>
            <p:cNvPicPr>
              <a:picLocks noChangeAspect="1"/>
            </p:cNvPicPr>
            <p:nvPr/>
          </p:nvPicPr>
          <p:blipFill>
            <a:blip r:embed="rId8"/>
            <a:stretch>
              <a:fillRect/>
            </a:stretch>
          </p:blipFill>
          <p:spPr>
            <a:xfrm>
              <a:off x="6034135" y="5579761"/>
              <a:ext cx="2230056" cy="955230"/>
            </a:xfrm>
            <a:prstGeom prst="rect">
              <a:avLst/>
            </a:prstGeom>
          </p:spPr>
        </p:pic>
        <p:sp>
          <p:nvSpPr>
            <p:cNvPr id="7" name="正方形/長方形 6"/>
            <p:cNvSpPr/>
            <p:nvPr/>
          </p:nvSpPr>
          <p:spPr>
            <a:xfrm>
              <a:off x="6391274" y="5745219"/>
              <a:ext cx="180975" cy="7062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5" name="図 14"/>
          <p:cNvPicPr>
            <a:picLocks noChangeAspect="1"/>
          </p:cNvPicPr>
          <p:nvPr/>
        </p:nvPicPr>
        <p:blipFill>
          <a:blip r:embed="rId9"/>
          <a:stretch>
            <a:fillRect/>
          </a:stretch>
        </p:blipFill>
        <p:spPr>
          <a:xfrm>
            <a:off x="8849660" y="5004906"/>
            <a:ext cx="924259" cy="1612149"/>
          </a:xfrm>
          <a:prstGeom prst="rect">
            <a:avLst/>
          </a:prstGeom>
        </p:spPr>
      </p:pic>
      <p:sp>
        <p:nvSpPr>
          <p:cNvPr id="33" name="正方形/長方形 32"/>
          <p:cNvSpPr/>
          <p:nvPr/>
        </p:nvSpPr>
        <p:spPr>
          <a:xfrm>
            <a:off x="6325821" y="6202054"/>
            <a:ext cx="1844661" cy="523220"/>
          </a:xfrm>
          <a:prstGeom prst="rect">
            <a:avLst/>
          </a:prstGeom>
        </p:spPr>
        <p:txBody>
          <a:bodyPr wrap="square">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画像をペイントで開き、</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「サイズ変更」をクリック</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24" name="二等辺三角形 23"/>
          <p:cNvSpPr/>
          <p:nvPr/>
        </p:nvSpPr>
        <p:spPr>
          <a:xfrm rot="5400000">
            <a:off x="8457022" y="5693602"/>
            <a:ext cx="288877" cy="15156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9387373" y="5232341"/>
            <a:ext cx="315427" cy="9782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9442301" y="5377839"/>
            <a:ext cx="287873" cy="31056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9812528" y="5213685"/>
            <a:ext cx="1844661" cy="1169551"/>
          </a:xfrm>
          <a:prstGeom prst="rect">
            <a:avLst/>
          </a:prstGeom>
        </p:spPr>
        <p:txBody>
          <a:bodyPr wrap="square">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「ピクセル」を選んで</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数値を変更し、</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a:t>
            </a:r>
            <a:r>
              <a:rPr lang="en-US" altLang="ja-JP" sz="1400" dirty="0">
                <a:solidFill>
                  <a:schemeClr val="tx1">
                    <a:lumMod val="90000"/>
                    <a:lumOff val="10000"/>
                  </a:schemeClr>
                </a:solidFill>
                <a:latin typeface="Meiryo UI" panose="020B0604030504040204" pitchFamily="50" charset="-128"/>
                <a:ea typeface="Meiryo UI" panose="020B0604030504040204" pitchFamily="50" charset="-128"/>
              </a:rPr>
              <a:t>OK</a:t>
            </a:r>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」をクリック。</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その後保存することで</a:t>
            </a:r>
            <a:br>
              <a:rPr lang="en-US" altLang="ja-JP" sz="1400" dirty="0">
                <a:solidFill>
                  <a:schemeClr val="tx1">
                    <a:lumMod val="90000"/>
                    <a:lumOff val="10000"/>
                  </a:schemeClr>
                </a:solidFill>
                <a:latin typeface="Meiryo UI" panose="020B0604030504040204" pitchFamily="50" charset="-128"/>
                <a:ea typeface="Meiryo UI" panose="020B0604030504040204" pitchFamily="50" charset="-128"/>
              </a:rPr>
            </a:br>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サイズが変更される。</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pic>
        <p:nvPicPr>
          <p:cNvPr id="34" name="図 33"/>
          <p:cNvPicPr>
            <a:picLocks noChangeAspect="1"/>
          </p:cNvPicPr>
          <p:nvPr/>
        </p:nvPicPr>
        <p:blipFill rotWithShape="1">
          <a:blip r:embed="rId10" cstate="print">
            <a:extLst>
              <a:ext uri="{28A0092B-C50C-407E-A947-70E740481C1C}">
                <a14:useLocalDpi xmlns:a14="http://schemas.microsoft.com/office/drawing/2010/main" val="0"/>
              </a:ext>
            </a:extLst>
          </a:blip>
          <a:srcRect l="20058" t="19580" r="33512" b="5793"/>
          <a:stretch/>
        </p:blipFill>
        <p:spPr>
          <a:xfrm>
            <a:off x="3394614" y="5131571"/>
            <a:ext cx="1714944" cy="1249680"/>
          </a:xfrm>
          <a:prstGeom prst="rect">
            <a:avLst/>
          </a:prstGeom>
        </p:spPr>
      </p:pic>
    </p:spTree>
    <p:extLst>
      <p:ext uri="{BB962C8B-B14F-4D97-AF65-F5344CB8AC3E}">
        <p14:creationId xmlns:p14="http://schemas.microsoft.com/office/powerpoint/2010/main" val="2615771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p:cNvSpPr/>
          <p:nvPr/>
        </p:nvSpPr>
        <p:spPr>
          <a:xfrm>
            <a:off x="948164" y="2193524"/>
            <a:ext cx="4694702" cy="281580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 39"/>
          <p:cNvSpPr/>
          <p:nvPr/>
        </p:nvSpPr>
        <p:spPr>
          <a:xfrm>
            <a:off x="1175935" y="2861606"/>
            <a:ext cx="4230500" cy="1140506"/>
          </a:xfrm>
          <a:prstGeom prst="roundRect">
            <a:avLst>
              <a:gd name="adj" fmla="val 8569"/>
            </a:avLst>
          </a:prstGeom>
          <a:solidFill>
            <a:schemeClr val="accent6">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818235" y="5640226"/>
            <a:ext cx="10387557" cy="738664"/>
          </a:xfrm>
          <a:prstGeom prst="rect">
            <a:avLst/>
          </a:prstGeom>
          <a:noFill/>
        </p:spPr>
        <p:txBody>
          <a:bodyPr wrap="square" rtlCol="0">
            <a:spAutoFit/>
          </a:bodyPr>
          <a:lstStyle/>
          <a:p>
            <a:r>
              <a:rPr lang="ja-JP" altLang="en-US" sz="1400" dirty="0">
                <a:solidFill>
                  <a:schemeClr val="tx1">
                    <a:lumMod val="90000"/>
                    <a:lumOff val="10000"/>
                  </a:schemeClr>
                </a:solidFill>
                <a:latin typeface="Meiryo" panose="020B0604030504040204" pitchFamily="50" charset="-128"/>
                <a:ea typeface="Meiryo" panose="020B0604030504040204" pitchFamily="50" charset="-128"/>
              </a:rPr>
              <a:t>見やすいデザインのためには、色数は極力絞ることが重要です。</a:t>
            </a:r>
            <a:endParaRPr lang="en-US" altLang="ja-JP" sz="1400" dirty="0">
              <a:solidFill>
                <a:schemeClr val="tx1">
                  <a:lumMod val="90000"/>
                  <a:lumOff val="10000"/>
                </a:schemeClr>
              </a:solidFill>
              <a:latin typeface="Meiryo" panose="020B0604030504040204" pitchFamily="50" charset="-128"/>
              <a:ea typeface="Meiryo" panose="020B0604030504040204" pitchFamily="50" charset="-128"/>
            </a:endParaRPr>
          </a:p>
          <a:p>
            <a:r>
              <a:rPr lang="ja-JP" altLang="en-US" sz="1400" dirty="0">
                <a:solidFill>
                  <a:schemeClr val="tx1">
                    <a:lumMod val="90000"/>
                    <a:lumOff val="10000"/>
                  </a:schemeClr>
                </a:solidFill>
                <a:latin typeface="Meiryo" panose="020B0604030504040204" pitchFamily="50" charset="-128"/>
                <a:ea typeface="Meiryo" panose="020B0604030504040204" pitchFamily="50" charset="-128"/>
              </a:rPr>
              <a:t>背景色の「ベースカラー」、テーマとなる「メインカラー」、注目ポイントなどの「アクセントカラー」の３種類が理想です。</a:t>
            </a:r>
            <a:endParaRPr lang="en-US" altLang="ja-JP" sz="1400" dirty="0">
              <a:solidFill>
                <a:schemeClr val="tx1">
                  <a:lumMod val="90000"/>
                  <a:lumOff val="10000"/>
                </a:schemeClr>
              </a:solidFill>
              <a:latin typeface="Meiryo" panose="020B0604030504040204" pitchFamily="50" charset="-128"/>
              <a:ea typeface="Meiryo" panose="020B0604030504040204" pitchFamily="50" charset="-128"/>
            </a:endParaRPr>
          </a:p>
          <a:p>
            <a:r>
              <a:rPr lang="ja-JP" altLang="en-US" sz="1400" dirty="0">
                <a:solidFill>
                  <a:schemeClr val="tx1">
                    <a:lumMod val="90000"/>
                    <a:lumOff val="10000"/>
                  </a:schemeClr>
                </a:solidFill>
                <a:latin typeface="Meiryo" panose="020B0604030504040204" pitchFamily="50" charset="-128"/>
                <a:ea typeface="Meiryo" panose="020B0604030504040204" pitchFamily="50" charset="-128"/>
              </a:rPr>
              <a:t>それぞれの使用比率は、</a:t>
            </a:r>
            <a:r>
              <a:rPr lang="en-US" altLang="ja-JP" sz="1400" dirty="0">
                <a:solidFill>
                  <a:schemeClr val="tx1">
                    <a:lumMod val="90000"/>
                    <a:lumOff val="10000"/>
                  </a:schemeClr>
                </a:solidFill>
                <a:latin typeface="Meiryo" panose="020B0604030504040204" pitchFamily="50" charset="-128"/>
                <a:ea typeface="Meiryo" panose="020B0604030504040204" pitchFamily="50" charset="-128"/>
              </a:rPr>
              <a:t>70</a:t>
            </a:r>
            <a:r>
              <a:rPr lang="ja-JP" altLang="en-US" sz="1400" dirty="0">
                <a:solidFill>
                  <a:schemeClr val="tx1">
                    <a:lumMod val="90000"/>
                    <a:lumOff val="10000"/>
                  </a:schemeClr>
                </a:solidFill>
                <a:latin typeface="Meiryo" panose="020B0604030504040204" pitchFamily="50" charset="-128"/>
                <a:ea typeface="Meiryo" panose="020B0604030504040204" pitchFamily="50" charset="-128"/>
              </a:rPr>
              <a:t>％：</a:t>
            </a:r>
            <a:r>
              <a:rPr lang="en-US" altLang="ja-JP" sz="1400" dirty="0">
                <a:solidFill>
                  <a:schemeClr val="tx1">
                    <a:lumMod val="90000"/>
                    <a:lumOff val="10000"/>
                  </a:schemeClr>
                </a:solidFill>
                <a:latin typeface="Meiryo" panose="020B0604030504040204" pitchFamily="50" charset="-128"/>
                <a:ea typeface="Meiryo" panose="020B0604030504040204" pitchFamily="50" charset="-128"/>
              </a:rPr>
              <a:t>25</a:t>
            </a:r>
            <a:r>
              <a:rPr lang="ja-JP" altLang="en-US" sz="1400" dirty="0">
                <a:solidFill>
                  <a:schemeClr val="tx1">
                    <a:lumMod val="90000"/>
                    <a:lumOff val="10000"/>
                  </a:schemeClr>
                </a:solidFill>
                <a:latin typeface="Meiryo" panose="020B0604030504040204" pitchFamily="50" charset="-128"/>
                <a:ea typeface="Meiryo" panose="020B0604030504040204" pitchFamily="50" charset="-128"/>
              </a:rPr>
              <a:t>％：５</a:t>
            </a:r>
            <a:r>
              <a:rPr lang="en-US" altLang="ja-JP" sz="1400" dirty="0">
                <a:solidFill>
                  <a:schemeClr val="tx1">
                    <a:lumMod val="90000"/>
                    <a:lumOff val="10000"/>
                  </a:schemeClr>
                </a:solidFill>
                <a:latin typeface="Meiryo" panose="020B0604030504040204" pitchFamily="50" charset="-128"/>
                <a:ea typeface="Meiryo" panose="020B0604030504040204" pitchFamily="50" charset="-128"/>
              </a:rPr>
              <a:t>%</a:t>
            </a:r>
            <a:r>
              <a:rPr lang="ja-JP" altLang="en-US" sz="1400" dirty="0">
                <a:solidFill>
                  <a:schemeClr val="tx1">
                    <a:lumMod val="90000"/>
                    <a:lumOff val="10000"/>
                  </a:schemeClr>
                </a:solidFill>
                <a:latin typeface="Meiryo" panose="020B0604030504040204" pitchFamily="50" charset="-128"/>
                <a:ea typeface="Meiryo" panose="020B0604030504040204" pitchFamily="50" charset="-128"/>
              </a:rPr>
              <a:t>が目安です。</a:t>
            </a:r>
            <a:endParaRPr lang="en-US" altLang="ja-JP" sz="1400" dirty="0">
              <a:solidFill>
                <a:schemeClr val="tx1">
                  <a:lumMod val="90000"/>
                  <a:lumOff val="10000"/>
                </a:schemeClr>
              </a:solidFill>
              <a:latin typeface="Meiryo" panose="020B0604030504040204" pitchFamily="50" charset="-128"/>
              <a:ea typeface="Meiryo" panose="020B0604030504040204" pitchFamily="50" charset="-128"/>
            </a:endParaRPr>
          </a:p>
        </p:txBody>
      </p:sp>
      <p:sp>
        <p:nvSpPr>
          <p:cNvPr id="14" name="角丸四角形 13"/>
          <p:cNvSpPr/>
          <p:nvPr/>
        </p:nvSpPr>
        <p:spPr>
          <a:xfrm>
            <a:off x="1168729" y="2387220"/>
            <a:ext cx="3904511" cy="410687"/>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dirty="0">
                <a:latin typeface="メイリオ" panose="020B0604030504040204" pitchFamily="50" charset="-128"/>
                <a:ea typeface="メイリオ" panose="020B0604030504040204" pitchFamily="50" charset="-128"/>
              </a:rPr>
              <a:t>伝わる広報のためのポータルサイト</a:t>
            </a:r>
          </a:p>
        </p:txBody>
      </p:sp>
      <p:sp>
        <p:nvSpPr>
          <p:cNvPr id="15" name="角丸四角形 14"/>
          <p:cNvSpPr/>
          <p:nvPr/>
        </p:nvSpPr>
        <p:spPr>
          <a:xfrm>
            <a:off x="1320505" y="2938143"/>
            <a:ext cx="3962942" cy="286628"/>
          </a:xfrm>
          <a:prstGeom prst="round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rgbClr val="FFC000"/>
                </a:solidFill>
              </a:rPr>
              <a:t>伝わる広報のための３つのポイント</a:t>
            </a:r>
          </a:p>
        </p:txBody>
      </p:sp>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27</a:t>
            </a:fld>
            <a:endParaRPr kumimoji="1" lang="ja-JP" altLang="en-US"/>
          </a:p>
        </p:txBody>
      </p:sp>
      <p:sp>
        <p:nvSpPr>
          <p:cNvPr id="42" name="角丸四角形 41"/>
          <p:cNvSpPr/>
          <p:nvPr/>
        </p:nvSpPr>
        <p:spPr>
          <a:xfrm>
            <a:off x="1548975" y="3479251"/>
            <a:ext cx="1113949" cy="440849"/>
          </a:xfrm>
          <a:prstGeom prst="round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rgbClr val="DA8A54"/>
                </a:solidFill>
              </a:rPr>
              <a:t>ターゲットを</a:t>
            </a:r>
            <a:endParaRPr lang="en-US" altLang="ja-JP" sz="1050" b="1" dirty="0">
              <a:solidFill>
                <a:srgbClr val="DA8A54"/>
              </a:solidFill>
            </a:endParaRPr>
          </a:p>
          <a:p>
            <a:pPr algn="ctr"/>
            <a:r>
              <a:rPr lang="ja-JP" altLang="en-US" sz="1050" b="1" dirty="0">
                <a:solidFill>
                  <a:srgbClr val="DA8A54"/>
                </a:solidFill>
              </a:rPr>
              <a:t>明確に</a:t>
            </a:r>
            <a:endParaRPr kumimoji="1" lang="ja-JP" altLang="en-US" sz="1050" b="1" dirty="0">
              <a:solidFill>
                <a:srgbClr val="DA8A54"/>
              </a:solidFill>
            </a:endParaRPr>
          </a:p>
        </p:txBody>
      </p:sp>
      <p:pic>
        <p:nvPicPr>
          <p:cNvPr id="43" name="図 42"/>
          <p:cNvPicPr>
            <a:picLocks noChangeAspect="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346249" y="3530101"/>
            <a:ext cx="321671" cy="321671"/>
          </a:xfrm>
          <a:prstGeom prst="rect">
            <a:avLst/>
          </a:prstGeom>
        </p:spPr>
      </p:pic>
      <p:pic>
        <p:nvPicPr>
          <p:cNvPr id="44" name="図 43"/>
          <p:cNvPicPr>
            <a:picLocks noChangeAspect="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704814" y="3530101"/>
            <a:ext cx="339151" cy="339151"/>
          </a:xfrm>
          <a:prstGeom prst="rect">
            <a:avLst/>
          </a:prstGeom>
        </p:spPr>
      </p:pic>
      <p:sp>
        <p:nvSpPr>
          <p:cNvPr id="45" name="角丸四角形 44"/>
          <p:cNvSpPr/>
          <p:nvPr/>
        </p:nvSpPr>
        <p:spPr>
          <a:xfrm>
            <a:off x="2898019" y="3517490"/>
            <a:ext cx="1113949" cy="440849"/>
          </a:xfrm>
          <a:prstGeom prst="round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rgbClr val="6181BA"/>
                </a:solidFill>
              </a:rPr>
              <a:t>発信手段を</a:t>
            </a:r>
            <a:endParaRPr lang="en-US" altLang="ja-JP" sz="1050" b="1" dirty="0">
              <a:solidFill>
                <a:srgbClr val="6181BA"/>
              </a:solidFill>
            </a:endParaRPr>
          </a:p>
          <a:p>
            <a:pPr algn="ctr"/>
            <a:r>
              <a:rPr lang="ja-JP" altLang="en-US" sz="1050" b="1" dirty="0">
                <a:solidFill>
                  <a:srgbClr val="6181BA"/>
                </a:solidFill>
              </a:rPr>
              <a:t>確保する</a:t>
            </a:r>
            <a:endParaRPr kumimoji="1" lang="ja-JP" altLang="en-US" sz="1050" b="1" dirty="0">
              <a:solidFill>
                <a:srgbClr val="6181BA"/>
              </a:solidFill>
            </a:endParaRPr>
          </a:p>
        </p:txBody>
      </p:sp>
      <p:pic>
        <p:nvPicPr>
          <p:cNvPr id="47" name="図 46"/>
          <p:cNvPicPr>
            <a:picLocks noChangeAspect="1"/>
          </p:cNvPicPr>
          <p:nvPr/>
        </p:nvPicPr>
        <p:blipFill>
          <a:blip r:embed="rId4" cstate="email">
            <a:duotone>
              <a:schemeClr val="accent6">
                <a:shade val="45000"/>
                <a:satMod val="135000"/>
              </a:schemeClr>
              <a:prstClr val="white"/>
            </a:duotone>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tretch>
            <a:fillRect/>
          </a:stretch>
        </p:blipFill>
        <p:spPr>
          <a:xfrm>
            <a:off x="4023229" y="3524005"/>
            <a:ext cx="367366" cy="367366"/>
          </a:xfrm>
          <a:prstGeom prst="rect">
            <a:avLst/>
          </a:prstGeom>
        </p:spPr>
      </p:pic>
      <p:sp>
        <p:nvSpPr>
          <p:cNvPr id="48" name="角丸四角形 47"/>
          <p:cNvSpPr/>
          <p:nvPr/>
        </p:nvSpPr>
        <p:spPr>
          <a:xfrm>
            <a:off x="4221677" y="3510446"/>
            <a:ext cx="1075419" cy="440849"/>
          </a:xfrm>
          <a:prstGeom prst="round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rgbClr val="8DB373"/>
                </a:solidFill>
              </a:rPr>
              <a:t>広報で何を</a:t>
            </a:r>
            <a:endParaRPr lang="en-US" altLang="ja-JP" sz="1050" b="1" dirty="0">
              <a:solidFill>
                <a:srgbClr val="8DB373"/>
              </a:solidFill>
            </a:endParaRPr>
          </a:p>
          <a:p>
            <a:pPr algn="ctr"/>
            <a:r>
              <a:rPr lang="ja-JP" altLang="en-US" sz="1050" b="1" dirty="0">
                <a:solidFill>
                  <a:srgbClr val="8DB373"/>
                </a:solidFill>
              </a:rPr>
              <a:t>変えたい？</a:t>
            </a:r>
            <a:endParaRPr kumimoji="1" lang="ja-JP" altLang="en-US" sz="1050" b="1" dirty="0">
              <a:solidFill>
                <a:srgbClr val="8DB373"/>
              </a:solidFill>
            </a:endParaRPr>
          </a:p>
        </p:txBody>
      </p:sp>
      <p:sp>
        <p:nvSpPr>
          <p:cNvPr id="49" name="テキスト ボックス 48"/>
          <p:cNvSpPr txBox="1"/>
          <p:nvPr/>
        </p:nvSpPr>
        <p:spPr>
          <a:xfrm>
            <a:off x="1312544" y="3315476"/>
            <a:ext cx="1224000" cy="180000"/>
          </a:xfrm>
          <a:prstGeom prst="roundRect">
            <a:avLst>
              <a:gd name="adj" fmla="val 50000"/>
            </a:avLst>
          </a:prstGeom>
          <a:solidFill>
            <a:srgbClr val="FF0000"/>
          </a:solidFill>
        </p:spPr>
        <p:txBody>
          <a:bodyPr wrap="square" bIns="36000" rtlCol="0" anchor="ctr">
            <a:noAutofit/>
          </a:bodyPr>
          <a:lstStyle/>
          <a:p>
            <a:pPr algn="ctr"/>
            <a:r>
              <a:rPr kumimoji="1" lang="ja-JP" altLang="en-US" sz="1000" b="1" dirty="0">
                <a:solidFill>
                  <a:schemeClr val="bg1"/>
                </a:solidFill>
                <a:latin typeface="メイリオ" panose="020B0604030504040204" pitchFamily="50" charset="-128"/>
                <a:ea typeface="メイリオ" panose="020B0604030504040204" pitchFamily="50" charset="-128"/>
              </a:rPr>
              <a:t>ポイント１</a:t>
            </a:r>
            <a:endParaRPr kumimoji="1" lang="en-US" altLang="ja-JP" sz="1000" b="1" dirty="0">
              <a:solidFill>
                <a:schemeClr val="bg1"/>
              </a:solidFill>
              <a:latin typeface="メイリオ" panose="020B0604030504040204" pitchFamily="50" charset="-128"/>
              <a:ea typeface="メイリオ" panose="020B0604030504040204" pitchFamily="50" charset="-128"/>
            </a:endParaRPr>
          </a:p>
        </p:txBody>
      </p:sp>
      <p:sp>
        <p:nvSpPr>
          <p:cNvPr id="50" name="テキスト ボックス 49"/>
          <p:cNvSpPr txBox="1"/>
          <p:nvPr/>
        </p:nvSpPr>
        <p:spPr>
          <a:xfrm>
            <a:off x="2679185" y="3310221"/>
            <a:ext cx="1224000" cy="180000"/>
          </a:xfrm>
          <a:prstGeom prst="roundRect">
            <a:avLst>
              <a:gd name="adj" fmla="val 50000"/>
            </a:avLst>
          </a:prstGeom>
          <a:solidFill>
            <a:srgbClr val="FF0000"/>
          </a:solidFill>
        </p:spPr>
        <p:txBody>
          <a:bodyPr wrap="square" bIns="36000" rtlCol="0" anchor="ctr">
            <a:noAutofit/>
          </a:bodyPr>
          <a:lstStyle/>
          <a:p>
            <a:pPr algn="ctr"/>
            <a:r>
              <a:rPr kumimoji="1" lang="ja-JP" altLang="en-US" sz="1000" b="1" dirty="0">
                <a:solidFill>
                  <a:schemeClr val="bg1"/>
                </a:solidFill>
                <a:latin typeface="メイリオ" panose="020B0604030504040204" pitchFamily="50" charset="-128"/>
                <a:ea typeface="メイリオ" panose="020B0604030504040204" pitchFamily="50" charset="-128"/>
              </a:rPr>
              <a:t>ポイント２</a:t>
            </a:r>
            <a:endParaRPr kumimoji="1" lang="en-US" altLang="ja-JP" sz="1000" b="1" dirty="0">
              <a:solidFill>
                <a:schemeClr val="bg1"/>
              </a:solidFill>
              <a:latin typeface="メイリオ" panose="020B0604030504040204" pitchFamily="50" charset="-128"/>
              <a:ea typeface="メイリオ" panose="020B0604030504040204" pitchFamily="50" charset="-128"/>
            </a:endParaRPr>
          </a:p>
        </p:txBody>
      </p:sp>
      <p:sp>
        <p:nvSpPr>
          <p:cNvPr id="51" name="テキスト ボックス 50"/>
          <p:cNvSpPr txBox="1"/>
          <p:nvPr/>
        </p:nvSpPr>
        <p:spPr>
          <a:xfrm>
            <a:off x="4022202" y="3301798"/>
            <a:ext cx="1224000" cy="180000"/>
          </a:xfrm>
          <a:prstGeom prst="roundRect">
            <a:avLst>
              <a:gd name="adj" fmla="val 50000"/>
            </a:avLst>
          </a:prstGeom>
          <a:solidFill>
            <a:srgbClr val="FF0000"/>
          </a:solidFill>
        </p:spPr>
        <p:txBody>
          <a:bodyPr wrap="square" bIns="36000" rtlCol="0" anchor="ctr">
            <a:noAutofit/>
          </a:bodyPr>
          <a:lstStyle/>
          <a:p>
            <a:pPr algn="ctr"/>
            <a:r>
              <a:rPr kumimoji="1" lang="ja-JP" altLang="en-US" sz="1000" b="1" dirty="0">
                <a:solidFill>
                  <a:schemeClr val="bg1"/>
                </a:solidFill>
                <a:latin typeface="メイリオ" panose="020B0604030504040204" pitchFamily="50" charset="-128"/>
                <a:ea typeface="メイリオ" panose="020B0604030504040204" pitchFamily="50" charset="-128"/>
              </a:rPr>
              <a:t>ポイント３</a:t>
            </a:r>
            <a:endParaRPr kumimoji="1" lang="en-US" altLang="ja-JP" sz="1000" b="1" dirty="0">
              <a:solidFill>
                <a:schemeClr val="bg1"/>
              </a:solidFill>
              <a:latin typeface="メイリオ" panose="020B0604030504040204" pitchFamily="50" charset="-128"/>
              <a:ea typeface="メイリオ" panose="020B0604030504040204" pitchFamily="50" charset="-128"/>
            </a:endParaRPr>
          </a:p>
        </p:txBody>
      </p:sp>
      <p:sp>
        <p:nvSpPr>
          <p:cNvPr id="53" name="テキスト ボックス 52"/>
          <p:cNvSpPr txBox="1"/>
          <p:nvPr/>
        </p:nvSpPr>
        <p:spPr>
          <a:xfrm>
            <a:off x="5158163" y="2447476"/>
            <a:ext cx="324000" cy="36000"/>
          </a:xfrm>
          <a:prstGeom prst="roundRect">
            <a:avLst>
              <a:gd name="adj" fmla="val 50000"/>
            </a:avLst>
          </a:prstGeom>
          <a:solidFill>
            <a:srgbClr val="00B050"/>
          </a:solidFill>
        </p:spPr>
        <p:txBody>
          <a:bodyPr wrap="square" bIns="36000" rtlCol="0" anchor="ctr">
            <a:noAutofit/>
          </a:bodyPr>
          <a:lstStyle/>
          <a:p>
            <a:pPr algn="ctr"/>
            <a:endParaRPr kumimoji="1" lang="en-US" altLang="ja-JP" sz="1000" b="1" dirty="0">
              <a:solidFill>
                <a:schemeClr val="bg1"/>
              </a:solidFill>
              <a:latin typeface="メイリオ" panose="020B0604030504040204" pitchFamily="50" charset="-128"/>
              <a:ea typeface="メイリオ" panose="020B0604030504040204" pitchFamily="50" charset="-128"/>
            </a:endParaRPr>
          </a:p>
        </p:txBody>
      </p:sp>
      <p:sp>
        <p:nvSpPr>
          <p:cNvPr id="54" name="テキスト ボックス 53"/>
          <p:cNvSpPr txBox="1"/>
          <p:nvPr/>
        </p:nvSpPr>
        <p:spPr>
          <a:xfrm>
            <a:off x="5158163" y="2521707"/>
            <a:ext cx="324000" cy="36000"/>
          </a:xfrm>
          <a:prstGeom prst="roundRect">
            <a:avLst>
              <a:gd name="adj" fmla="val 50000"/>
            </a:avLst>
          </a:prstGeom>
          <a:solidFill>
            <a:srgbClr val="00B050"/>
          </a:solidFill>
        </p:spPr>
        <p:txBody>
          <a:bodyPr wrap="square" bIns="36000" rtlCol="0" anchor="ctr">
            <a:noAutofit/>
          </a:bodyPr>
          <a:lstStyle/>
          <a:p>
            <a:pPr algn="ctr"/>
            <a:endParaRPr kumimoji="1" lang="en-US" altLang="ja-JP" sz="1000" b="1" dirty="0">
              <a:solidFill>
                <a:schemeClr val="bg1"/>
              </a:solidFill>
              <a:latin typeface="メイリオ" panose="020B0604030504040204" pitchFamily="50" charset="-128"/>
              <a:ea typeface="メイリオ" panose="020B0604030504040204" pitchFamily="50" charset="-128"/>
            </a:endParaRPr>
          </a:p>
        </p:txBody>
      </p:sp>
      <p:sp>
        <p:nvSpPr>
          <p:cNvPr id="55" name="テキスト ボックス 54"/>
          <p:cNvSpPr txBox="1"/>
          <p:nvPr/>
        </p:nvSpPr>
        <p:spPr>
          <a:xfrm>
            <a:off x="5158163" y="2598875"/>
            <a:ext cx="324000" cy="36000"/>
          </a:xfrm>
          <a:prstGeom prst="roundRect">
            <a:avLst>
              <a:gd name="adj" fmla="val 50000"/>
            </a:avLst>
          </a:prstGeom>
          <a:solidFill>
            <a:srgbClr val="00B050"/>
          </a:solidFill>
        </p:spPr>
        <p:txBody>
          <a:bodyPr wrap="square" bIns="36000" rtlCol="0" anchor="ctr">
            <a:noAutofit/>
          </a:bodyPr>
          <a:lstStyle/>
          <a:p>
            <a:pPr algn="ctr"/>
            <a:endParaRPr kumimoji="1" lang="en-US" altLang="ja-JP" sz="1000" b="1" dirty="0">
              <a:solidFill>
                <a:schemeClr val="bg1"/>
              </a:solidFill>
              <a:latin typeface="メイリオ" panose="020B0604030504040204" pitchFamily="50" charset="-128"/>
              <a:ea typeface="メイリオ" panose="020B0604030504040204" pitchFamily="50" charset="-128"/>
            </a:endParaRPr>
          </a:p>
        </p:txBody>
      </p:sp>
      <p:sp>
        <p:nvSpPr>
          <p:cNvPr id="56" name="角丸四角形 55"/>
          <p:cNvSpPr/>
          <p:nvPr/>
        </p:nvSpPr>
        <p:spPr>
          <a:xfrm>
            <a:off x="5039101" y="2659279"/>
            <a:ext cx="555577" cy="140761"/>
          </a:xfrm>
          <a:prstGeom prst="round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b="1" dirty="0">
                <a:solidFill>
                  <a:srgbClr val="449A75"/>
                </a:solidFill>
                <a:latin typeface="メイリオ" panose="020B0604030504040204" pitchFamily="50" charset="-128"/>
                <a:ea typeface="メイリオ" panose="020B0604030504040204" pitchFamily="50" charset="-128"/>
              </a:rPr>
              <a:t>MENU</a:t>
            </a:r>
            <a:endParaRPr kumimoji="1" lang="ja-JP" altLang="en-US" sz="800" b="1" dirty="0">
              <a:solidFill>
                <a:srgbClr val="449A75"/>
              </a:solidFill>
              <a:latin typeface="メイリオ" panose="020B0604030504040204" pitchFamily="50" charset="-128"/>
              <a:ea typeface="メイリオ" panose="020B0604030504040204" pitchFamily="50" charset="-128"/>
            </a:endParaRPr>
          </a:p>
        </p:txBody>
      </p:sp>
      <p:cxnSp>
        <p:nvCxnSpPr>
          <p:cNvPr id="5" name="直線コネクタ 4"/>
          <p:cNvCxnSpPr/>
          <p:nvPr/>
        </p:nvCxnSpPr>
        <p:spPr>
          <a:xfrm flipH="1">
            <a:off x="2587559" y="3400221"/>
            <a:ext cx="0" cy="469031"/>
          </a:xfrm>
          <a:prstGeom prst="line">
            <a:avLst/>
          </a:prstGeom>
          <a:ln w="28575">
            <a:solidFill>
              <a:srgbClr val="6181BA"/>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3956173" y="3400221"/>
            <a:ext cx="0" cy="469031"/>
          </a:xfrm>
          <a:prstGeom prst="line">
            <a:avLst/>
          </a:prstGeom>
          <a:ln w="28575">
            <a:solidFill>
              <a:srgbClr val="6181BA"/>
            </a:solidFill>
            <a:prstDash val="sysDot"/>
          </a:ln>
        </p:spPr>
        <p:style>
          <a:lnRef idx="1">
            <a:schemeClr val="accent1"/>
          </a:lnRef>
          <a:fillRef idx="0">
            <a:schemeClr val="accent1"/>
          </a:fillRef>
          <a:effectRef idx="0">
            <a:schemeClr val="accent1"/>
          </a:effectRef>
          <a:fontRef idx="minor">
            <a:schemeClr val="tx1"/>
          </a:fontRef>
        </p:style>
      </p:cxnSp>
      <p:sp>
        <p:nvSpPr>
          <p:cNvPr id="59" name="角丸四角形 58"/>
          <p:cNvSpPr/>
          <p:nvPr/>
        </p:nvSpPr>
        <p:spPr>
          <a:xfrm>
            <a:off x="1159430" y="4116566"/>
            <a:ext cx="2302577" cy="663093"/>
          </a:xfrm>
          <a:prstGeom prst="roundRect">
            <a:avLst>
              <a:gd name="adj" fmla="val 9312"/>
            </a:avLst>
          </a:prstGeom>
          <a:solidFill>
            <a:schemeClr val="accent4">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r>
              <a:rPr kumimoji="1" lang="ja-JP" altLang="en-US" sz="900" dirty="0">
                <a:solidFill>
                  <a:schemeClr val="tx1"/>
                </a:solidFill>
                <a:latin typeface="メイリオ" panose="020B0604030504040204" pitchFamily="50" charset="-128"/>
                <a:ea typeface="メイリオ" panose="020B0604030504040204" pitchFamily="50" charset="-128"/>
              </a:rPr>
              <a:t>▸ トップページ</a:t>
            </a:r>
            <a:endParaRPr kumimoji="1" lang="en-US" altLang="ja-JP" sz="900" dirty="0">
              <a:solidFill>
                <a:schemeClr val="tx1"/>
              </a:solidFill>
              <a:latin typeface="メイリオ" panose="020B0604030504040204" pitchFamily="50" charset="-128"/>
              <a:ea typeface="メイリオ" panose="020B0604030504040204" pitchFamily="50" charset="-128"/>
            </a:endParaRPr>
          </a:p>
          <a:p>
            <a:r>
              <a:rPr lang="ja-JP" altLang="en-US" sz="900" dirty="0">
                <a:solidFill>
                  <a:schemeClr val="tx1"/>
                </a:solidFill>
                <a:latin typeface="メイリオ" panose="020B0604030504040204" pitchFamily="50" charset="-128"/>
                <a:ea typeface="メイリオ" panose="020B0604030504040204" pitchFamily="50" charset="-128"/>
              </a:rPr>
              <a:t>▸ 伝わる広報の実例集</a:t>
            </a:r>
            <a:endParaRPr lang="en-US" altLang="ja-JP" sz="900" dirty="0">
              <a:solidFill>
                <a:schemeClr val="tx1"/>
              </a:solidFill>
              <a:latin typeface="メイリオ" panose="020B0604030504040204" pitchFamily="50" charset="-128"/>
              <a:ea typeface="メイリオ" panose="020B0604030504040204" pitchFamily="50" charset="-128"/>
            </a:endParaRPr>
          </a:p>
          <a:p>
            <a:r>
              <a:rPr lang="ja-JP" altLang="en-US" sz="900" dirty="0">
                <a:solidFill>
                  <a:schemeClr val="tx1"/>
                </a:solidFill>
                <a:latin typeface="メイリオ" panose="020B0604030504040204" pitchFamily="50" charset="-128"/>
                <a:ea typeface="メイリオ" panose="020B0604030504040204" pitchFamily="50" charset="-128"/>
              </a:rPr>
              <a:t>▸ 今すぐ使えるテンプレート</a:t>
            </a:r>
            <a:endParaRPr lang="en-US" altLang="ja-JP" sz="900" dirty="0">
              <a:solidFill>
                <a:schemeClr val="tx1"/>
              </a:solidFill>
              <a:latin typeface="メイリオ" panose="020B0604030504040204" pitchFamily="50" charset="-128"/>
              <a:ea typeface="メイリオ" panose="020B0604030504040204" pitchFamily="50" charset="-128"/>
            </a:endParaRPr>
          </a:p>
          <a:p>
            <a:r>
              <a:rPr kumimoji="1" lang="ja-JP" altLang="en-US" sz="900" dirty="0">
                <a:solidFill>
                  <a:schemeClr val="tx1"/>
                </a:solidFill>
                <a:latin typeface="メイリオ" panose="020B0604030504040204" pitchFamily="50" charset="-128"/>
                <a:ea typeface="メイリオ" panose="020B0604030504040204" pitchFamily="50" charset="-128"/>
              </a:rPr>
              <a:t>▸ </a:t>
            </a:r>
            <a:r>
              <a:rPr kumimoji="1" lang="en-US" altLang="ja-JP" sz="900" dirty="0">
                <a:solidFill>
                  <a:schemeClr val="tx1"/>
                </a:solidFill>
                <a:latin typeface="メイリオ" panose="020B0604030504040204" pitchFamily="50" charset="-128"/>
                <a:ea typeface="メイリオ" panose="020B0604030504040204" pitchFamily="50" charset="-128"/>
              </a:rPr>
              <a:t>Q&amp;A</a:t>
            </a:r>
            <a:endParaRPr kumimoji="1" lang="ja-JP" altLang="en-US" sz="900" dirty="0">
              <a:solidFill>
                <a:schemeClr val="tx1"/>
              </a:solidFill>
              <a:latin typeface="メイリオ" panose="020B0604030504040204" pitchFamily="50" charset="-128"/>
              <a:ea typeface="メイリオ" panose="020B0604030504040204" pitchFamily="50" charset="-128"/>
            </a:endParaRPr>
          </a:p>
        </p:txBody>
      </p:sp>
      <p:sp>
        <p:nvSpPr>
          <p:cNvPr id="61" name="角丸四角形 60"/>
          <p:cNvSpPr/>
          <p:nvPr/>
        </p:nvSpPr>
        <p:spPr>
          <a:xfrm>
            <a:off x="3521901" y="4102008"/>
            <a:ext cx="1875236" cy="663093"/>
          </a:xfrm>
          <a:prstGeom prst="roundRect">
            <a:avLst>
              <a:gd name="adj" fmla="val 9312"/>
            </a:avLst>
          </a:prstGeom>
          <a:solidFill>
            <a:srgbClr val="E2E8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bIns="0" rtlCol="0" anchor="t"/>
          <a:lstStyle/>
          <a:p>
            <a:r>
              <a:rPr kumimoji="1" lang="ja-JP" altLang="en-US" sz="700" dirty="0">
                <a:solidFill>
                  <a:srgbClr val="6181BA"/>
                </a:solidFill>
                <a:latin typeface="メイリオ" panose="020B0604030504040204" pitchFamily="50" charset="-128"/>
                <a:ea typeface="メイリオ" panose="020B0604030504040204" pitchFamily="50" charset="-128"/>
              </a:rPr>
              <a:t>お問い合わせ先：政策企画局政策調整部</a:t>
            </a:r>
            <a:endParaRPr kumimoji="1" lang="en-US" altLang="ja-JP" sz="700" dirty="0">
              <a:solidFill>
                <a:srgbClr val="6181BA"/>
              </a:solidFill>
              <a:latin typeface="メイリオ" panose="020B0604030504040204" pitchFamily="50" charset="-128"/>
              <a:ea typeface="メイリオ" panose="020B0604030504040204" pitchFamily="50" charset="-128"/>
            </a:endParaRPr>
          </a:p>
          <a:p>
            <a:r>
              <a:rPr kumimoji="1" lang="en-US" altLang="ja-JP" sz="700" dirty="0">
                <a:solidFill>
                  <a:srgbClr val="6181BA"/>
                </a:solidFill>
                <a:latin typeface="メイリオ" panose="020B0604030504040204" pitchFamily="50" charset="-128"/>
                <a:ea typeface="メイリオ" panose="020B0604030504040204" pitchFamily="50" charset="-128"/>
              </a:rPr>
              <a:t>E-mail</a:t>
            </a:r>
            <a:r>
              <a:rPr kumimoji="1" lang="ja-JP" altLang="en-US" sz="700" dirty="0">
                <a:solidFill>
                  <a:srgbClr val="6181BA"/>
                </a:solidFill>
                <a:latin typeface="メイリオ" panose="020B0604030504040204" pitchFamily="50" charset="-128"/>
                <a:ea typeface="メイリオ" panose="020B0604030504040204" pitchFamily="50" charset="-128"/>
              </a:rPr>
              <a:t>：</a:t>
            </a:r>
            <a:r>
              <a:rPr kumimoji="1" lang="en-US" altLang="ja-JP" sz="700" dirty="0">
                <a:solidFill>
                  <a:srgbClr val="6181BA"/>
                </a:solidFill>
                <a:latin typeface="メイリオ" panose="020B0604030504040204" pitchFamily="50" charset="-128"/>
                <a:ea typeface="メイリオ" panose="020B0604030504040204" pitchFamily="50" charset="-128"/>
                <a:hlinkClick r:id="rId6"/>
              </a:rPr>
              <a:t>senryakukoho@XXX</a:t>
            </a:r>
            <a:r>
              <a:rPr lang="en-US" altLang="ja-JP" sz="700" dirty="0">
                <a:solidFill>
                  <a:srgbClr val="6181BA"/>
                </a:solidFill>
                <a:latin typeface="メイリオ" panose="020B0604030504040204" pitchFamily="50" charset="-128"/>
                <a:ea typeface="メイリオ" panose="020B0604030504040204" pitchFamily="50" charset="-128"/>
                <a:hlinkClick r:id="rId6"/>
              </a:rPr>
              <a:t>X.com</a:t>
            </a:r>
            <a:endParaRPr lang="en-US" altLang="ja-JP" sz="700" dirty="0">
              <a:solidFill>
                <a:srgbClr val="6181BA"/>
              </a:solidFill>
              <a:latin typeface="メイリオ" panose="020B0604030504040204" pitchFamily="50" charset="-128"/>
              <a:ea typeface="メイリオ" panose="020B0604030504040204" pitchFamily="50" charset="-128"/>
            </a:endParaRPr>
          </a:p>
          <a:p>
            <a:endParaRPr lang="en-US" altLang="ja-JP" sz="700" dirty="0">
              <a:solidFill>
                <a:srgbClr val="6181BA"/>
              </a:solidFill>
              <a:latin typeface="メイリオ" panose="020B0604030504040204" pitchFamily="50" charset="-128"/>
              <a:ea typeface="メイリオ" panose="020B0604030504040204" pitchFamily="50" charset="-128"/>
            </a:endParaRPr>
          </a:p>
          <a:p>
            <a:r>
              <a:rPr lang="ja-JP" altLang="en-US" sz="700" dirty="0">
                <a:solidFill>
                  <a:srgbClr val="6181BA"/>
                </a:solidFill>
                <a:latin typeface="メイリオ" panose="020B0604030504040204" pitchFamily="50" charset="-128"/>
                <a:ea typeface="メイリオ" panose="020B0604030504040204" pitchFamily="50" charset="-128"/>
              </a:rPr>
              <a:t>サイトポリシー　｜　個人情報保護方針</a:t>
            </a:r>
            <a:endParaRPr lang="en-US" altLang="ja-JP" sz="700" dirty="0">
              <a:solidFill>
                <a:srgbClr val="6181BA"/>
              </a:solidFill>
              <a:latin typeface="メイリオ" panose="020B0604030504040204" pitchFamily="50" charset="-128"/>
              <a:ea typeface="メイリオ" panose="020B0604030504040204" pitchFamily="50" charset="-128"/>
            </a:endParaRPr>
          </a:p>
          <a:p>
            <a:r>
              <a:rPr lang="en-US" altLang="ja-JP" sz="700" dirty="0">
                <a:solidFill>
                  <a:srgbClr val="6181BA"/>
                </a:solidFill>
                <a:latin typeface="メイリオ" panose="020B0604030504040204" pitchFamily="50" charset="-128"/>
                <a:ea typeface="メイリオ" panose="020B0604030504040204" pitchFamily="50" charset="-128"/>
              </a:rPr>
              <a:t>Copyright</a:t>
            </a:r>
            <a:r>
              <a:rPr lang="ja-JP" altLang="en-US" sz="700" dirty="0">
                <a:solidFill>
                  <a:srgbClr val="6181BA"/>
                </a:solidFill>
                <a:latin typeface="メイリオ" panose="020B0604030504040204" pitchFamily="50" charset="-128"/>
                <a:ea typeface="メイリオ" panose="020B0604030504040204" pitchFamily="50" charset="-128"/>
              </a:rPr>
              <a:t> </a:t>
            </a:r>
            <a:r>
              <a:rPr lang="en-US" altLang="ja-JP" sz="700" dirty="0">
                <a:solidFill>
                  <a:srgbClr val="6181BA"/>
                </a:solidFill>
                <a:latin typeface="メイリオ" panose="020B0604030504040204" pitchFamily="50" charset="-128"/>
                <a:ea typeface="メイリオ" panose="020B0604030504040204" pitchFamily="50" charset="-128"/>
              </a:rPr>
              <a:t>©</a:t>
            </a:r>
            <a:r>
              <a:rPr lang="ja-JP" altLang="en-US" sz="700" dirty="0">
                <a:solidFill>
                  <a:srgbClr val="6181BA"/>
                </a:solidFill>
                <a:latin typeface="メイリオ" panose="020B0604030504040204" pitchFamily="50" charset="-128"/>
                <a:ea typeface="メイリオ" panose="020B0604030504040204" pitchFamily="50" charset="-128"/>
              </a:rPr>
              <a:t> </a:t>
            </a:r>
            <a:r>
              <a:rPr lang="en-US" altLang="ja-JP" sz="700" dirty="0">
                <a:solidFill>
                  <a:srgbClr val="6181BA"/>
                </a:solidFill>
                <a:latin typeface="メイリオ" panose="020B0604030504040204" pitchFamily="50" charset="-128"/>
                <a:ea typeface="メイリオ" panose="020B0604030504040204" pitchFamily="50" charset="-128"/>
              </a:rPr>
              <a:t>Tokyo Metropolitan </a:t>
            </a:r>
            <a:r>
              <a:rPr lang="en-US" altLang="ja-JP" sz="700" dirty="0" err="1">
                <a:solidFill>
                  <a:srgbClr val="6181BA"/>
                </a:solidFill>
                <a:latin typeface="メイリオ" panose="020B0604030504040204" pitchFamily="50" charset="-128"/>
                <a:ea typeface="メイリオ" panose="020B0604030504040204" pitchFamily="50" charset="-128"/>
              </a:rPr>
              <a:t>Gov</a:t>
            </a:r>
            <a:endParaRPr lang="en-US" altLang="ja-JP" sz="700" dirty="0">
              <a:solidFill>
                <a:srgbClr val="6181BA"/>
              </a:solidFill>
              <a:latin typeface="メイリオ" panose="020B0604030504040204" pitchFamily="50" charset="-128"/>
              <a:ea typeface="メイリオ" panose="020B0604030504040204" pitchFamily="50" charset="-128"/>
            </a:endParaRPr>
          </a:p>
          <a:p>
            <a:endParaRPr kumimoji="1" lang="ja-JP" altLang="en-US" sz="700" dirty="0">
              <a:solidFill>
                <a:srgbClr val="6181BA"/>
              </a:solidFill>
              <a:latin typeface="メイリオ" panose="020B0604030504040204" pitchFamily="50" charset="-128"/>
              <a:ea typeface="メイリオ" panose="020B0604030504040204" pitchFamily="50" charset="-128"/>
            </a:endParaRPr>
          </a:p>
        </p:txBody>
      </p:sp>
      <p:sp>
        <p:nvSpPr>
          <p:cNvPr id="46" name="正方形/長方形 45"/>
          <p:cNvSpPr/>
          <p:nvPr/>
        </p:nvSpPr>
        <p:spPr>
          <a:xfrm>
            <a:off x="6511090" y="2193524"/>
            <a:ext cx="4694702" cy="281580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角丸四角形 56"/>
          <p:cNvSpPr/>
          <p:nvPr/>
        </p:nvSpPr>
        <p:spPr>
          <a:xfrm>
            <a:off x="6738861" y="2861606"/>
            <a:ext cx="4230500" cy="1140506"/>
          </a:xfrm>
          <a:prstGeom prst="roundRect">
            <a:avLst>
              <a:gd name="adj" fmla="val 8569"/>
            </a:avLst>
          </a:prstGeom>
          <a:solidFill>
            <a:srgbClr val="E2E8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0" name="角丸四角形 59"/>
          <p:cNvSpPr/>
          <p:nvPr/>
        </p:nvSpPr>
        <p:spPr>
          <a:xfrm>
            <a:off x="6731655" y="2387220"/>
            <a:ext cx="3904511" cy="410687"/>
          </a:xfrm>
          <a:prstGeom prst="roundRect">
            <a:avLst/>
          </a:prstGeom>
          <a:solidFill>
            <a:srgbClr val="6181BA"/>
          </a:solidFill>
          <a:ln w="76200">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dirty="0">
                <a:latin typeface="メイリオ" panose="020B0604030504040204" pitchFamily="50" charset="-128"/>
                <a:ea typeface="メイリオ" panose="020B0604030504040204" pitchFamily="50" charset="-128"/>
              </a:rPr>
              <a:t>伝わる広報のためのポータルサイト</a:t>
            </a:r>
          </a:p>
        </p:txBody>
      </p:sp>
      <p:sp>
        <p:nvSpPr>
          <p:cNvPr id="62" name="角丸四角形 61"/>
          <p:cNvSpPr/>
          <p:nvPr/>
        </p:nvSpPr>
        <p:spPr>
          <a:xfrm>
            <a:off x="6883431" y="2938143"/>
            <a:ext cx="3962942" cy="286628"/>
          </a:xfrm>
          <a:prstGeom prst="round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rgbClr val="6181BA"/>
                </a:solidFill>
              </a:rPr>
              <a:t>伝わる広報のための３つのポイント</a:t>
            </a:r>
          </a:p>
        </p:txBody>
      </p:sp>
      <p:sp>
        <p:nvSpPr>
          <p:cNvPr id="63" name="角丸四角形 62"/>
          <p:cNvSpPr/>
          <p:nvPr/>
        </p:nvSpPr>
        <p:spPr>
          <a:xfrm>
            <a:off x="7111901" y="3479251"/>
            <a:ext cx="1113949" cy="440849"/>
          </a:xfrm>
          <a:prstGeom prst="round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rgbClr val="6181BA"/>
                </a:solidFill>
              </a:rPr>
              <a:t>ターゲットを</a:t>
            </a:r>
            <a:endParaRPr lang="en-US" altLang="ja-JP" sz="1050" b="1" dirty="0">
              <a:solidFill>
                <a:srgbClr val="6181BA"/>
              </a:solidFill>
            </a:endParaRPr>
          </a:p>
          <a:p>
            <a:pPr algn="ctr"/>
            <a:r>
              <a:rPr lang="ja-JP" altLang="en-US" sz="1050" b="1" dirty="0">
                <a:solidFill>
                  <a:srgbClr val="6181BA"/>
                </a:solidFill>
              </a:rPr>
              <a:t>明確に</a:t>
            </a:r>
            <a:endParaRPr kumimoji="1" lang="ja-JP" altLang="en-US" sz="1050" b="1" dirty="0">
              <a:solidFill>
                <a:srgbClr val="6181BA"/>
              </a:solidFill>
            </a:endParaRPr>
          </a:p>
        </p:txBody>
      </p:sp>
      <p:pic>
        <p:nvPicPr>
          <p:cNvPr id="64" name="図 63"/>
          <p:cNvPicPr>
            <a:picLocks noChangeAspect="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6909175" y="3530101"/>
            <a:ext cx="321671" cy="321671"/>
          </a:xfrm>
          <a:prstGeom prst="rect">
            <a:avLst/>
          </a:prstGeom>
        </p:spPr>
      </p:pic>
      <p:pic>
        <p:nvPicPr>
          <p:cNvPr id="65" name="図 64"/>
          <p:cNvPicPr>
            <a:picLocks noChangeAspect="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267740" y="3530101"/>
            <a:ext cx="339151" cy="339151"/>
          </a:xfrm>
          <a:prstGeom prst="rect">
            <a:avLst/>
          </a:prstGeom>
        </p:spPr>
      </p:pic>
      <p:sp>
        <p:nvSpPr>
          <p:cNvPr id="66" name="角丸四角形 65"/>
          <p:cNvSpPr/>
          <p:nvPr/>
        </p:nvSpPr>
        <p:spPr>
          <a:xfrm>
            <a:off x="8460945" y="3517490"/>
            <a:ext cx="1113949" cy="440849"/>
          </a:xfrm>
          <a:prstGeom prst="round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rgbClr val="6181BA"/>
                </a:solidFill>
              </a:rPr>
              <a:t>発信手段を</a:t>
            </a:r>
            <a:endParaRPr lang="en-US" altLang="ja-JP" sz="1050" b="1" dirty="0">
              <a:solidFill>
                <a:srgbClr val="6181BA"/>
              </a:solidFill>
            </a:endParaRPr>
          </a:p>
          <a:p>
            <a:pPr algn="ctr"/>
            <a:r>
              <a:rPr lang="ja-JP" altLang="en-US" sz="1050" b="1" dirty="0">
                <a:solidFill>
                  <a:srgbClr val="6181BA"/>
                </a:solidFill>
              </a:rPr>
              <a:t>確保する</a:t>
            </a:r>
            <a:endParaRPr kumimoji="1" lang="ja-JP" altLang="en-US" sz="1050" b="1" dirty="0">
              <a:solidFill>
                <a:srgbClr val="6181BA"/>
              </a:solidFill>
            </a:endParaRPr>
          </a:p>
        </p:txBody>
      </p:sp>
      <p:pic>
        <p:nvPicPr>
          <p:cNvPr id="67" name="図 66"/>
          <p:cNvPicPr>
            <a:picLocks noChangeAspect="1"/>
          </p:cNvPicPr>
          <p:nvPr/>
        </p:nvPicPr>
        <p:blipFill>
          <a:blip r:embed="rId4" cstate="email">
            <a:duotone>
              <a:schemeClr val="accent5">
                <a:shade val="45000"/>
                <a:satMod val="135000"/>
              </a:schemeClr>
              <a:prstClr val="white"/>
            </a:duotone>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tretch>
            <a:fillRect/>
          </a:stretch>
        </p:blipFill>
        <p:spPr>
          <a:xfrm>
            <a:off x="9586155" y="3524005"/>
            <a:ext cx="367366" cy="367366"/>
          </a:xfrm>
          <a:prstGeom prst="rect">
            <a:avLst/>
          </a:prstGeom>
        </p:spPr>
      </p:pic>
      <p:sp>
        <p:nvSpPr>
          <p:cNvPr id="68" name="角丸四角形 67"/>
          <p:cNvSpPr/>
          <p:nvPr/>
        </p:nvSpPr>
        <p:spPr>
          <a:xfrm>
            <a:off x="9784603" y="3510446"/>
            <a:ext cx="1075419" cy="440849"/>
          </a:xfrm>
          <a:prstGeom prst="round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rgbClr val="6181BA"/>
                </a:solidFill>
              </a:rPr>
              <a:t>広報で何を</a:t>
            </a:r>
            <a:endParaRPr lang="en-US" altLang="ja-JP" sz="1050" b="1" dirty="0">
              <a:solidFill>
                <a:srgbClr val="6181BA"/>
              </a:solidFill>
            </a:endParaRPr>
          </a:p>
          <a:p>
            <a:pPr algn="ctr"/>
            <a:r>
              <a:rPr lang="ja-JP" altLang="en-US" sz="1050" b="1" dirty="0">
                <a:solidFill>
                  <a:srgbClr val="6181BA"/>
                </a:solidFill>
              </a:rPr>
              <a:t>変えたい？</a:t>
            </a:r>
            <a:endParaRPr kumimoji="1" lang="ja-JP" altLang="en-US" sz="1050" b="1" dirty="0">
              <a:solidFill>
                <a:srgbClr val="6181BA"/>
              </a:solidFill>
            </a:endParaRPr>
          </a:p>
        </p:txBody>
      </p:sp>
      <p:sp>
        <p:nvSpPr>
          <p:cNvPr id="69" name="テキスト ボックス 68"/>
          <p:cNvSpPr txBox="1"/>
          <p:nvPr/>
        </p:nvSpPr>
        <p:spPr>
          <a:xfrm>
            <a:off x="6875470" y="3315476"/>
            <a:ext cx="1224000" cy="180000"/>
          </a:xfrm>
          <a:prstGeom prst="roundRect">
            <a:avLst>
              <a:gd name="adj" fmla="val 50000"/>
            </a:avLst>
          </a:prstGeom>
          <a:solidFill>
            <a:srgbClr val="FFC000"/>
          </a:solidFill>
        </p:spPr>
        <p:txBody>
          <a:bodyPr wrap="square" bIns="36000" rtlCol="0" anchor="ctr">
            <a:noAutofit/>
          </a:bodyPr>
          <a:lstStyle/>
          <a:p>
            <a:pPr algn="ctr"/>
            <a:r>
              <a:rPr kumimoji="1" lang="ja-JP" altLang="en-US" sz="1000" b="1" dirty="0">
                <a:solidFill>
                  <a:schemeClr val="bg1"/>
                </a:solidFill>
                <a:latin typeface="メイリオ" panose="020B0604030504040204" pitchFamily="50" charset="-128"/>
                <a:ea typeface="メイリオ" panose="020B0604030504040204" pitchFamily="50" charset="-128"/>
              </a:rPr>
              <a:t>ポイント１</a:t>
            </a:r>
            <a:endParaRPr kumimoji="1" lang="en-US" altLang="ja-JP" sz="1000" b="1" dirty="0">
              <a:solidFill>
                <a:schemeClr val="bg1"/>
              </a:solidFill>
              <a:latin typeface="メイリオ" panose="020B0604030504040204" pitchFamily="50" charset="-128"/>
              <a:ea typeface="メイリオ" panose="020B0604030504040204" pitchFamily="50" charset="-128"/>
            </a:endParaRPr>
          </a:p>
        </p:txBody>
      </p:sp>
      <p:sp>
        <p:nvSpPr>
          <p:cNvPr id="70" name="テキスト ボックス 69"/>
          <p:cNvSpPr txBox="1"/>
          <p:nvPr/>
        </p:nvSpPr>
        <p:spPr>
          <a:xfrm>
            <a:off x="8242111" y="3310221"/>
            <a:ext cx="1224000" cy="180000"/>
          </a:xfrm>
          <a:prstGeom prst="roundRect">
            <a:avLst>
              <a:gd name="adj" fmla="val 50000"/>
            </a:avLst>
          </a:prstGeom>
          <a:solidFill>
            <a:srgbClr val="FFC000"/>
          </a:solidFill>
        </p:spPr>
        <p:txBody>
          <a:bodyPr wrap="square" bIns="36000" rtlCol="0" anchor="ctr">
            <a:noAutofit/>
          </a:bodyPr>
          <a:lstStyle/>
          <a:p>
            <a:pPr algn="ctr"/>
            <a:r>
              <a:rPr kumimoji="1" lang="ja-JP" altLang="en-US" sz="1000" b="1" dirty="0">
                <a:solidFill>
                  <a:schemeClr val="bg1"/>
                </a:solidFill>
                <a:latin typeface="メイリオ" panose="020B0604030504040204" pitchFamily="50" charset="-128"/>
                <a:ea typeface="メイリオ" panose="020B0604030504040204" pitchFamily="50" charset="-128"/>
              </a:rPr>
              <a:t>ポイント２</a:t>
            </a:r>
            <a:endParaRPr kumimoji="1" lang="en-US" altLang="ja-JP" sz="1000" b="1" dirty="0">
              <a:solidFill>
                <a:schemeClr val="bg1"/>
              </a:solidFill>
              <a:latin typeface="メイリオ" panose="020B0604030504040204" pitchFamily="50" charset="-128"/>
              <a:ea typeface="メイリオ" panose="020B0604030504040204" pitchFamily="50" charset="-128"/>
            </a:endParaRPr>
          </a:p>
        </p:txBody>
      </p:sp>
      <p:sp>
        <p:nvSpPr>
          <p:cNvPr id="71" name="テキスト ボックス 70"/>
          <p:cNvSpPr txBox="1"/>
          <p:nvPr/>
        </p:nvSpPr>
        <p:spPr>
          <a:xfrm>
            <a:off x="9585128" y="3301798"/>
            <a:ext cx="1224000" cy="180000"/>
          </a:xfrm>
          <a:prstGeom prst="roundRect">
            <a:avLst>
              <a:gd name="adj" fmla="val 50000"/>
            </a:avLst>
          </a:prstGeom>
          <a:solidFill>
            <a:srgbClr val="FFC000"/>
          </a:solidFill>
        </p:spPr>
        <p:txBody>
          <a:bodyPr wrap="square" bIns="36000" rtlCol="0" anchor="ctr">
            <a:noAutofit/>
          </a:bodyPr>
          <a:lstStyle/>
          <a:p>
            <a:pPr algn="ctr"/>
            <a:r>
              <a:rPr kumimoji="1" lang="ja-JP" altLang="en-US" sz="1000" b="1" dirty="0">
                <a:solidFill>
                  <a:schemeClr val="bg1"/>
                </a:solidFill>
                <a:latin typeface="メイリオ" panose="020B0604030504040204" pitchFamily="50" charset="-128"/>
                <a:ea typeface="メイリオ" panose="020B0604030504040204" pitchFamily="50" charset="-128"/>
              </a:rPr>
              <a:t>ポイント３</a:t>
            </a:r>
            <a:endParaRPr kumimoji="1" lang="en-US" altLang="ja-JP" sz="1000" b="1" dirty="0">
              <a:solidFill>
                <a:schemeClr val="bg1"/>
              </a:solidFill>
              <a:latin typeface="メイリオ" panose="020B0604030504040204" pitchFamily="50" charset="-128"/>
              <a:ea typeface="メイリオ" panose="020B0604030504040204" pitchFamily="50" charset="-128"/>
            </a:endParaRPr>
          </a:p>
        </p:txBody>
      </p:sp>
      <p:sp>
        <p:nvSpPr>
          <p:cNvPr id="73" name="テキスト ボックス 72"/>
          <p:cNvSpPr txBox="1"/>
          <p:nvPr/>
        </p:nvSpPr>
        <p:spPr>
          <a:xfrm>
            <a:off x="10721089" y="2447476"/>
            <a:ext cx="324000" cy="36000"/>
          </a:xfrm>
          <a:prstGeom prst="roundRect">
            <a:avLst>
              <a:gd name="adj" fmla="val 50000"/>
            </a:avLst>
          </a:prstGeom>
          <a:solidFill>
            <a:srgbClr val="FFC000"/>
          </a:solidFill>
        </p:spPr>
        <p:txBody>
          <a:bodyPr wrap="square" bIns="36000" rtlCol="0" anchor="ctr">
            <a:noAutofit/>
          </a:bodyPr>
          <a:lstStyle/>
          <a:p>
            <a:pPr algn="ctr"/>
            <a:endParaRPr kumimoji="1" lang="en-US" altLang="ja-JP" sz="1000" b="1" dirty="0">
              <a:solidFill>
                <a:schemeClr val="bg1"/>
              </a:solidFill>
              <a:latin typeface="メイリオ" panose="020B0604030504040204" pitchFamily="50" charset="-128"/>
              <a:ea typeface="メイリオ" panose="020B0604030504040204" pitchFamily="50" charset="-128"/>
            </a:endParaRPr>
          </a:p>
        </p:txBody>
      </p:sp>
      <p:sp>
        <p:nvSpPr>
          <p:cNvPr id="74" name="テキスト ボックス 73"/>
          <p:cNvSpPr txBox="1"/>
          <p:nvPr/>
        </p:nvSpPr>
        <p:spPr>
          <a:xfrm>
            <a:off x="10721089" y="2521707"/>
            <a:ext cx="324000" cy="36000"/>
          </a:xfrm>
          <a:prstGeom prst="roundRect">
            <a:avLst>
              <a:gd name="adj" fmla="val 50000"/>
            </a:avLst>
          </a:prstGeom>
          <a:solidFill>
            <a:srgbClr val="FFC000"/>
          </a:solidFill>
        </p:spPr>
        <p:txBody>
          <a:bodyPr wrap="square" bIns="36000" rtlCol="0" anchor="ctr">
            <a:noAutofit/>
          </a:bodyPr>
          <a:lstStyle/>
          <a:p>
            <a:pPr algn="ctr"/>
            <a:endParaRPr kumimoji="1" lang="en-US" altLang="ja-JP" sz="1000" b="1" dirty="0">
              <a:solidFill>
                <a:schemeClr val="bg1"/>
              </a:solidFill>
              <a:latin typeface="メイリオ" panose="020B0604030504040204" pitchFamily="50" charset="-128"/>
              <a:ea typeface="メイリオ" panose="020B0604030504040204" pitchFamily="50" charset="-128"/>
            </a:endParaRPr>
          </a:p>
        </p:txBody>
      </p:sp>
      <p:sp>
        <p:nvSpPr>
          <p:cNvPr id="75" name="テキスト ボックス 74"/>
          <p:cNvSpPr txBox="1"/>
          <p:nvPr/>
        </p:nvSpPr>
        <p:spPr>
          <a:xfrm>
            <a:off x="10721089" y="2598875"/>
            <a:ext cx="324000" cy="36000"/>
          </a:xfrm>
          <a:prstGeom prst="roundRect">
            <a:avLst>
              <a:gd name="adj" fmla="val 50000"/>
            </a:avLst>
          </a:prstGeom>
          <a:solidFill>
            <a:srgbClr val="FFC000"/>
          </a:solidFill>
        </p:spPr>
        <p:txBody>
          <a:bodyPr wrap="square" bIns="36000" rtlCol="0" anchor="ctr">
            <a:noAutofit/>
          </a:bodyPr>
          <a:lstStyle/>
          <a:p>
            <a:pPr algn="ctr"/>
            <a:endParaRPr kumimoji="1" lang="en-US" altLang="ja-JP" sz="1000" b="1" dirty="0">
              <a:solidFill>
                <a:schemeClr val="bg1"/>
              </a:solidFill>
              <a:latin typeface="メイリオ" panose="020B0604030504040204" pitchFamily="50" charset="-128"/>
              <a:ea typeface="メイリオ" panose="020B0604030504040204" pitchFamily="50" charset="-128"/>
            </a:endParaRPr>
          </a:p>
        </p:txBody>
      </p:sp>
      <p:sp>
        <p:nvSpPr>
          <p:cNvPr id="76" name="角丸四角形 75"/>
          <p:cNvSpPr/>
          <p:nvPr/>
        </p:nvSpPr>
        <p:spPr>
          <a:xfrm>
            <a:off x="10602027" y="2659279"/>
            <a:ext cx="555577" cy="140761"/>
          </a:xfrm>
          <a:prstGeom prst="round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b="1" dirty="0">
                <a:solidFill>
                  <a:srgbClr val="FFC000"/>
                </a:solidFill>
                <a:latin typeface="メイリオ" panose="020B0604030504040204" pitchFamily="50" charset="-128"/>
                <a:ea typeface="メイリオ" panose="020B0604030504040204" pitchFamily="50" charset="-128"/>
              </a:rPr>
              <a:t>MENU</a:t>
            </a:r>
            <a:endParaRPr kumimoji="1" lang="ja-JP" altLang="en-US" sz="800" b="1" dirty="0">
              <a:solidFill>
                <a:srgbClr val="FFC000"/>
              </a:solidFill>
              <a:latin typeface="メイリオ" panose="020B0604030504040204" pitchFamily="50" charset="-128"/>
              <a:ea typeface="メイリオ" panose="020B0604030504040204" pitchFamily="50" charset="-128"/>
            </a:endParaRPr>
          </a:p>
        </p:txBody>
      </p:sp>
      <p:cxnSp>
        <p:nvCxnSpPr>
          <p:cNvPr id="77" name="直線コネクタ 76"/>
          <p:cNvCxnSpPr/>
          <p:nvPr/>
        </p:nvCxnSpPr>
        <p:spPr>
          <a:xfrm flipH="1">
            <a:off x="8150485" y="3400221"/>
            <a:ext cx="0" cy="469031"/>
          </a:xfrm>
          <a:prstGeom prst="line">
            <a:avLst/>
          </a:prstGeom>
          <a:ln w="28575">
            <a:solidFill>
              <a:srgbClr val="6181BA"/>
            </a:solidFill>
            <a:prstDash val="sysDot"/>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flipH="1">
            <a:off x="9519099" y="3400221"/>
            <a:ext cx="0" cy="469031"/>
          </a:xfrm>
          <a:prstGeom prst="line">
            <a:avLst/>
          </a:prstGeom>
          <a:ln w="28575">
            <a:solidFill>
              <a:srgbClr val="6181BA"/>
            </a:solidFill>
            <a:prstDash val="sysDot"/>
          </a:ln>
        </p:spPr>
        <p:style>
          <a:lnRef idx="1">
            <a:schemeClr val="accent1"/>
          </a:lnRef>
          <a:fillRef idx="0">
            <a:schemeClr val="accent1"/>
          </a:fillRef>
          <a:effectRef idx="0">
            <a:schemeClr val="accent1"/>
          </a:effectRef>
          <a:fontRef idx="minor">
            <a:schemeClr val="tx1"/>
          </a:fontRef>
        </p:style>
      </p:cxnSp>
      <p:sp>
        <p:nvSpPr>
          <p:cNvPr id="79" name="角丸四角形 78"/>
          <p:cNvSpPr/>
          <p:nvPr/>
        </p:nvSpPr>
        <p:spPr>
          <a:xfrm>
            <a:off x="6722356" y="4116566"/>
            <a:ext cx="2302577" cy="663093"/>
          </a:xfrm>
          <a:prstGeom prst="roundRect">
            <a:avLst>
              <a:gd name="adj" fmla="val 9312"/>
            </a:avLst>
          </a:prstGeom>
          <a:solidFill>
            <a:srgbClr val="6181BA"/>
          </a:solidFill>
          <a:ln w="76200">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r>
              <a:rPr kumimoji="1" lang="ja-JP" altLang="en-US" sz="900" dirty="0">
                <a:latin typeface="メイリオ" panose="020B0604030504040204" pitchFamily="50" charset="-128"/>
                <a:ea typeface="メイリオ" panose="020B0604030504040204" pitchFamily="50" charset="-128"/>
              </a:rPr>
              <a:t>▸ トップページ</a:t>
            </a:r>
            <a:endParaRPr kumimoji="1" lang="en-US" altLang="ja-JP" sz="900" dirty="0">
              <a:latin typeface="メイリオ" panose="020B0604030504040204" pitchFamily="50" charset="-128"/>
              <a:ea typeface="メイリオ" panose="020B0604030504040204" pitchFamily="50" charset="-128"/>
            </a:endParaRPr>
          </a:p>
          <a:p>
            <a:r>
              <a:rPr lang="ja-JP" altLang="en-US" sz="900" dirty="0">
                <a:latin typeface="メイリオ" panose="020B0604030504040204" pitchFamily="50" charset="-128"/>
                <a:ea typeface="メイリオ" panose="020B0604030504040204" pitchFamily="50" charset="-128"/>
              </a:rPr>
              <a:t>▸ 伝わる広報の実例集</a:t>
            </a:r>
            <a:endParaRPr lang="en-US" altLang="ja-JP" sz="900" dirty="0">
              <a:latin typeface="メイリオ" panose="020B0604030504040204" pitchFamily="50" charset="-128"/>
              <a:ea typeface="メイリオ" panose="020B0604030504040204" pitchFamily="50" charset="-128"/>
            </a:endParaRPr>
          </a:p>
          <a:p>
            <a:r>
              <a:rPr lang="ja-JP" altLang="en-US" sz="900" dirty="0">
                <a:latin typeface="メイリオ" panose="020B0604030504040204" pitchFamily="50" charset="-128"/>
                <a:ea typeface="メイリオ" panose="020B0604030504040204" pitchFamily="50" charset="-128"/>
              </a:rPr>
              <a:t>▸ 今すぐ使えるテンプレート</a:t>
            </a:r>
            <a:endParaRPr lang="en-US" altLang="ja-JP" sz="900" dirty="0">
              <a:latin typeface="メイリオ" panose="020B0604030504040204" pitchFamily="50" charset="-128"/>
              <a:ea typeface="メイリオ" panose="020B0604030504040204" pitchFamily="50" charset="-128"/>
            </a:endParaRPr>
          </a:p>
          <a:p>
            <a:r>
              <a:rPr kumimoji="1" lang="ja-JP" altLang="en-US" sz="900" dirty="0">
                <a:latin typeface="メイリオ" panose="020B0604030504040204" pitchFamily="50" charset="-128"/>
                <a:ea typeface="メイリオ" panose="020B0604030504040204" pitchFamily="50" charset="-128"/>
              </a:rPr>
              <a:t>▸ </a:t>
            </a:r>
            <a:r>
              <a:rPr kumimoji="1" lang="en-US" altLang="ja-JP" sz="900" dirty="0">
                <a:latin typeface="メイリオ" panose="020B0604030504040204" pitchFamily="50" charset="-128"/>
                <a:ea typeface="メイリオ" panose="020B0604030504040204" pitchFamily="50" charset="-128"/>
              </a:rPr>
              <a:t>Q&amp;A</a:t>
            </a:r>
            <a:endParaRPr kumimoji="1" lang="ja-JP" altLang="en-US" sz="900" dirty="0">
              <a:latin typeface="メイリオ" panose="020B0604030504040204" pitchFamily="50" charset="-128"/>
              <a:ea typeface="メイリオ" panose="020B0604030504040204" pitchFamily="50" charset="-128"/>
            </a:endParaRPr>
          </a:p>
        </p:txBody>
      </p:sp>
      <p:sp>
        <p:nvSpPr>
          <p:cNvPr id="80" name="角丸四角形 79"/>
          <p:cNvSpPr/>
          <p:nvPr/>
        </p:nvSpPr>
        <p:spPr>
          <a:xfrm>
            <a:off x="9084827" y="4102008"/>
            <a:ext cx="1875236" cy="663093"/>
          </a:xfrm>
          <a:prstGeom prst="roundRect">
            <a:avLst>
              <a:gd name="adj" fmla="val 9312"/>
            </a:avLst>
          </a:prstGeom>
          <a:solidFill>
            <a:srgbClr val="E2E8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bIns="0" rtlCol="0" anchor="t"/>
          <a:lstStyle/>
          <a:p>
            <a:r>
              <a:rPr kumimoji="1" lang="ja-JP" altLang="en-US" sz="700" dirty="0">
                <a:solidFill>
                  <a:srgbClr val="6181BA"/>
                </a:solidFill>
                <a:latin typeface="メイリオ" panose="020B0604030504040204" pitchFamily="50" charset="-128"/>
                <a:ea typeface="メイリオ" panose="020B0604030504040204" pitchFamily="50" charset="-128"/>
              </a:rPr>
              <a:t>お問い合わせ先：政策企画局政策調整部</a:t>
            </a:r>
            <a:endParaRPr kumimoji="1" lang="en-US" altLang="ja-JP" sz="700" dirty="0">
              <a:solidFill>
                <a:srgbClr val="6181BA"/>
              </a:solidFill>
              <a:latin typeface="メイリオ" panose="020B0604030504040204" pitchFamily="50" charset="-128"/>
              <a:ea typeface="メイリオ" panose="020B0604030504040204" pitchFamily="50" charset="-128"/>
            </a:endParaRPr>
          </a:p>
          <a:p>
            <a:r>
              <a:rPr kumimoji="1" lang="en-US" altLang="ja-JP" sz="700" dirty="0">
                <a:solidFill>
                  <a:srgbClr val="6181BA"/>
                </a:solidFill>
                <a:latin typeface="メイリオ" panose="020B0604030504040204" pitchFamily="50" charset="-128"/>
                <a:ea typeface="メイリオ" panose="020B0604030504040204" pitchFamily="50" charset="-128"/>
              </a:rPr>
              <a:t>E-mail</a:t>
            </a:r>
            <a:r>
              <a:rPr kumimoji="1" lang="ja-JP" altLang="en-US" sz="700" dirty="0">
                <a:solidFill>
                  <a:srgbClr val="6181BA"/>
                </a:solidFill>
                <a:latin typeface="メイリオ" panose="020B0604030504040204" pitchFamily="50" charset="-128"/>
                <a:ea typeface="メイリオ" panose="020B0604030504040204" pitchFamily="50" charset="-128"/>
              </a:rPr>
              <a:t>：</a:t>
            </a:r>
            <a:r>
              <a:rPr kumimoji="1" lang="en-US" altLang="ja-JP" sz="700" dirty="0">
                <a:solidFill>
                  <a:srgbClr val="6181BA"/>
                </a:solidFill>
                <a:latin typeface="メイリオ" panose="020B0604030504040204" pitchFamily="50" charset="-128"/>
                <a:ea typeface="メイリオ" panose="020B0604030504040204" pitchFamily="50" charset="-128"/>
                <a:hlinkClick r:id="rId6"/>
              </a:rPr>
              <a:t>senryakukoho@XXX</a:t>
            </a:r>
            <a:r>
              <a:rPr lang="en-US" altLang="ja-JP" sz="700" dirty="0">
                <a:solidFill>
                  <a:srgbClr val="6181BA"/>
                </a:solidFill>
                <a:latin typeface="メイリオ" panose="020B0604030504040204" pitchFamily="50" charset="-128"/>
                <a:ea typeface="メイリオ" panose="020B0604030504040204" pitchFamily="50" charset="-128"/>
                <a:hlinkClick r:id="rId6"/>
              </a:rPr>
              <a:t>X.com</a:t>
            </a:r>
            <a:endParaRPr lang="en-US" altLang="ja-JP" sz="700" dirty="0">
              <a:solidFill>
                <a:srgbClr val="6181BA"/>
              </a:solidFill>
              <a:latin typeface="メイリオ" panose="020B0604030504040204" pitchFamily="50" charset="-128"/>
              <a:ea typeface="メイリオ" panose="020B0604030504040204" pitchFamily="50" charset="-128"/>
            </a:endParaRPr>
          </a:p>
          <a:p>
            <a:endParaRPr lang="en-US" altLang="ja-JP" sz="700" dirty="0">
              <a:solidFill>
                <a:srgbClr val="6181BA"/>
              </a:solidFill>
              <a:latin typeface="メイリオ" panose="020B0604030504040204" pitchFamily="50" charset="-128"/>
              <a:ea typeface="メイリオ" panose="020B0604030504040204" pitchFamily="50" charset="-128"/>
            </a:endParaRPr>
          </a:p>
          <a:p>
            <a:r>
              <a:rPr lang="ja-JP" altLang="en-US" sz="700" dirty="0">
                <a:solidFill>
                  <a:srgbClr val="6181BA"/>
                </a:solidFill>
                <a:latin typeface="メイリオ" panose="020B0604030504040204" pitchFamily="50" charset="-128"/>
                <a:ea typeface="メイリオ" panose="020B0604030504040204" pitchFamily="50" charset="-128"/>
              </a:rPr>
              <a:t>サイトポリシー　｜　個人情報保護方針</a:t>
            </a:r>
            <a:endParaRPr lang="en-US" altLang="ja-JP" sz="700" dirty="0">
              <a:solidFill>
                <a:srgbClr val="6181BA"/>
              </a:solidFill>
              <a:latin typeface="メイリオ" panose="020B0604030504040204" pitchFamily="50" charset="-128"/>
              <a:ea typeface="メイリオ" panose="020B0604030504040204" pitchFamily="50" charset="-128"/>
            </a:endParaRPr>
          </a:p>
          <a:p>
            <a:r>
              <a:rPr lang="en-US" altLang="ja-JP" sz="700" dirty="0">
                <a:solidFill>
                  <a:srgbClr val="6181BA"/>
                </a:solidFill>
                <a:latin typeface="メイリオ" panose="020B0604030504040204" pitchFamily="50" charset="-128"/>
                <a:ea typeface="メイリオ" panose="020B0604030504040204" pitchFamily="50" charset="-128"/>
              </a:rPr>
              <a:t>Copyright</a:t>
            </a:r>
            <a:r>
              <a:rPr lang="ja-JP" altLang="en-US" sz="700" dirty="0">
                <a:solidFill>
                  <a:srgbClr val="6181BA"/>
                </a:solidFill>
                <a:latin typeface="メイリオ" panose="020B0604030504040204" pitchFamily="50" charset="-128"/>
                <a:ea typeface="メイリオ" panose="020B0604030504040204" pitchFamily="50" charset="-128"/>
              </a:rPr>
              <a:t> </a:t>
            </a:r>
            <a:r>
              <a:rPr lang="en-US" altLang="ja-JP" sz="700" dirty="0">
                <a:solidFill>
                  <a:srgbClr val="6181BA"/>
                </a:solidFill>
                <a:latin typeface="メイリオ" panose="020B0604030504040204" pitchFamily="50" charset="-128"/>
                <a:ea typeface="メイリオ" panose="020B0604030504040204" pitchFamily="50" charset="-128"/>
              </a:rPr>
              <a:t>©</a:t>
            </a:r>
            <a:r>
              <a:rPr lang="ja-JP" altLang="en-US" sz="700" dirty="0">
                <a:solidFill>
                  <a:srgbClr val="6181BA"/>
                </a:solidFill>
                <a:latin typeface="メイリオ" panose="020B0604030504040204" pitchFamily="50" charset="-128"/>
                <a:ea typeface="メイリオ" panose="020B0604030504040204" pitchFamily="50" charset="-128"/>
              </a:rPr>
              <a:t> </a:t>
            </a:r>
            <a:r>
              <a:rPr lang="en-US" altLang="ja-JP" sz="700" dirty="0">
                <a:solidFill>
                  <a:srgbClr val="6181BA"/>
                </a:solidFill>
                <a:latin typeface="メイリオ" panose="020B0604030504040204" pitchFamily="50" charset="-128"/>
                <a:ea typeface="メイリオ" panose="020B0604030504040204" pitchFamily="50" charset="-128"/>
              </a:rPr>
              <a:t>Tokyo Metropolitan </a:t>
            </a:r>
            <a:r>
              <a:rPr lang="en-US" altLang="ja-JP" sz="700" dirty="0" err="1">
                <a:solidFill>
                  <a:srgbClr val="6181BA"/>
                </a:solidFill>
                <a:latin typeface="メイリオ" panose="020B0604030504040204" pitchFamily="50" charset="-128"/>
                <a:ea typeface="メイリオ" panose="020B0604030504040204" pitchFamily="50" charset="-128"/>
              </a:rPr>
              <a:t>Gov</a:t>
            </a:r>
            <a:endParaRPr lang="en-US" altLang="ja-JP" sz="700" dirty="0">
              <a:solidFill>
                <a:srgbClr val="6181BA"/>
              </a:solidFill>
              <a:latin typeface="メイリオ" panose="020B0604030504040204" pitchFamily="50" charset="-128"/>
              <a:ea typeface="メイリオ" panose="020B0604030504040204" pitchFamily="50" charset="-128"/>
            </a:endParaRPr>
          </a:p>
          <a:p>
            <a:endParaRPr kumimoji="1" lang="ja-JP" altLang="en-US" sz="700" dirty="0">
              <a:solidFill>
                <a:srgbClr val="6181BA"/>
              </a:solidFill>
              <a:latin typeface="メイリオ" panose="020B0604030504040204" pitchFamily="50" charset="-128"/>
              <a:ea typeface="メイリオ" panose="020B0604030504040204" pitchFamily="50" charset="-128"/>
            </a:endParaRPr>
          </a:p>
        </p:txBody>
      </p:sp>
      <p:sp>
        <p:nvSpPr>
          <p:cNvPr id="81" name="テキスト ボックス 80"/>
          <p:cNvSpPr txBox="1"/>
          <p:nvPr/>
        </p:nvSpPr>
        <p:spPr>
          <a:xfrm>
            <a:off x="808017" y="1345719"/>
            <a:ext cx="633792" cy="633792"/>
          </a:xfrm>
          <a:prstGeom prst="mathMultiply">
            <a:avLst/>
          </a:prstGeom>
          <a:solidFill>
            <a:srgbClr val="D05F4F"/>
          </a:solidFill>
        </p:spPr>
        <p:txBody>
          <a:bodyPr wrap="square" lIns="0" tIns="0" rIns="0" bIns="0" rtlCol="0" anchor="ctr" anchorCtr="0">
            <a:noAutofit/>
          </a:bodyPr>
          <a:lstStyle/>
          <a:p>
            <a:pPr algn="ctr"/>
            <a:r>
              <a:rPr lang="en-US" altLang="ja-JP" sz="1400" b="1" dirty="0"/>
              <a:t>NG</a:t>
            </a:r>
            <a:endParaRPr kumimoji="1" lang="ja-JP" altLang="en-US" sz="1400" b="1" dirty="0"/>
          </a:p>
        </p:txBody>
      </p:sp>
      <p:sp>
        <p:nvSpPr>
          <p:cNvPr id="82" name="テキスト ボックス 81"/>
          <p:cNvSpPr txBox="1"/>
          <p:nvPr/>
        </p:nvSpPr>
        <p:spPr>
          <a:xfrm>
            <a:off x="1534024" y="1446688"/>
            <a:ext cx="1987878" cy="369332"/>
          </a:xfrm>
          <a:prstGeom prst="rect">
            <a:avLst/>
          </a:prstGeom>
          <a:noFill/>
        </p:spPr>
        <p:txBody>
          <a:bodyPr wrap="square" rtlCol="0">
            <a:spAutoFit/>
          </a:bodyPr>
          <a:lstStyle/>
          <a:p>
            <a:r>
              <a:rPr lang="ja-JP" altLang="en-US" b="1" dirty="0">
                <a:solidFill>
                  <a:schemeClr val="tx1">
                    <a:lumMod val="90000"/>
                    <a:lumOff val="10000"/>
                  </a:schemeClr>
                </a:solidFill>
                <a:latin typeface="Meiryo UI" panose="020B0604030504040204" pitchFamily="50" charset="-128"/>
                <a:ea typeface="Meiryo UI" panose="020B0604030504040204" pitchFamily="50" charset="-128"/>
              </a:rPr>
              <a:t>色数が多すぎる</a:t>
            </a:r>
            <a:endParaRPr lang="en-US" altLang="ja-JP" b="1"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84" name="テキスト ボックス 83"/>
          <p:cNvSpPr txBox="1"/>
          <p:nvPr/>
        </p:nvSpPr>
        <p:spPr>
          <a:xfrm>
            <a:off x="6541485" y="1395261"/>
            <a:ext cx="504000" cy="504000"/>
          </a:xfrm>
          <a:prstGeom prst="donut">
            <a:avLst/>
          </a:prstGeom>
          <a:solidFill>
            <a:srgbClr val="D05F4F"/>
          </a:solidFill>
        </p:spPr>
        <p:txBody>
          <a:bodyPr wrap="square" lIns="0" tIns="0" rIns="0" bIns="0" rtlCol="0" anchor="ctr" anchorCtr="0">
            <a:noAutofit/>
          </a:bodyPr>
          <a:lstStyle/>
          <a:p>
            <a:pPr algn="ctr"/>
            <a:r>
              <a:rPr kumimoji="1" lang="en-US" altLang="ja-JP" b="1" dirty="0"/>
              <a:t>OK</a:t>
            </a:r>
            <a:endParaRPr kumimoji="1" lang="ja-JP" altLang="en-US" b="1" dirty="0"/>
          </a:p>
        </p:txBody>
      </p:sp>
      <p:sp>
        <p:nvSpPr>
          <p:cNvPr id="87" name="テキスト ボックス 86"/>
          <p:cNvSpPr txBox="1"/>
          <p:nvPr/>
        </p:nvSpPr>
        <p:spPr>
          <a:xfrm>
            <a:off x="7062797" y="1472203"/>
            <a:ext cx="1987878" cy="369332"/>
          </a:xfrm>
          <a:prstGeom prst="rect">
            <a:avLst/>
          </a:prstGeom>
          <a:noFill/>
        </p:spPr>
        <p:txBody>
          <a:bodyPr wrap="square" rtlCol="0">
            <a:spAutoFit/>
          </a:bodyPr>
          <a:lstStyle/>
          <a:p>
            <a:r>
              <a:rPr lang="ja-JP" altLang="en-US" b="1" dirty="0">
                <a:solidFill>
                  <a:srgbClr val="D05F4F"/>
                </a:solidFill>
                <a:latin typeface="Meiryo UI" panose="020B0604030504040204" pitchFamily="50" charset="-128"/>
                <a:ea typeface="Meiryo UI" panose="020B0604030504040204" pitchFamily="50" charset="-128"/>
              </a:rPr>
              <a:t>色数を絞る</a:t>
            </a:r>
            <a:endParaRPr lang="en-US" altLang="ja-JP" b="1" dirty="0">
              <a:solidFill>
                <a:srgbClr val="D05F4F"/>
              </a:solidFill>
              <a:latin typeface="Meiryo UI" panose="020B0604030504040204" pitchFamily="50" charset="-128"/>
              <a:ea typeface="Meiryo UI" panose="020B0604030504040204" pitchFamily="50" charset="-128"/>
            </a:endParaRPr>
          </a:p>
        </p:txBody>
      </p:sp>
      <p:sp>
        <p:nvSpPr>
          <p:cNvPr id="89" name="テキスト ボックス 88"/>
          <p:cNvSpPr txBox="1"/>
          <p:nvPr/>
        </p:nvSpPr>
        <p:spPr>
          <a:xfrm>
            <a:off x="7062797" y="5095255"/>
            <a:ext cx="1214629" cy="307777"/>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ベースカラー</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cxnSp>
        <p:nvCxnSpPr>
          <p:cNvPr id="4" name="直線コネクタ 3"/>
          <p:cNvCxnSpPr>
            <a:stCxn id="6" idx="0"/>
          </p:cNvCxnSpPr>
          <p:nvPr/>
        </p:nvCxnSpPr>
        <p:spPr>
          <a:xfrm flipV="1">
            <a:off x="7006092" y="4925264"/>
            <a:ext cx="56705" cy="233880"/>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6916092" y="5159144"/>
            <a:ext cx="180000" cy="18000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p:cNvSpPr txBox="1"/>
          <p:nvPr/>
        </p:nvSpPr>
        <p:spPr>
          <a:xfrm>
            <a:off x="8342861" y="5097063"/>
            <a:ext cx="3687492" cy="307777"/>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アクセントカラー｜メインカラーの反対色がおすすめ　</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91" name="正方形/長方形 90"/>
          <p:cNvSpPr/>
          <p:nvPr/>
        </p:nvSpPr>
        <p:spPr>
          <a:xfrm>
            <a:off x="8195441" y="5150156"/>
            <a:ext cx="18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2" name="直線コネクタ 91"/>
          <p:cNvCxnSpPr>
            <a:endCxn id="94" idx="1"/>
          </p:cNvCxnSpPr>
          <p:nvPr/>
        </p:nvCxnSpPr>
        <p:spPr>
          <a:xfrm flipV="1">
            <a:off x="9204908" y="2002412"/>
            <a:ext cx="213273" cy="457583"/>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
        <p:nvSpPr>
          <p:cNvPr id="93" name="テキスト ボックス 92"/>
          <p:cNvSpPr txBox="1"/>
          <p:nvPr/>
        </p:nvSpPr>
        <p:spPr>
          <a:xfrm>
            <a:off x="9565601" y="1859319"/>
            <a:ext cx="2508415" cy="307777"/>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メインカラー｜原色は避ける</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94" name="正方形/長方形 93"/>
          <p:cNvSpPr/>
          <p:nvPr/>
        </p:nvSpPr>
        <p:spPr>
          <a:xfrm>
            <a:off x="9418181" y="1912412"/>
            <a:ext cx="180000" cy="180000"/>
          </a:xfrm>
          <a:prstGeom prst="rect">
            <a:avLst/>
          </a:prstGeom>
          <a:solidFill>
            <a:srgbClr val="61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5" name="直線コネクタ 94"/>
          <p:cNvCxnSpPr>
            <a:endCxn id="91" idx="0"/>
          </p:cNvCxnSpPr>
          <p:nvPr/>
        </p:nvCxnSpPr>
        <p:spPr>
          <a:xfrm flipH="1">
            <a:off x="8285441" y="3454198"/>
            <a:ext cx="238654" cy="1695958"/>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a:endCxn id="107" idx="1"/>
          </p:cNvCxnSpPr>
          <p:nvPr/>
        </p:nvCxnSpPr>
        <p:spPr>
          <a:xfrm>
            <a:off x="2838429" y="3365121"/>
            <a:ext cx="777132" cy="1811756"/>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
        <p:nvSpPr>
          <p:cNvPr id="107" name="テキスト ボックス 106"/>
          <p:cNvSpPr txBox="1"/>
          <p:nvPr/>
        </p:nvSpPr>
        <p:spPr>
          <a:xfrm>
            <a:off x="3615561" y="5022988"/>
            <a:ext cx="3357813" cy="307777"/>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原色（</a:t>
            </a:r>
            <a:r>
              <a:rPr lang="ja-JP" altLang="en-US" sz="1400" dirty="0">
                <a:solidFill>
                  <a:srgbClr val="FF0000"/>
                </a:solidFill>
                <a:latin typeface="Meiryo UI" panose="020B0604030504040204" pitchFamily="50" charset="-128"/>
                <a:ea typeface="Meiryo UI" panose="020B0604030504040204" pitchFamily="50" charset="-128"/>
              </a:rPr>
              <a:t>■</a:t>
            </a:r>
            <a:r>
              <a:rPr lang="ja-JP" altLang="en-US" sz="1400" dirty="0">
                <a:solidFill>
                  <a:srgbClr val="FF00FF"/>
                </a:solidFill>
                <a:latin typeface="Meiryo UI" panose="020B0604030504040204" pitchFamily="50" charset="-128"/>
                <a:ea typeface="Meiryo UI" panose="020B0604030504040204" pitchFamily="50" charset="-128"/>
              </a:rPr>
              <a:t>■</a:t>
            </a:r>
            <a:r>
              <a:rPr lang="ja-JP" altLang="en-US" sz="1400" dirty="0">
                <a:solidFill>
                  <a:srgbClr val="0000FF"/>
                </a:solidFill>
                <a:latin typeface="Meiryo UI" panose="020B0604030504040204" pitchFamily="50" charset="-128"/>
                <a:ea typeface="Meiryo UI" panose="020B0604030504040204" pitchFamily="50" charset="-128"/>
              </a:rPr>
              <a:t>■</a:t>
            </a:r>
            <a:r>
              <a:rPr lang="ja-JP" altLang="en-US" sz="1400" dirty="0">
                <a:solidFill>
                  <a:srgbClr val="00FFFF"/>
                </a:solidFill>
                <a:latin typeface="Meiryo UI" panose="020B0604030504040204" pitchFamily="50" charset="-128"/>
                <a:ea typeface="Meiryo UI" panose="020B0604030504040204" pitchFamily="50" charset="-128"/>
              </a:rPr>
              <a:t>■</a:t>
            </a:r>
            <a:r>
              <a:rPr lang="ja-JP" altLang="en-US" sz="1400" dirty="0">
                <a:solidFill>
                  <a:srgbClr val="00FF00"/>
                </a:solidFill>
                <a:latin typeface="Meiryo UI" panose="020B0604030504040204" pitchFamily="50" charset="-128"/>
                <a:ea typeface="Meiryo UI" panose="020B0604030504040204" pitchFamily="50" charset="-128"/>
              </a:rPr>
              <a:t>■</a:t>
            </a:r>
            <a:r>
              <a:rPr lang="ja-JP" altLang="en-US" sz="1400" dirty="0">
                <a:solidFill>
                  <a:srgbClr val="FFFF00"/>
                </a:solidFill>
                <a:latin typeface="Meiryo UI" panose="020B0604030504040204" pitchFamily="50" charset="-128"/>
                <a:ea typeface="Meiryo UI" panose="020B0604030504040204" pitchFamily="50" charset="-128"/>
              </a:rPr>
              <a:t>■</a:t>
            </a:r>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）は避ける</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72" name="テキスト ボックス 71"/>
          <p:cNvSpPr txBox="1"/>
          <p:nvPr/>
        </p:nvSpPr>
        <p:spPr>
          <a:xfrm>
            <a:off x="243892" y="297154"/>
            <a:ext cx="11704216" cy="757386"/>
          </a:xfrm>
          <a:prstGeom prst="roundRect">
            <a:avLst>
              <a:gd name="adj" fmla="val 50000"/>
            </a:avLst>
          </a:prstGeom>
          <a:solidFill>
            <a:srgbClr val="D05F4F"/>
          </a:solidFill>
        </p:spPr>
        <p:txBody>
          <a:bodyPr wrap="square" bIns="0" rtlCol="0" anchor="ctr">
            <a:spAutoFit/>
          </a:bodyPr>
          <a:lstStyle/>
          <a:p>
            <a:r>
              <a:rPr lang="en-US" altLang="ja-JP" sz="3200" b="1" dirty="0">
                <a:solidFill>
                  <a:schemeClr val="bg1"/>
                </a:solidFill>
                <a:latin typeface="メイリオ" panose="020B0604030504040204" pitchFamily="50" charset="-128"/>
                <a:ea typeface="メイリオ" panose="020B0604030504040204" pitchFamily="50" charset="-128"/>
              </a:rPr>
              <a:t>3-7</a:t>
            </a:r>
            <a:r>
              <a:rPr lang="ja-JP" altLang="en-US" sz="3200" b="1" dirty="0">
                <a:solidFill>
                  <a:schemeClr val="bg1"/>
                </a:solidFill>
                <a:latin typeface="メイリオ" panose="020B0604030504040204" pitchFamily="50" charset="-128"/>
                <a:ea typeface="メイリオ" panose="020B0604030504040204" pitchFamily="50" charset="-128"/>
              </a:rPr>
              <a:t>　色は４色、できれば３色に絞る</a:t>
            </a:r>
            <a:endParaRPr lang="en-US" altLang="ja-JP" sz="3200" b="1"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37267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角丸四角形 114"/>
          <p:cNvSpPr/>
          <p:nvPr/>
        </p:nvSpPr>
        <p:spPr>
          <a:xfrm>
            <a:off x="228601" y="803262"/>
            <a:ext cx="8614458" cy="5948057"/>
          </a:xfrm>
          <a:prstGeom prst="roundRect">
            <a:avLst>
              <a:gd name="adj" fmla="val 5280"/>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0474D1F0-7425-4155-837F-62F9F091C0E4}"/>
              </a:ext>
            </a:extLst>
          </p:cNvPr>
          <p:cNvGrpSpPr/>
          <p:nvPr/>
        </p:nvGrpSpPr>
        <p:grpSpPr>
          <a:xfrm>
            <a:off x="477568" y="4852218"/>
            <a:ext cx="2622309" cy="540000"/>
            <a:chOff x="3620278" y="4114800"/>
            <a:chExt cx="3600000" cy="720000"/>
          </a:xfrm>
        </p:grpSpPr>
        <p:sp>
          <p:nvSpPr>
            <p:cNvPr id="6" name="正方形/長方形 5">
              <a:extLst>
                <a:ext uri="{FF2B5EF4-FFF2-40B4-BE49-F238E27FC236}">
                  <a16:creationId xmlns:a16="http://schemas.microsoft.com/office/drawing/2014/main" id="{86C7DB9D-5DB4-481B-A946-22E144D6C8F1}"/>
                </a:ext>
              </a:extLst>
            </p:cNvPr>
            <p:cNvSpPr/>
            <p:nvPr/>
          </p:nvSpPr>
          <p:spPr>
            <a:xfrm>
              <a:off x="3620278" y="4114800"/>
              <a:ext cx="2520000" cy="720000"/>
            </a:xfrm>
            <a:prstGeom prst="rect">
              <a:avLst/>
            </a:prstGeom>
            <a:solidFill>
              <a:srgbClr val="82B0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78FED87-464D-4FAA-9DEE-E28B1EC50921}"/>
                </a:ext>
              </a:extLst>
            </p:cNvPr>
            <p:cNvSpPr/>
            <p:nvPr/>
          </p:nvSpPr>
          <p:spPr>
            <a:xfrm>
              <a:off x="6140278" y="4114800"/>
              <a:ext cx="900000" cy="720000"/>
            </a:xfrm>
            <a:prstGeom prst="rect">
              <a:avLst/>
            </a:prstGeom>
            <a:solidFill>
              <a:srgbClr val="968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E3B2158E-76CD-4C81-A006-0F034048AFB9}"/>
                </a:ext>
              </a:extLst>
            </p:cNvPr>
            <p:cNvSpPr/>
            <p:nvPr/>
          </p:nvSpPr>
          <p:spPr>
            <a:xfrm>
              <a:off x="7040278" y="4114800"/>
              <a:ext cx="180000" cy="720000"/>
            </a:xfrm>
            <a:prstGeom prst="rect">
              <a:avLst/>
            </a:prstGeom>
            <a:solidFill>
              <a:srgbClr val="F97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019AC76A-88A1-4328-8D33-C30CA8F9CF5B}"/>
              </a:ext>
            </a:extLst>
          </p:cNvPr>
          <p:cNvSpPr txBox="1"/>
          <p:nvPr/>
        </p:nvSpPr>
        <p:spPr>
          <a:xfrm>
            <a:off x="473598" y="4482886"/>
            <a:ext cx="1580987" cy="369332"/>
          </a:xfrm>
          <a:prstGeom prst="rect">
            <a:avLst/>
          </a:prstGeom>
          <a:noFill/>
        </p:spPr>
        <p:txBody>
          <a:bodyPr wrap="square" rtlCol="0">
            <a:spAutoFit/>
          </a:bodyPr>
          <a:lstStyle/>
          <a:p>
            <a:r>
              <a:rPr kumimoji="1" lang="ja-JP" altLang="en-US" dirty="0"/>
              <a:t>ポップ系</a:t>
            </a:r>
          </a:p>
        </p:txBody>
      </p:sp>
      <p:grpSp>
        <p:nvGrpSpPr>
          <p:cNvPr id="16" name="グループ化 15">
            <a:extLst>
              <a:ext uri="{FF2B5EF4-FFF2-40B4-BE49-F238E27FC236}">
                <a16:creationId xmlns:a16="http://schemas.microsoft.com/office/drawing/2014/main" id="{FEF3020A-AED0-41B9-B64C-F689311CF2A4}"/>
              </a:ext>
            </a:extLst>
          </p:cNvPr>
          <p:cNvGrpSpPr/>
          <p:nvPr/>
        </p:nvGrpSpPr>
        <p:grpSpPr>
          <a:xfrm>
            <a:off x="477568" y="5460991"/>
            <a:ext cx="2622309" cy="540000"/>
            <a:chOff x="3620278" y="4114800"/>
            <a:chExt cx="3600000" cy="720000"/>
          </a:xfrm>
        </p:grpSpPr>
        <p:sp>
          <p:nvSpPr>
            <p:cNvPr id="17" name="正方形/長方形 16">
              <a:extLst>
                <a:ext uri="{FF2B5EF4-FFF2-40B4-BE49-F238E27FC236}">
                  <a16:creationId xmlns:a16="http://schemas.microsoft.com/office/drawing/2014/main" id="{5A361280-C0D2-48A1-A741-14002D6E4192}"/>
                </a:ext>
              </a:extLst>
            </p:cNvPr>
            <p:cNvSpPr/>
            <p:nvPr/>
          </p:nvSpPr>
          <p:spPr>
            <a:xfrm>
              <a:off x="3620278" y="4114800"/>
              <a:ext cx="2520000" cy="720000"/>
            </a:xfrm>
            <a:prstGeom prst="rect">
              <a:avLst/>
            </a:prstGeom>
            <a:solidFill>
              <a:srgbClr val="FCF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AECC54C2-BE94-43AE-B754-FF5719C8A0D1}"/>
                </a:ext>
              </a:extLst>
            </p:cNvPr>
            <p:cNvSpPr/>
            <p:nvPr/>
          </p:nvSpPr>
          <p:spPr>
            <a:xfrm>
              <a:off x="6140278" y="4114800"/>
              <a:ext cx="900000" cy="720000"/>
            </a:xfrm>
            <a:prstGeom prst="rect">
              <a:avLst/>
            </a:prstGeom>
            <a:solidFill>
              <a:srgbClr val="FBC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E2E28B53-A622-4F86-97F9-9725CF1D5E83}"/>
                </a:ext>
              </a:extLst>
            </p:cNvPr>
            <p:cNvSpPr/>
            <p:nvPr/>
          </p:nvSpPr>
          <p:spPr>
            <a:xfrm>
              <a:off x="7040278" y="4114800"/>
              <a:ext cx="180000" cy="720000"/>
            </a:xfrm>
            <a:prstGeom prst="rect">
              <a:avLst/>
            </a:prstGeom>
            <a:solidFill>
              <a:srgbClr val="091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4CBC1FCC-42FE-4756-96D7-DAB45EAEE1C3}"/>
              </a:ext>
            </a:extLst>
          </p:cNvPr>
          <p:cNvSpPr txBox="1"/>
          <p:nvPr/>
        </p:nvSpPr>
        <p:spPr>
          <a:xfrm>
            <a:off x="492808" y="2180052"/>
            <a:ext cx="4171787" cy="369332"/>
          </a:xfrm>
          <a:prstGeom prst="rect">
            <a:avLst/>
          </a:prstGeom>
          <a:noFill/>
        </p:spPr>
        <p:txBody>
          <a:bodyPr wrap="square" rtlCol="0">
            <a:spAutoFit/>
          </a:bodyPr>
          <a:lstStyle/>
          <a:p>
            <a:r>
              <a:rPr kumimoji="1" lang="ja-JP" altLang="en-US" dirty="0"/>
              <a:t>クール・シャープ系</a:t>
            </a:r>
          </a:p>
        </p:txBody>
      </p:sp>
      <p:grpSp>
        <p:nvGrpSpPr>
          <p:cNvPr id="4" name="グループ化 3"/>
          <p:cNvGrpSpPr/>
          <p:nvPr/>
        </p:nvGrpSpPr>
        <p:grpSpPr>
          <a:xfrm>
            <a:off x="492809" y="2561413"/>
            <a:ext cx="8160380" cy="540000"/>
            <a:chOff x="802433" y="4532673"/>
            <a:chExt cx="11202865" cy="540000"/>
          </a:xfrm>
        </p:grpSpPr>
        <p:grpSp>
          <p:nvGrpSpPr>
            <p:cNvPr id="23" name="グループ化 22">
              <a:extLst>
                <a:ext uri="{FF2B5EF4-FFF2-40B4-BE49-F238E27FC236}">
                  <a16:creationId xmlns:a16="http://schemas.microsoft.com/office/drawing/2014/main" id="{B193AE20-48EC-4F29-82DB-DCEA459D7ADA}"/>
                </a:ext>
              </a:extLst>
            </p:cNvPr>
            <p:cNvGrpSpPr/>
            <p:nvPr/>
          </p:nvGrpSpPr>
          <p:grpSpPr>
            <a:xfrm>
              <a:off x="802433" y="4532673"/>
              <a:ext cx="3600000" cy="540000"/>
              <a:chOff x="3620278" y="4114800"/>
              <a:chExt cx="3600000" cy="720000"/>
            </a:xfrm>
          </p:grpSpPr>
          <p:sp>
            <p:nvSpPr>
              <p:cNvPr id="24" name="正方形/長方形 23">
                <a:extLst>
                  <a:ext uri="{FF2B5EF4-FFF2-40B4-BE49-F238E27FC236}">
                    <a16:creationId xmlns:a16="http://schemas.microsoft.com/office/drawing/2014/main" id="{A03BD744-141E-4D28-B78B-FA1B1EC02AA7}"/>
                  </a:ext>
                </a:extLst>
              </p:cNvPr>
              <p:cNvSpPr/>
              <p:nvPr/>
            </p:nvSpPr>
            <p:spPr>
              <a:xfrm>
                <a:off x="3620278" y="4114800"/>
                <a:ext cx="2520000" cy="720000"/>
              </a:xfrm>
              <a:prstGeom prst="rect">
                <a:avLst/>
              </a:prstGeom>
              <a:solidFill>
                <a:srgbClr val="FFF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10C2183E-3098-4B58-9C89-D8234FCA0778}"/>
                  </a:ext>
                </a:extLst>
              </p:cNvPr>
              <p:cNvSpPr/>
              <p:nvPr/>
            </p:nvSpPr>
            <p:spPr>
              <a:xfrm>
                <a:off x="6140278" y="4114800"/>
                <a:ext cx="900000" cy="720000"/>
              </a:xfrm>
              <a:prstGeom prst="rect">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C8593EB2-2CF8-4CDA-9473-24593CCC1CCF}"/>
                  </a:ext>
                </a:extLst>
              </p:cNvPr>
              <p:cNvSpPr/>
              <p:nvPr/>
            </p:nvSpPr>
            <p:spPr>
              <a:xfrm>
                <a:off x="7040278" y="4114800"/>
                <a:ext cx="180000" cy="720000"/>
              </a:xfrm>
              <a:prstGeom prst="rect">
                <a:avLst/>
              </a:prstGeom>
              <a:solidFill>
                <a:srgbClr val="204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41" name="グループ化 40">
              <a:extLst>
                <a:ext uri="{FF2B5EF4-FFF2-40B4-BE49-F238E27FC236}">
                  <a16:creationId xmlns:a16="http://schemas.microsoft.com/office/drawing/2014/main" id="{90548F57-19C9-4D62-A754-8325575CF9FF}"/>
                </a:ext>
              </a:extLst>
            </p:cNvPr>
            <p:cNvGrpSpPr/>
            <p:nvPr/>
          </p:nvGrpSpPr>
          <p:grpSpPr>
            <a:xfrm>
              <a:off x="4603866" y="4532673"/>
              <a:ext cx="3600000" cy="540000"/>
              <a:chOff x="3620278" y="4114800"/>
              <a:chExt cx="3600000" cy="720000"/>
            </a:xfrm>
          </p:grpSpPr>
          <p:sp>
            <p:nvSpPr>
              <p:cNvPr id="42" name="正方形/長方形 41">
                <a:extLst>
                  <a:ext uri="{FF2B5EF4-FFF2-40B4-BE49-F238E27FC236}">
                    <a16:creationId xmlns:a16="http://schemas.microsoft.com/office/drawing/2014/main" id="{EE541524-163A-481D-97BC-A6ED908E14A6}"/>
                  </a:ext>
                </a:extLst>
              </p:cNvPr>
              <p:cNvSpPr/>
              <p:nvPr/>
            </p:nvSpPr>
            <p:spPr>
              <a:xfrm>
                <a:off x="3620278" y="4114800"/>
                <a:ext cx="2520000" cy="720000"/>
              </a:xfrm>
              <a:prstGeom prst="rect">
                <a:avLst/>
              </a:prstGeom>
              <a:solidFill>
                <a:srgbClr val="FFFFFF"/>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2783DD3A-1826-460A-9ED7-91E6ADEACEB7}"/>
                  </a:ext>
                </a:extLst>
              </p:cNvPr>
              <p:cNvSpPr/>
              <p:nvPr/>
            </p:nvSpPr>
            <p:spPr>
              <a:xfrm>
                <a:off x="6140278" y="4114800"/>
                <a:ext cx="900000" cy="720000"/>
              </a:xfrm>
              <a:prstGeom prst="rect">
                <a:avLst/>
              </a:prstGeom>
              <a:solidFill>
                <a:srgbClr val="333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41996621-23D8-45BD-9DAF-51A14CD6D4F3}"/>
                  </a:ext>
                </a:extLst>
              </p:cNvPr>
              <p:cNvSpPr/>
              <p:nvPr/>
            </p:nvSpPr>
            <p:spPr>
              <a:xfrm>
                <a:off x="7040278" y="4114800"/>
                <a:ext cx="180000" cy="720000"/>
              </a:xfrm>
              <a:prstGeom prst="rect">
                <a:avLst/>
              </a:prstGeom>
              <a:solidFill>
                <a:srgbClr val="FF9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5" name="グループ化 54">
              <a:extLst>
                <a:ext uri="{FF2B5EF4-FFF2-40B4-BE49-F238E27FC236}">
                  <a16:creationId xmlns:a16="http://schemas.microsoft.com/office/drawing/2014/main" id="{1D26FBD4-3220-476D-9ED5-E3DAD600AFC9}"/>
                </a:ext>
              </a:extLst>
            </p:cNvPr>
            <p:cNvGrpSpPr/>
            <p:nvPr/>
          </p:nvGrpSpPr>
          <p:grpSpPr>
            <a:xfrm>
              <a:off x="8405298" y="4532673"/>
              <a:ext cx="3600000" cy="540000"/>
              <a:chOff x="3620278" y="4114800"/>
              <a:chExt cx="3600000" cy="720000"/>
            </a:xfrm>
          </p:grpSpPr>
          <p:sp>
            <p:nvSpPr>
              <p:cNvPr id="56" name="正方形/長方形 55">
                <a:extLst>
                  <a:ext uri="{FF2B5EF4-FFF2-40B4-BE49-F238E27FC236}">
                    <a16:creationId xmlns:a16="http://schemas.microsoft.com/office/drawing/2014/main" id="{5A330BED-92E5-4635-B2BA-C84382189D81}"/>
                  </a:ext>
                </a:extLst>
              </p:cNvPr>
              <p:cNvSpPr/>
              <p:nvPr/>
            </p:nvSpPr>
            <p:spPr>
              <a:xfrm>
                <a:off x="3620278" y="4114800"/>
                <a:ext cx="2520000" cy="720000"/>
              </a:xfrm>
              <a:prstGeom prst="rect">
                <a:avLst/>
              </a:prstGeom>
              <a:solidFill>
                <a:srgbClr val="EE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66BF63E9-4698-416B-8DA8-D608228C0910}"/>
                  </a:ext>
                </a:extLst>
              </p:cNvPr>
              <p:cNvSpPr/>
              <p:nvPr/>
            </p:nvSpPr>
            <p:spPr>
              <a:xfrm>
                <a:off x="6140278" y="4114800"/>
                <a:ext cx="900000" cy="720000"/>
              </a:xfrm>
              <a:prstGeom prst="rect">
                <a:avLst/>
              </a:prstGeom>
              <a:solidFill>
                <a:srgbClr val="0E0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8EAF7FDD-74C6-440D-876C-2E9806B9C9F0}"/>
                  </a:ext>
                </a:extLst>
              </p:cNvPr>
              <p:cNvSpPr/>
              <p:nvPr/>
            </p:nvSpPr>
            <p:spPr>
              <a:xfrm>
                <a:off x="7040278" y="4114800"/>
                <a:ext cx="180000" cy="720000"/>
              </a:xfrm>
              <a:prstGeom prst="rect">
                <a:avLst/>
              </a:prstGeom>
              <a:solidFill>
                <a:srgbClr val="01B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 name="グループ化 1"/>
          <p:cNvGrpSpPr/>
          <p:nvPr/>
        </p:nvGrpSpPr>
        <p:grpSpPr>
          <a:xfrm>
            <a:off x="492809" y="3182318"/>
            <a:ext cx="8160380" cy="540000"/>
            <a:chOff x="802433" y="5184058"/>
            <a:chExt cx="11202865" cy="540000"/>
          </a:xfrm>
        </p:grpSpPr>
        <p:grpSp>
          <p:nvGrpSpPr>
            <p:cNvPr id="29" name="グループ化 28">
              <a:extLst>
                <a:ext uri="{FF2B5EF4-FFF2-40B4-BE49-F238E27FC236}">
                  <a16:creationId xmlns:a16="http://schemas.microsoft.com/office/drawing/2014/main" id="{7DFC574C-9339-49FE-B92C-CCA685692350}"/>
                </a:ext>
              </a:extLst>
            </p:cNvPr>
            <p:cNvGrpSpPr/>
            <p:nvPr/>
          </p:nvGrpSpPr>
          <p:grpSpPr>
            <a:xfrm>
              <a:off x="802433" y="5184058"/>
              <a:ext cx="3600000" cy="540000"/>
              <a:chOff x="3620278" y="4114800"/>
              <a:chExt cx="3600000" cy="720000"/>
            </a:xfrm>
          </p:grpSpPr>
          <p:sp>
            <p:nvSpPr>
              <p:cNvPr id="30" name="正方形/長方形 29">
                <a:extLst>
                  <a:ext uri="{FF2B5EF4-FFF2-40B4-BE49-F238E27FC236}">
                    <a16:creationId xmlns:a16="http://schemas.microsoft.com/office/drawing/2014/main" id="{2A4318F1-DB12-4A7A-8A43-1C1FB6685BC8}"/>
                  </a:ext>
                </a:extLst>
              </p:cNvPr>
              <p:cNvSpPr/>
              <p:nvPr/>
            </p:nvSpPr>
            <p:spPr>
              <a:xfrm>
                <a:off x="3620278" y="4114800"/>
                <a:ext cx="2520000" cy="720000"/>
              </a:xfrm>
              <a:prstGeom prst="rect">
                <a:avLst/>
              </a:prstGeom>
              <a:solidFill>
                <a:srgbClr val="E9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C6AEFE2D-883A-4660-BC9F-6915D5D2B700}"/>
                  </a:ext>
                </a:extLst>
              </p:cNvPr>
              <p:cNvSpPr/>
              <p:nvPr/>
            </p:nvSpPr>
            <p:spPr>
              <a:xfrm>
                <a:off x="6140278" y="4114800"/>
                <a:ext cx="900000" cy="720000"/>
              </a:xfrm>
              <a:prstGeom prst="rect">
                <a:avLst/>
              </a:prstGeom>
              <a:solidFill>
                <a:srgbClr val="203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3C9CCEE7-0FF0-495C-9794-BD88FB55D1F1}"/>
                  </a:ext>
                </a:extLst>
              </p:cNvPr>
              <p:cNvSpPr/>
              <p:nvPr/>
            </p:nvSpPr>
            <p:spPr>
              <a:xfrm>
                <a:off x="7040278" y="4114800"/>
                <a:ext cx="180000" cy="720000"/>
              </a:xfrm>
              <a:prstGeom prst="rect">
                <a:avLst/>
              </a:prstGeom>
              <a:solidFill>
                <a:srgbClr val="2C0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a:extLst>
                <a:ext uri="{FF2B5EF4-FFF2-40B4-BE49-F238E27FC236}">
                  <a16:creationId xmlns:a16="http://schemas.microsoft.com/office/drawing/2014/main" id="{6826FBAD-0444-4CFE-A3D0-2757815D60D5}"/>
                </a:ext>
              </a:extLst>
            </p:cNvPr>
            <p:cNvGrpSpPr/>
            <p:nvPr/>
          </p:nvGrpSpPr>
          <p:grpSpPr>
            <a:xfrm>
              <a:off x="4603866" y="5184058"/>
              <a:ext cx="3600000" cy="540000"/>
              <a:chOff x="3620278" y="4114800"/>
              <a:chExt cx="3600000" cy="720000"/>
            </a:xfrm>
          </p:grpSpPr>
          <p:sp>
            <p:nvSpPr>
              <p:cNvPr id="47" name="正方形/長方形 46">
                <a:extLst>
                  <a:ext uri="{FF2B5EF4-FFF2-40B4-BE49-F238E27FC236}">
                    <a16:creationId xmlns:a16="http://schemas.microsoft.com/office/drawing/2014/main" id="{2E23D09D-D3DD-46CD-9B12-AEDA0249298A}"/>
                  </a:ext>
                </a:extLst>
              </p:cNvPr>
              <p:cNvSpPr/>
              <p:nvPr/>
            </p:nvSpPr>
            <p:spPr>
              <a:xfrm>
                <a:off x="3620278" y="4114800"/>
                <a:ext cx="2520000" cy="720000"/>
              </a:xfrm>
              <a:prstGeom prst="rect">
                <a:avLst/>
              </a:prstGeom>
              <a:solidFill>
                <a:srgbClr val="FFFFFF"/>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D110D2AF-DCC6-4C8E-8A85-7DF46EDC8A96}"/>
                  </a:ext>
                </a:extLst>
              </p:cNvPr>
              <p:cNvSpPr/>
              <p:nvPr/>
            </p:nvSpPr>
            <p:spPr>
              <a:xfrm>
                <a:off x="6140278" y="4114800"/>
                <a:ext cx="900000" cy="720000"/>
              </a:xfrm>
              <a:prstGeom prst="rect">
                <a:avLst/>
              </a:prstGeom>
              <a:solidFill>
                <a:srgbClr val="72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FD1D9F85-ED4C-4D20-A8B3-21D64637E8BD}"/>
                  </a:ext>
                </a:extLst>
              </p:cNvPr>
              <p:cNvSpPr/>
              <p:nvPr/>
            </p:nvSpPr>
            <p:spPr>
              <a:xfrm>
                <a:off x="7040278" y="4114800"/>
                <a:ext cx="180000" cy="720000"/>
              </a:xfrm>
              <a:prstGeom prst="rect">
                <a:avLst/>
              </a:prstGeom>
              <a:solidFill>
                <a:srgbClr val="8EC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31950C4F-4D81-44AC-BC63-39DA5B2F235D}"/>
                </a:ext>
              </a:extLst>
            </p:cNvPr>
            <p:cNvGrpSpPr/>
            <p:nvPr/>
          </p:nvGrpSpPr>
          <p:grpSpPr>
            <a:xfrm>
              <a:off x="8405298" y="5184058"/>
              <a:ext cx="3600000" cy="540000"/>
              <a:chOff x="3620278" y="4114800"/>
              <a:chExt cx="3600000" cy="720000"/>
            </a:xfrm>
          </p:grpSpPr>
          <p:sp>
            <p:nvSpPr>
              <p:cNvPr id="60" name="正方形/長方形 59">
                <a:extLst>
                  <a:ext uri="{FF2B5EF4-FFF2-40B4-BE49-F238E27FC236}">
                    <a16:creationId xmlns:a16="http://schemas.microsoft.com/office/drawing/2014/main" id="{B6570462-10E0-4571-8C46-75C169C1A9F8}"/>
                  </a:ext>
                </a:extLst>
              </p:cNvPr>
              <p:cNvSpPr/>
              <p:nvPr/>
            </p:nvSpPr>
            <p:spPr>
              <a:xfrm>
                <a:off x="3620278" y="4114800"/>
                <a:ext cx="2520000" cy="720000"/>
              </a:xfrm>
              <a:prstGeom prst="rect">
                <a:avLst/>
              </a:prstGeom>
              <a:solidFill>
                <a:srgbClr val="EE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B1A61077-CAEE-473C-833B-183E3D85F41F}"/>
                  </a:ext>
                </a:extLst>
              </p:cNvPr>
              <p:cNvSpPr/>
              <p:nvPr/>
            </p:nvSpPr>
            <p:spPr>
              <a:xfrm>
                <a:off x="6140278" y="4114800"/>
                <a:ext cx="900000" cy="720000"/>
              </a:xfrm>
              <a:prstGeom prst="rect">
                <a:avLst/>
              </a:prstGeom>
              <a:solidFill>
                <a:srgbClr val="72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E723FB8A-32E5-484A-B429-4BAE87AFE76E}"/>
                  </a:ext>
                </a:extLst>
              </p:cNvPr>
              <p:cNvSpPr/>
              <p:nvPr/>
            </p:nvSpPr>
            <p:spPr>
              <a:xfrm>
                <a:off x="7040278" y="4114800"/>
                <a:ext cx="180000" cy="720000"/>
              </a:xfrm>
              <a:prstGeom prst="rect">
                <a:avLst/>
              </a:prstGeom>
              <a:solidFill>
                <a:srgbClr val="058E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 name="グループ化 2"/>
          <p:cNvGrpSpPr/>
          <p:nvPr/>
        </p:nvGrpSpPr>
        <p:grpSpPr>
          <a:xfrm>
            <a:off x="492809" y="3787983"/>
            <a:ext cx="8160380" cy="540000"/>
            <a:chOff x="802433" y="6384085"/>
            <a:chExt cx="11202865" cy="540000"/>
          </a:xfrm>
        </p:grpSpPr>
        <p:grpSp>
          <p:nvGrpSpPr>
            <p:cNvPr id="35" name="グループ化 34">
              <a:extLst>
                <a:ext uri="{FF2B5EF4-FFF2-40B4-BE49-F238E27FC236}">
                  <a16:creationId xmlns:a16="http://schemas.microsoft.com/office/drawing/2014/main" id="{5E384111-BE58-49EF-A983-26C8A07FC81F}"/>
                </a:ext>
              </a:extLst>
            </p:cNvPr>
            <p:cNvGrpSpPr/>
            <p:nvPr/>
          </p:nvGrpSpPr>
          <p:grpSpPr>
            <a:xfrm>
              <a:off x="802433" y="6384085"/>
              <a:ext cx="3600000" cy="540000"/>
              <a:chOff x="3620278" y="4114800"/>
              <a:chExt cx="3600000" cy="720000"/>
            </a:xfrm>
          </p:grpSpPr>
          <p:sp>
            <p:nvSpPr>
              <p:cNvPr id="36" name="正方形/長方形 35">
                <a:extLst>
                  <a:ext uri="{FF2B5EF4-FFF2-40B4-BE49-F238E27FC236}">
                    <a16:creationId xmlns:a16="http://schemas.microsoft.com/office/drawing/2014/main" id="{D2113BBE-7393-4D91-BC86-B3B3104845BA}"/>
                  </a:ext>
                </a:extLst>
              </p:cNvPr>
              <p:cNvSpPr/>
              <p:nvPr/>
            </p:nvSpPr>
            <p:spPr>
              <a:xfrm>
                <a:off x="3620278" y="4114800"/>
                <a:ext cx="2520000" cy="720000"/>
              </a:xfrm>
              <a:prstGeom prst="rect">
                <a:avLst/>
              </a:prstGeom>
              <a:solidFill>
                <a:srgbClr val="D0D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905700AA-868B-412E-A274-C66FDFE85AEC}"/>
                  </a:ext>
                </a:extLst>
              </p:cNvPr>
              <p:cNvSpPr/>
              <p:nvPr/>
            </p:nvSpPr>
            <p:spPr>
              <a:xfrm>
                <a:off x="6140278" y="4114800"/>
                <a:ext cx="900000" cy="720000"/>
              </a:xfrm>
              <a:prstGeom prst="rect">
                <a:avLst/>
              </a:prstGeom>
              <a:solidFill>
                <a:srgbClr val="169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CC1468EF-05E2-40B0-BF52-CCB3C80AB500}"/>
                  </a:ext>
                </a:extLst>
              </p:cNvPr>
              <p:cNvSpPr/>
              <p:nvPr/>
            </p:nvSpPr>
            <p:spPr>
              <a:xfrm>
                <a:off x="7040278" y="4114800"/>
                <a:ext cx="180000" cy="720000"/>
              </a:xfrm>
              <a:prstGeom prst="rect">
                <a:avLst/>
              </a:prstGeom>
              <a:solidFill>
                <a:srgbClr val="042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 name="グループ化 49">
              <a:extLst>
                <a:ext uri="{FF2B5EF4-FFF2-40B4-BE49-F238E27FC236}">
                  <a16:creationId xmlns:a16="http://schemas.microsoft.com/office/drawing/2014/main" id="{6506E357-0031-4DB5-8076-D462119EACA5}"/>
                </a:ext>
              </a:extLst>
            </p:cNvPr>
            <p:cNvGrpSpPr/>
            <p:nvPr/>
          </p:nvGrpSpPr>
          <p:grpSpPr>
            <a:xfrm>
              <a:off x="4603866" y="6384085"/>
              <a:ext cx="3600000" cy="540000"/>
              <a:chOff x="3620278" y="4114800"/>
              <a:chExt cx="3600000" cy="720000"/>
            </a:xfrm>
          </p:grpSpPr>
          <p:sp>
            <p:nvSpPr>
              <p:cNvPr id="51" name="正方形/長方形 50">
                <a:extLst>
                  <a:ext uri="{FF2B5EF4-FFF2-40B4-BE49-F238E27FC236}">
                    <a16:creationId xmlns:a16="http://schemas.microsoft.com/office/drawing/2014/main" id="{88FB8761-E6C7-4C31-8656-0BF8418DC8D1}"/>
                  </a:ext>
                </a:extLst>
              </p:cNvPr>
              <p:cNvSpPr/>
              <p:nvPr/>
            </p:nvSpPr>
            <p:spPr>
              <a:xfrm>
                <a:off x="3620278" y="4114800"/>
                <a:ext cx="2520000" cy="720000"/>
              </a:xfrm>
              <a:prstGeom prst="rect">
                <a:avLst/>
              </a:prstGeom>
              <a:solidFill>
                <a:srgbClr val="FFFFFF"/>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27CB9945-6768-4AD6-89BE-8A8A8F8E417D}"/>
                  </a:ext>
                </a:extLst>
              </p:cNvPr>
              <p:cNvSpPr/>
              <p:nvPr/>
            </p:nvSpPr>
            <p:spPr>
              <a:xfrm>
                <a:off x="6140278" y="4114800"/>
                <a:ext cx="900000" cy="720000"/>
              </a:xfrm>
              <a:prstGeom prst="rect">
                <a:avLst/>
              </a:prstGeom>
              <a:solidFill>
                <a:srgbClr val="13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16D5CD12-6290-4521-9E7F-95C00C379657}"/>
                  </a:ext>
                </a:extLst>
              </p:cNvPr>
              <p:cNvSpPr/>
              <p:nvPr/>
            </p:nvSpPr>
            <p:spPr>
              <a:xfrm>
                <a:off x="7040278" y="4114800"/>
                <a:ext cx="180000" cy="720000"/>
              </a:xfrm>
              <a:prstGeom prst="rect">
                <a:avLst/>
              </a:prstGeom>
              <a:solidFill>
                <a:srgbClr val="2319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 name="グループ化 62">
              <a:extLst>
                <a:ext uri="{FF2B5EF4-FFF2-40B4-BE49-F238E27FC236}">
                  <a16:creationId xmlns:a16="http://schemas.microsoft.com/office/drawing/2014/main" id="{084F2A7F-C9FD-4A31-80DA-391E115DB8C8}"/>
                </a:ext>
              </a:extLst>
            </p:cNvPr>
            <p:cNvGrpSpPr/>
            <p:nvPr/>
          </p:nvGrpSpPr>
          <p:grpSpPr>
            <a:xfrm>
              <a:off x="8405298" y="6384085"/>
              <a:ext cx="3600000" cy="540000"/>
              <a:chOff x="3620278" y="4114800"/>
              <a:chExt cx="3600000" cy="720000"/>
            </a:xfrm>
          </p:grpSpPr>
          <p:sp>
            <p:nvSpPr>
              <p:cNvPr id="64" name="正方形/長方形 63">
                <a:extLst>
                  <a:ext uri="{FF2B5EF4-FFF2-40B4-BE49-F238E27FC236}">
                    <a16:creationId xmlns:a16="http://schemas.microsoft.com/office/drawing/2014/main" id="{D40E764F-56CB-4D95-8BC3-69376152944B}"/>
                  </a:ext>
                </a:extLst>
              </p:cNvPr>
              <p:cNvSpPr/>
              <p:nvPr/>
            </p:nvSpPr>
            <p:spPr>
              <a:xfrm>
                <a:off x="3620278" y="4114800"/>
                <a:ext cx="2520000" cy="720000"/>
              </a:xfrm>
              <a:prstGeom prst="rect">
                <a:avLst/>
              </a:prstGeom>
              <a:solidFill>
                <a:srgbClr val="FFFFFF"/>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3B079265-8F9F-4BF7-BD9D-2BD08CA0635D}"/>
                  </a:ext>
                </a:extLst>
              </p:cNvPr>
              <p:cNvSpPr/>
              <p:nvPr/>
            </p:nvSpPr>
            <p:spPr>
              <a:xfrm>
                <a:off x="6140278" y="4114800"/>
                <a:ext cx="900000" cy="720000"/>
              </a:xfrm>
              <a:prstGeom prst="rect">
                <a:avLst/>
              </a:prstGeom>
              <a:solidFill>
                <a:srgbClr val="398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C8113A89-DDF4-464E-8D3F-DC210F2F23B6}"/>
                  </a:ext>
                </a:extLst>
              </p:cNvPr>
              <p:cNvSpPr/>
              <p:nvPr/>
            </p:nvSpPr>
            <p:spPr>
              <a:xfrm>
                <a:off x="7040278" y="4114800"/>
                <a:ext cx="180000" cy="720000"/>
              </a:xfrm>
              <a:prstGeom prst="rect">
                <a:avLst/>
              </a:prstGeom>
              <a:solidFill>
                <a:srgbClr val="9F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69" name="グループ化 68">
            <a:extLst>
              <a:ext uri="{FF2B5EF4-FFF2-40B4-BE49-F238E27FC236}">
                <a16:creationId xmlns:a16="http://schemas.microsoft.com/office/drawing/2014/main" id="{039A1B00-DD65-464B-A02D-DE020FB3843A}"/>
              </a:ext>
            </a:extLst>
          </p:cNvPr>
          <p:cNvGrpSpPr/>
          <p:nvPr/>
        </p:nvGrpSpPr>
        <p:grpSpPr>
          <a:xfrm>
            <a:off x="477568" y="6063808"/>
            <a:ext cx="2622309" cy="540000"/>
            <a:chOff x="3620278" y="4114800"/>
            <a:chExt cx="3600000" cy="720000"/>
          </a:xfrm>
        </p:grpSpPr>
        <p:sp>
          <p:nvSpPr>
            <p:cNvPr id="70" name="正方形/長方形 69">
              <a:extLst>
                <a:ext uri="{FF2B5EF4-FFF2-40B4-BE49-F238E27FC236}">
                  <a16:creationId xmlns:a16="http://schemas.microsoft.com/office/drawing/2014/main" id="{1B4144FC-39FC-49AD-BA6A-3A7607E05F23}"/>
                </a:ext>
              </a:extLst>
            </p:cNvPr>
            <p:cNvSpPr/>
            <p:nvPr/>
          </p:nvSpPr>
          <p:spPr>
            <a:xfrm>
              <a:off x="3620278" y="4114800"/>
              <a:ext cx="2520000" cy="720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EB76F00B-9CF6-4DE0-95B8-E8377C91B1EE}"/>
                </a:ext>
              </a:extLst>
            </p:cNvPr>
            <p:cNvSpPr/>
            <p:nvPr/>
          </p:nvSpPr>
          <p:spPr>
            <a:xfrm>
              <a:off x="6140278" y="4114800"/>
              <a:ext cx="900000" cy="720000"/>
            </a:xfrm>
            <a:prstGeom prst="rect">
              <a:avLst/>
            </a:prstGeom>
            <a:solidFill>
              <a:srgbClr val="08D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D7DE9555-8458-4DC4-A50F-DB308272A5A7}"/>
                </a:ext>
              </a:extLst>
            </p:cNvPr>
            <p:cNvSpPr/>
            <p:nvPr/>
          </p:nvSpPr>
          <p:spPr>
            <a:xfrm>
              <a:off x="7040278" y="4114800"/>
              <a:ext cx="180000" cy="720000"/>
            </a:xfrm>
            <a:prstGeom prst="rect">
              <a:avLst/>
            </a:prstGeom>
            <a:solidFill>
              <a:srgbClr val="FD2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テキスト ボックス 72">
            <a:extLst>
              <a:ext uri="{FF2B5EF4-FFF2-40B4-BE49-F238E27FC236}">
                <a16:creationId xmlns:a16="http://schemas.microsoft.com/office/drawing/2014/main" id="{42CA2156-EC03-4468-BEEA-E09B8F724407}"/>
              </a:ext>
            </a:extLst>
          </p:cNvPr>
          <p:cNvSpPr txBox="1"/>
          <p:nvPr/>
        </p:nvSpPr>
        <p:spPr>
          <a:xfrm>
            <a:off x="3206224" y="4467646"/>
            <a:ext cx="1887480" cy="369332"/>
          </a:xfrm>
          <a:prstGeom prst="rect">
            <a:avLst/>
          </a:prstGeom>
          <a:noFill/>
        </p:spPr>
        <p:txBody>
          <a:bodyPr wrap="square" rtlCol="0">
            <a:spAutoFit/>
          </a:bodyPr>
          <a:lstStyle/>
          <a:p>
            <a:r>
              <a:rPr kumimoji="1" lang="ja-JP" altLang="en-US" dirty="0"/>
              <a:t>ナチュラル系</a:t>
            </a:r>
          </a:p>
        </p:txBody>
      </p:sp>
      <p:grpSp>
        <p:nvGrpSpPr>
          <p:cNvPr id="76" name="グループ化 75">
            <a:extLst>
              <a:ext uri="{FF2B5EF4-FFF2-40B4-BE49-F238E27FC236}">
                <a16:creationId xmlns:a16="http://schemas.microsoft.com/office/drawing/2014/main" id="{AD39C72E-3565-46E1-A7A6-4E30318021E3}"/>
              </a:ext>
            </a:extLst>
          </p:cNvPr>
          <p:cNvGrpSpPr/>
          <p:nvPr/>
        </p:nvGrpSpPr>
        <p:grpSpPr>
          <a:xfrm>
            <a:off x="3258089" y="4852218"/>
            <a:ext cx="2622309" cy="540000"/>
            <a:chOff x="3620278" y="4114800"/>
            <a:chExt cx="3600000" cy="720000"/>
          </a:xfrm>
        </p:grpSpPr>
        <p:sp>
          <p:nvSpPr>
            <p:cNvPr id="77" name="正方形/長方形 76">
              <a:extLst>
                <a:ext uri="{FF2B5EF4-FFF2-40B4-BE49-F238E27FC236}">
                  <a16:creationId xmlns:a16="http://schemas.microsoft.com/office/drawing/2014/main" id="{9CACE638-ADD5-4A07-B8FC-8719DBE17F12}"/>
                </a:ext>
              </a:extLst>
            </p:cNvPr>
            <p:cNvSpPr/>
            <p:nvPr/>
          </p:nvSpPr>
          <p:spPr>
            <a:xfrm>
              <a:off x="3620278" y="4114800"/>
              <a:ext cx="2520000" cy="720000"/>
            </a:xfrm>
            <a:prstGeom prst="rect">
              <a:avLst/>
            </a:prstGeom>
            <a:solidFill>
              <a:srgbClr val="F9F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7A2C3C48-4E39-4A35-920E-1D8567E6D2D0}"/>
                </a:ext>
              </a:extLst>
            </p:cNvPr>
            <p:cNvSpPr/>
            <p:nvPr/>
          </p:nvSpPr>
          <p:spPr>
            <a:xfrm>
              <a:off x="6140278" y="4114800"/>
              <a:ext cx="900000" cy="720000"/>
            </a:xfrm>
            <a:prstGeom prst="rect">
              <a:avLst/>
            </a:prstGeom>
            <a:solidFill>
              <a:srgbClr val="DDE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B1E0AF98-36F2-4DCF-A17B-1BC7A3AB2A94}"/>
                </a:ext>
              </a:extLst>
            </p:cNvPr>
            <p:cNvSpPr/>
            <p:nvPr/>
          </p:nvSpPr>
          <p:spPr>
            <a:xfrm>
              <a:off x="7040278" y="4114800"/>
              <a:ext cx="180000" cy="720000"/>
            </a:xfrm>
            <a:prstGeom prst="rect">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 name="グループ化 81">
            <a:extLst>
              <a:ext uri="{FF2B5EF4-FFF2-40B4-BE49-F238E27FC236}">
                <a16:creationId xmlns:a16="http://schemas.microsoft.com/office/drawing/2014/main" id="{772B4873-5332-4EF4-8BB6-8BEB80BE85CB}"/>
              </a:ext>
            </a:extLst>
          </p:cNvPr>
          <p:cNvGrpSpPr/>
          <p:nvPr/>
        </p:nvGrpSpPr>
        <p:grpSpPr>
          <a:xfrm>
            <a:off x="3258089" y="5460991"/>
            <a:ext cx="2622309" cy="540000"/>
            <a:chOff x="3620278" y="4114800"/>
            <a:chExt cx="3600000" cy="720000"/>
          </a:xfrm>
        </p:grpSpPr>
        <p:sp>
          <p:nvSpPr>
            <p:cNvPr id="83" name="正方形/長方形 82">
              <a:extLst>
                <a:ext uri="{FF2B5EF4-FFF2-40B4-BE49-F238E27FC236}">
                  <a16:creationId xmlns:a16="http://schemas.microsoft.com/office/drawing/2014/main" id="{1C64C97A-0BBA-4805-9210-9143C5D59D2A}"/>
                </a:ext>
              </a:extLst>
            </p:cNvPr>
            <p:cNvSpPr/>
            <p:nvPr/>
          </p:nvSpPr>
          <p:spPr>
            <a:xfrm>
              <a:off x="3620278" y="4114800"/>
              <a:ext cx="2520000" cy="720000"/>
            </a:xfrm>
            <a:prstGeom prst="rect">
              <a:avLst/>
            </a:prstGeom>
            <a:solidFill>
              <a:srgbClr val="E6D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a:extLst>
                <a:ext uri="{FF2B5EF4-FFF2-40B4-BE49-F238E27FC236}">
                  <a16:creationId xmlns:a16="http://schemas.microsoft.com/office/drawing/2014/main" id="{F0D05243-581F-472C-B117-E04AE9D011A5}"/>
                </a:ext>
              </a:extLst>
            </p:cNvPr>
            <p:cNvSpPr/>
            <p:nvPr/>
          </p:nvSpPr>
          <p:spPr>
            <a:xfrm>
              <a:off x="6140278" y="4114800"/>
              <a:ext cx="900000" cy="720000"/>
            </a:xfrm>
            <a:prstGeom prst="rect">
              <a:avLst/>
            </a:prstGeom>
            <a:solidFill>
              <a:srgbClr val="178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A9999E32-53FE-4460-868E-D3C0463C7461}"/>
                </a:ext>
              </a:extLst>
            </p:cNvPr>
            <p:cNvSpPr/>
            <p:nvPr/>
          </p:nvSpPr>
          <p:spPr>
            <a:xfrm>
              <a:off x="7040278" y="4114800"/>
              <a:ext cx="180000" cy="720000"/>
            </a:xfrm>
            <a:prstGeom prst="rect">
              <a:avLst/>
            </a:prstGeom>
            <a:solidFill>
              <a:srgbClr val="0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 name="グループ化 86">
            <a:extLst>
              <a:ext uri="{FF2B5EF4-FFF2-40B4-BE49-F238E27FC236}">
                <a16:creationId xmlns:a16="http://schemas.microsoft.com/office/drawing/2014/main" id="{77CE17F3-D479-47D4-BF9D-59297C241533}"/>
              </a:ext>
            </a:extLst>
          </p:cNvPr>
          <p:cNvGrpSpPr/>
          <p:nvPr/>
        </p:nvGrpSpPr>
        <p:grpSpPr>
          <a:xfrm>
            <a:off x="3258089" y="6063808"/>
            <a:ext cx="2622309" cy="540000"/>
            <a:chOff x="3620278" y="4114800"/>
            <a:chExt cx="3600000" cy="720000"/>
          </a:xfrm>
        </p:grpSpPr>
        <p:sp>
          <p:nvSpPr>
            <p:cNvPr id="88" name="正方形/長方形 87">
              <a:extLst>
                <a:ext uri="{FF2B5EF4-FFF2-40B4-BE49-F238E27FC236}">
                  <a16:creationId xmlns:a16="http://schemas.microsoft.com/office/drawing/2014/main" id="{5AC9E1A1-4E12-490E-B1D9-E9B35FD84B1E}"/>
                </a:ext>
              </a:extLst>
            </p:cNvPr>
            <p:cNvSpPr/>
            <p:nvPr/>
          </p:nvSpPr>
          <p:spPr>
            <a:xfrm>
              <a:off x="3620278" y="4114800"/>
              <a:ext cx="2520000" cy="720000"/>
            </a:xfrm>
            <a:prstGeom prst="rect">
              <a:avLst/>
            </a:prstGeom>
            <a:solidFill>
              <a:srgbClr val="FFFFFF"/>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FA70F626-C7AC-45EA-8D5D-EB1CAFC5FB55}"/>
                </a:ext>
              </a:extLst>
            </p:cNvPr>
            <p:cNvSpPr/>
            <p:nvPr/>
          </p:nvSpPr>
          <p:spPr>
            <a:xfrm>
              <a:off x="6140278" y="4114800"/>
              <a:ext cx="900000" cy="720000"/>
            </a:xfrm>
            <a:prstGeom prst="rect">
              <a:avLst/>
            </a:prstGeom>
            <a:solidFill>
              <a:srgbClr val="AAD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AE1D9EEE-E9B4-420C-8CF5-29C26A289E0C}"/>
                </a:ext>
              </a:extLst>
            </p:cNvPr>
            <p:cNvSpPr/>
            <p:nvPr/>
          </p:nvSpPr>
          <p:spPr>
            <a:xfrm>
              <a:off x="7040278" y="4114800"/>
              <a:ext cx="180000" cy="720000"/>
            </a:xfrm>
            <a:prstGeom prst="rect">
              <a:avLst/>
            </a:prstGeom>
            <a:solidFill>
              <a:srgbClr val="EE7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1" name="テキスト ボックス 90">
            <a:extLst>
              <a:ext uri="{FF2B5EF4-FFF2-40B4-BE49-F238E27FC236}">
                <a16:creationId xmlns:a16="http://schemas.microsoft.com/office/drawing/2014/main" id="{6CB71C52-4119-42E8-A63D-DF0B74072EC8}"/>
              </a:ext>
            </a:extLst>
          </p:cNvPr>
          <p:cNvSpPr txBox="1"/>
          <p:nvPr/>
        </p:nvSpPr>
        <p:spPr>
          <a:xfrm>
            <a:off x="5880398" y="4490232"/>
            <a:ext cx="3001360" cy="369332"/>
          </a:xfrm>
          <a:prstGeom prst="rect">
            <a:avLst/>
          </a:prstGeom>
          <a:noFill/>
        </p:spPr>
        <p:txBody>
          <a:bodyPr wrap="square" rtlCol="0">
            <a:spAutoFit/>
          </a:bodyPr>
          <a:lstStyle/>
          <a:p>
            <a:r>
              <a:rPr kumimoji="1" lang="ja-JP" altLang="en-US" dirty="0"/>
              <a:t>エレガント・フォーマル系</a:t>
            </a:r>
          </a:p>
        </p:txBody>
      </p:sp>
      <p:grpSp>
        <p:nvGrpSpPr>
          <p:cNvPr id="92" name="グループ化 91">
            <a:extLst>
              <a:ext uri="{FF2B5EF4-FFF2-40B4-BE49-F238E27FC236}">
                <a16:creationId xmlns:a16="http://schemas.microsoft.com/office/drawing/2014/main" id="{35638589-7D00-402A-93FB-06CA606F1139}"/>
              </a:ext>
            </a:extLst>
          </p:cNvPr>
          <p:cNvGrpSpPr/>
          <p:nvPr/>
        </p:nvGrpSpPr>
        <p:grpSpPr>
          <a:xfrm>
            <a:off x="6050180" y="4852218"/>
            <a:ext cx="2622309" cy="540000"/>
            <a:chOff x="3620278" y="4114800"/>
            <a:chExt cx="3600000" cy="720000"/>
          </a:xfrm>
        </p:grpSpPr>
        <p:sp>
          <p:nvSpPr>
            <p:cNvPr id="93" name="正方形/長方形 92">
              <a:extLst>
                <a:ext uri="{FF2B5EF4-FFF2-40B4-BE49-F238E27FC236}">
                  <a16:creationId xmlns:a16="http://schemas.microsoft.com/office/drawing/2014/main" id="{D5FEB24E-92A4-4D79-94AA-7076A5A181C5}"/>
                </a:ext>
              </a:extLst>
            </p:cNvPr>
            <p:cNvSpPr/>
            <p:nvPr/>
          </p:nvSpPr>
          <p:spPr>
            <a:xfrm>
              <a:off x="3620278" y="4114800"/>
              <a:ext cx="2520000" cy="720000"/>
            </a:xfrm>
            <a:prstGeom prst="rect">
              <a:avLst/>
            </a:prstGeom>
            <a:solidFill>
              <a:srgbClr val="FFF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363E67B2-2774-4013-B5D1-386FADF28356}"/>
                </a:ext>
              </a:extLst>
            </p:cNvPr>
            <p:cNvSpPr/>
            <p:nvPr/>
          </p:nvSpPr>
          <p:spPr>
            <a:xfrm>
              <a:off x="6140278" y="4114800"/>
              <a:ext cx="900000" cy="720000"/>
            </a:xfrm>
            <a:prstGeom prst="rect">
              <a:avLst/>
            </a:prstGeom>
            <a:solidFill>
              <a:srgbClr val="523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9F722CC2-A450-499C-AD58-6511846F5E3B}"/>
                </a:ext>
              </a:extLst>
            </p:cNvPr>
            <p:cNvSpPr/>
            <p:nvPr/>
          </p:nvSpPr>
          <p:spPr>
            <a:xfrm>
              <a:off x="7040278" y="4114800"/>
              <a:ext cx="180000" cy="720000"/>
            </a:xfrm>
            <a:prstGeom prst="rect">
              <a:avLst/>
            </a:prstGeom>
            <a:solidFill>
              <a:srgbClr val="C9B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7" name="グループ化 96">
            <a:extLst>
              <a:ext uri="{FF2B5EF4-FFF2-40B4-BE49-F238E27FC236}">
                <a16:creationId xmlns:a16="http://schemas.microsoft.com/office/drawing/2014/main" id="{6C831F79-86FA-4032-93AF-2A8A9279AE3F}"/>
              </a:ext>
            </a:extLst>
          </p:cNvPr>
          <p:cNvGrpSpPr/>
          <p:nvPr/>
        </p:nvGrpSpPr>
        <p:grpSpPr>
          <a:xfrm>
            <a:off x="6050180" y="5460991"/>
            <a:ext cx="2622309" cy="540000"/>
            <a:chOff x="3620278" y="4114800"/>
            <a:chExt cx="3600000" cy="720000"/>
          </a:xfrm>
        </p:grpSpPr>
        <p:sp>
          <p:nvSpPr>
            <p:cNvPr id="98" name="正方形/長方形 97">
              <a:extLst>
                <a:ext uri="{FF2B5EF4-FFF2-40B4-BE49-F238E27FC236}">
                  <a16:creationId xmlns:a16="http://schemas.microsoft.com/office/drawing/2014/main" id="{AEA75F4C-5909-4709-A4EA-EDD2627BA5FD}"/>
                </a:ext>
              </a:extLst>
            </p:cNvPr>
            <p:cNvSpPr/>
            <p:nvPr/>
          </p:nvSpPr>
          <p:spPr>
            <a:xfrm>
              <a:off x="3620278" y="4114800"/>
              <a:ext cx="2520000" cy="720000"/>
            </a:xfrm>
            <a:prstGeom prst="rect">
              <a:avLst/>
            </a:prstGeom>
            <a:solidFill>
              <a:srgbClr val="E7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a:extLst>
                <a:ext uri="{FF2B5EF4-FFF2-40B4-BE49-F238E27FC236}">
                  <a16:creationId xmlns:a16="http://schemas.microsoft.com/office/drawing/2014/main" id="{B90927F0-E720-44E8-929B-E6B446B7BC2E}"/>
                </a:ext>
              </a:extLst>
            </p:cNvPr>
            <p:cNvSpPr/>
            <p:nvPr/>
          </p:nvSpPr>
          <p:spPr>
            <a:xfrm>
              <a:off x="6140278" y="4114800"/>
              <a:ext cx="900000" cy="720000"/>
            </a:xfrm>
            <a:prstGeom prst="rect">
              <a:avLst/>
            </a:prstGeom>
            <a:solidFill>
              <a:srgbClr val="D8AD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31911404-859B-4C1D-BFA1-B6E44FA7B8A1}"/>
                </a:ext>
              </a:extLst>
            </p:cNvPr>
            <p:cNvSpPr/>
            <p:nvPr/>
          </p:nvSpPr>
          <p:spPr>
            <a:xfrm>
              <a:off x="7040278" y="4114800"/>
              <a:ext cx="180000" cy="720000"/>
            </a:xfrm>
            <a:prstGeom prst="rect">
              <a:avLst/>
            </a:prstGeom>
            <a:solidFill>
              <a:srgbClr val="2A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9" name="グループ化 108">
            <a:extLst>
              <a:ext uri="{FF2B5EF4-FFF2-40B4-BE49-F238E27FC236}">
                <a16:creationId xmlns:a16="http://schemas.microsoft.com/office/drawing/2014/main" id="{0411C5E9-E317-436F-A5FD-B4C5D0BC655B}"/>
              </a:ext>
            </a:extLst>
          </p:cNvPr>
          <p:cNvGrpSpPr/>
          <p:nvPr/>
        </p:nvGrpSpPr>
        <p:grpSpPr>
          <a:xfrm>
            <a:off x="6050180" y="6063808"/>
            <a:ext cx="2622309" cy="540000"/>
            <a:chOff x="3620278" y="4114800"/>
            <a:chExt cx="3600000" cy="720000"/>
          </a:xfrm>
        </p:grpSpPr>
        <p:sp>
          <p:nvSpPr>
            <p:cNvPr id="110" name="正方形/長方形 109">
              <a:extLst>
                <a:ext uri="{FF2B5EF4-FFF2-40B4-BE49-F238E27FC236}">
                  <a16:creationId xmlns:a16="http://schemas.microsoft.com/office/drawing/2014/main" id="{18CD7393-2611-4A22-ACE1-F9A04B195AA9}"/>
                </a:ext>
              </a:extLst>
            </p:cNvPr>
            <p:cNvSpPr/>
            <p:nvPr/>
          </p:nvSpPr>
          <p:spPr>
            <a:xfrm>
              <a:off x="3620278" y="4114800"/>
              <a:ext cx="2520000" cy="720000"/>
            </a:xfrm>
            <a:prstGeom prst="rect">
              <a:avLst/>
            </a:prstGeom>
            <a:solidFill>
              <a:srgbClr val="FFFFFF"/>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a:extLst>
                <a:ext uri="{FF2B5EF4-FFF2-40B4-BE49-F238E27FC236}">
                  <a16:creationId xmlns:a16="http://schemas.microsoft.com/office/drawing/2014/main" id="{44016CA8-BF62-4251-8673-C770CB206C09}"/>
                </a:ext>
              </a:extLst>
            </p:cNvPr>
            <p:cNvSpPr/>
            <p:nvPr/>
          </p:nvSpPr>
          <p:spPr>
            <a:xfrm>
              <a:off x="6140278" y="4114800"/>
              <a:ext cx="900000" cy="720000"/>
            </a:xfrm>
            <a:prstGeom prst="rect">
              <a:avLst/>
            </a:prstGeom>
            <a:solidFill>
              <a:srgbClr val="7865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a:extLst>
                <a:ext uri="{FF2B5EF4-FFF2-40B4-BE49-F238E27FC236}">
                  <a16:creationId xmlns:a16="http://schemas.microsoft.com/office/drawing/2014/main" id="{533962A6-68CA-4E90-BFA5-BD8876E40CA6}"/>
                </a:ext>
              </a:extLst>
            </p:cNvPr>
            <p:cNvSpPr/>
            <p:nvPr/>
          </p:nvSpPr>
          <p:spPr>
            <a:xfrm>
              <a:off x="7040278" y="4114800"/>
              <a:ext cx="180000" cy="720000"/>
            </a:xfrm>
            <a:prstGeom prst="rect">
              <a:avLst/>
            </a:prstGeom>
            <a:solidFill>
              <a:srgbClr val="C20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3206224" y="1028196"/>
            <a:ext cx="2941705" cy="1271100"/>
            <a:chOff x="4427131" y="590040"/>
            <a:chExt cx="4038478" cy="1271100"/>
          </a:xfrm>
        </p:grpSpPr>
        <p:grpSp>
          <p:nvGrpSpPr>
            <p:cNvPr id="103" name="グループ化 102">
              <a:extLst>
                <a:ext uri="{FF2B5EF4-FFF2-40B4-BE49-F238E27FC236}">
                  <a16:creationId xmlns:a16="http://schemas.microsoft.com/office/drawing/2014/main" id="{77CE17F3-D479-47D4-BF9D-59297C241533}"/>
                </a:ext>
              </a:extLst>
            </p:cNvPr>
            <p:cNvGrpSpPr/>
            <p:nvPr/>
          </p:nvGrpSpPr>
          <p:grpSpPr>
            <a:xfrm>
              <a:off x="4427131" y="979364"/>
              <a:ext cx="3600000" cy="540000"/>
              <a:chOff x="3620278" y="4114800"/>
              <a:chExt cx="3600000" cy="720000"/>
            </a:xfrm>
          </p:grpSpPr>
          <p:sp>
            <p:nvSpPr>
              <p:cNvPr id="104" name="正方形/長方形 103">
                <a:extLst>
                  <a:ext uri="{FF2B5EF4-FFF2-40B4-BE49-F238E27FC236}">
                    <a16:creationId xmlns:a16="http://schemas.microsoft.com/office/drawing/2014/main" id="{5AC9E1A1-4E12-490E-B1D9-E9B35FD84B1E}"/>
                  </a:ext>
                </a:extLst>
              </p:cNvPr>
              <p:cNvSpPr/>
              <p:nvPr/>
            </p:nvSpPr>
            <p:spPr>
              <a:xfrm>
                <a:off x="3620278" y="4114800"/>
                <a:ext cx="2520000" cy="720000"/>
              </a:xfrm>
              <a:prstGeom prst="rect">
                <a:avLst/>
              </a:prstGeom>
              <a:solidFill>
                <a:srgbClr val="FFFFFF"/>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lumMod val="85000"/>
                      <a:lumOff val="15000"/>
                    </a:schemeClr>
                  </a:solidFill>
                </a:endParaRPr>
              </a:p>
            </p:txBody>
          </p:sp>
          <p:sp>
            <p:nvSpPr>
              <p:cNvPr id="105" name="正方形/長方形 104">
                <a:extLst>
                  <a:ext uri="{FF2B5EF4-FFF2-40B4-BE49-F238E27FC236}">
                    <a16:creationId xmlns:a16="http://schemas.microsoft.com/office/drawing/2014/main" id="{FA70F626-C7AC-45EA-8D5D-EB1CAFC5FB55}"/>
                  </a:ext>
                </a:extLst>
              </p:cNvPr>
              <p:cNvSpPr/>
              <p:nvPr/>
            </p:nvSpPr>
            <p:spPr>
              <a:xfrm>
                <a:off x="6140278" y="4114800"/>
                <a:ext cx="900000" cy="7200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正方形/長方形 105">
                <a:extLst>
                  <a:ext uri="{FF2B5EF4-FFF2-40B4-BE49-F238E27FC236}">
                    <a16:creationId xmlns:a16="http://schemas.microsoft.com/office/drawing/2014/main" id="{AE1D9EEE-E9B4-420C-8CF5-29C26A289E0C}"/>
                  </a:ext>
                </a:extLst>
              </p:cNvPr>
              <p:cNvSpPr/>
              <p:nvPr/>
            </p:nvSpPr>
            <p:spPr>
              <a:xfrm>
                <a:off x="7040278" y="4114800"/>
                <a:ext cx="180000" cy="72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 name="テキスト ボックス 10"/>
            <p:cNvSpPr txBox="1"/>
            <p:nvPr/>
          </p:nvSpPr>
          <p:spPr>
            <a:xfrm>
              <a:off x="5280481" y="1457083"/>
              <a:ext cx="877163" cy="369332"/>
            </a:xfrm>
            <a:prstGeom prst="rect">
              <a:avLst/>
            </a:prstGeom>
            <a:noFill/>
          </p:spPr>
          <p:txBody>
            <a:bodyPr wrap="none" rtlCol="0">
              <a:spAutoFit/>
            </a:bodyPr>
            <a:lstStyle/>
            <a:p>
              <a:r>
                <a:rPr kumimoji="1" lang="ja-JP" altLang="en-US" dirty="0"/>
                <a:t>ベース</a:t>
              </a:r>
            </a:p>
          </p:txBody>
        </p:sp>
        <p:sp>
          <p:nvSpPr>
            <p:cNvPr id="108" name="テキスト ボックス 107"/>
            <p:cNvSpPr txBox="1"/>
            <p:nvPr/>
          </p:nvSpPr>
          <p:spPr>
            <a:xfrm>
              <a:off x="6712089" y="1491808"/>
              <a:ext cx="1315042" cy="369332"/>
            </a:xfrm>
            <a:prstGeom prst="rect">
              <a:avLst/>
            </a:prstGeom>
            <a:noFill/>
          </p:spPr>
          <p:txBody>
            <a:bodyPr wrap="square" rtlCol="0">
              <a:spAutoFit/>
            </a:bodyPr>
            <a:lstStyle/>
            <a:p>
              <a:r>
                <a:rPr lang="ja-JP" altLang="en-US" dirty="0"/>
                <a:t>メイン</a:t>
              </a:r>
              <a:endParaRPr kumimoji="1" lang="ja-JP" altLang="en-US" dirty="0"/>
            </a:p>
          </p:txBody>
        </p:sp>
        <p:sp>
          <p:nvSpPr>
            <p:cNvPr id="113" name="テキスト ボックス 112"/>
            <p:cNvSpPr txBox="1"/>
            <p:nvPr/>
          </p:nvSpPr>
          <p:spPr>
            <a:xfrm>
              <a:off x="7126781" y="590040"/>
              <a:ext cx="1338828" cy="369332"/>
            </a:xfrm>
            <a:prstGeom prst="rect">
              <a:avLst/>
            </a:prstGeom>
            <a:noFill/>
          </p:spPr>
          <p:txBody>
            <a:bodyPr wrap="none" rtlCol="0">
              <a:spAutoFit/>
            </a:bodyPr>
            <a:lstStyle/>
            <a:p>
              <a:r>
                <a:rPr kumimoji="1" lang="ja-JP" altLang="en-US" dirty="0"/>
                <a:t>アクセント</a:t>
              </a:r>
            </a:p>
          </p:txBody>
        </p:sp>
      </p:grpSp>
      <p:sp>
        <p:nvSpPr>
          <p:cNvPr id="114" name="テキスト ボックス 113"/>
          <p:cNvSpPr txBox="1"/>
          <p:nvPr/>
        </p:nvSpPr>
        <p:spPr>
          <a:xfrm>
            <a:off x="573833" y="708604"/>
            <a:ext cx="2713416" cy="369332"/>
          </a:xfrm>
          <a:prstGeom prst="rect">
            <a:avLst/>
          </a:prstGeom>
          <a:solidFill>
            <a:schemeClr val="bg1"/>
          </a:solidFill>
        </p:spPr>
        <p:txBody>
          <a:bodyPr wrap="square" rtlCol="0">
            <a:spAutoFit/>
          </a:bodyPr>
          <a:lstStyle/>
          <a:p>
            <a:r>
              <a:rPr kumimoji="1" lang="en-US" altLang="ja-JP" dirty="0">
                <a:solidFill>
                  <a:srgbClr val="FFC000"/>
                </a:solidFill>
                <a:latin typeface="Arial Black" panose="020B0A04020102020204" pitchFamily="34" charset="0"/>
              </a:rPr>
              <a:t>TIPS</a:t>
            </a:r>
            <a:r>
              <a:rPr lang="ja-JP" altLang="en-US" dirty="0">
                <a:solidFill>
                  <a:srgbClr val="FFC000"/>
                </a:solidFill>
                <a:latin typeface="Arial Black" panose="020B0A04020102020204" pitchFamily="34" charset="0"/>
              </a:rPr>
              <a:t> </a:t>
            </a:r>
            <a:r>
              <a:rPr lang="ja-JP" altLang="en-US" b="1" dirty="0">
                <a:solidFill>
                  <a:srgbClr val="FFC000"/>
                </a:solidFill>
                <a:latin typeface="メイリオ" panose="020B0604030504040204" pitchFamily="50" charset="-128"/>
                <a:ea typeface="メイリオ" panose="020B0604030504040204" pitchFamily="50" charset="-128"/>
              </a:rPr>
              <a:t>おすすめ配色例</a:t>
            </a:r>
            <a:endParaRPr lang="en-US" altLang="ja-JP" b="1" dirty="0">
              <a:solidFill>
                <a:srgbClr val="FFC000"/>
              </a:solidFill>
              <a:latin typeface="メイリオ" panose="020B0604030504040204" pitchFamily="50" charset="-128"/>
              <a:ea typeface="メイリオ" panose="020B0604030504040204" pitchFamily="50" charset="-128"/>
            </a:endParaRPr>
          </a:p>
        </p:txBody>
      </p:sp>
      <p:sp>
        <p:nvSpPr>
          <p:cNvPr id="96" name="テキスト ボックス 95"/>
          <p:cNvSpPr txBox="1"/>
          <p:nvPr/>
        </p:nvSpPr>
        <p:spPr>
          <a:xfrm>
            <a:off x="228600" y="177732"/>
            <a:ext cx="11667069" cy="411153"/>
          </a:xfrm>
          <a:prstGeom prst="roundRect">
            <a:avLst>
              <a:gd name="adj" fmla="val 50000"/>
            </a:avLst>
          </a:prstGeom>
          <a:solidFill>
            <a:srgbClr val="D05F4F"/>
          </a:solidFill>
        </p:spPr>
        <p:txBody>
          <a:bodyPr wrap="square" bIns="0" rtlCol="0" anchor="ctr">
            <a:spAutoFit/>
          </a:bodyPr>
          <a:lstStyle/>
          <a:p>
            <a:r>
              <a:rPr lang="en-US" altLang="ja-JP" sz="1600" b="1" dirty="0">
                <a:solidFill>
                  <a:schemeClr val="bg1"/>
                </a:solidFill>
                <a:latin typeface="メイリオ" panose="020B0604030504040204" pitchFamily="50" charset="-128"/>
                <a:ea typeface="メイリオ" panose="020B0604030504040204" pitchFamily="50" charset="-128"/>
              </a:rPr>
              <a:t>3</a:t>
            </a:r>
            <a:r>
              <a:rPr kumimoji="1" lang="en-US" altLang="ja-JP" sz="1600" b="1" dirty="0">
                <a:solidFill>
                  <a:schemeClr val="bg1"/>
                </a:solidFill>
                <a:latin typeface="メイリオ" panose="020B0604030504040204" pitchFamily="50" charset="-128"/>
                <a:ea typeface="メイリオ" panose="020B0604030504040204" pitchFamily="50" charset="-128"/>
              </a:rPr>
              <a:t>-7</a:t>
            </a:r>
            <a:r>
              <a:rPr kumimoji="1" lang="ja-JP" altLang="en-US" sz="1600" b="1" dirty="0">
                <a:solidFill>
                  <a:schemeClr val="bg1"/>
                </a:solidFill>
                <a:latin typeface="メイリオ" panose="020B0604030504040204" pitchFamily="50" charset="-128"/>
                <a:ea typeface="メイリオ" panose="020B0604030504040204" pitchFamily="50" charset="-128"/>
              </a:rPr>
              <a:t>　色は４色、できれば３色に絞る</a:t>
            </a:r>
            <a:endParaRPr kumimoji="1" lang="en-US" altLang="ja-JP" sz="1600" b="1" dirty="0">
              <a:solidFill>
                <a:schemeClr val="bg1"/>
              </a:solidFill>
              <a:latin typeface="メイリオ" panose="020B0604030504040204" pitchFamily="50" charset="-128"/>
              <a:ea typeface="メイリオ" panose="020B0604030504040204" pitchFamily="50" charset="-128"/>
            </a:endParaRPr>
          </a:p>
        </p:txBody>
      </p:sp>
      <p:pic>
        <p:nvPicPr>
          <p:cNvPr id="107" name="図 106">
            <a:extLst>
              <a:ext uri="{FF2B5EF4-FFF2-40B4-BE49-F238E27FC236}">
                <a16:creationId xmlns:a16="http://schemas.microsoft.com/office/drawing/2014/main" id="{30A6399C-6AF4-420E-A5DB-AD0E1CB173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37335" y="1574132"/>
            <a:ext cx="1904458" cy="3660275"/>
          </a:xfrm>
          <a:prstGeom prst="rect">
            <a:avLst/>
          </a:prstGeom>
        </p:spPr>
      </p:pic>
      <p:sp>
        <p:nvSpPr>
          <p:cNvPr id="116" name="正方形/長方形 115"/>
          <p:cNvSpPr/>
          <p:nvPr/>
        </p:nvSpPr>
        <p:spPr>
          <a:xfrm>
            <a:off x="9922387" y="3833248"/>
            <a:ext cx="1116673" cy="210690"/>
          </a:xfrm>
          <a:prstGeom prst="rect">
            <a:avLst/>
          </a:prstGeom>
          <a:noFill/>
          <a:ln w="38100">
            <a:solidFill>
              <a:srgbClr val="D05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テキスト ボックス 116"/>
          <p:cNvSpPr txBox="1"/>
          <p:nvPr/>
        </p:nvSpPr>
        <p:spPr>
          <a:xfrm>
            <a:off x="9498517" y="5771575"/>
            <a:ext cx="2469914" cy="584775"/>
          </a:xfrm>
          <a:prstGeom prst="rect">
            <a:avLst/>
          </a:prstGeom>
          <a:noFill/>
          <a:ln>
            <a:noFill/>
          </a:ln>
        </p:spPr>
        <p:txBody>
          <a:bodyPr wrap="square" rtlCol="0" anchor="ctr">
            <a:spAutoFit/>
          </a:bodyPr>
          <a:lstStyle/>
          <a:p>
            <a:r>
              <a:rPr kumimoji="1" lang="ja-JP" altLang="en-US" sz="1600" dirty="0"/>
              <a:t>スポイトツールで</a:t>
            </a:r>
            <a:endParaRPr kumimoji="1" lang="en-US" altLang="ja-JP" sz="1600" dirty="0"/>
          </a:p>
          <a:p>
            <a:r>
              <a:rPr lang="ja-JP" altLang="en-US" sz="1600" dirty="0"/>
              <a:t>全く</a:t>
            </a:r>
            <a:r>
              <a:rPr kumimoji="1" lang="ja-JP" altLang="en-US" sz="1600" dirty="0"/>
              <a:t>同じ色を抽出できる。</a:t>
            </a:r>
          </a:p>
        </p:txBody>
      </p:sp>
      <p:sp>
        <p:nvSpPr>
          <p:cNvPr id="118" name="角丸四角形 117"/>
          <p:cNvSpPr/>
          <p:nvPr/>
        </p:nvSpPr>
        <p:spPr>
          <a:xfrm>
            <a:off x="9107266" y="843629"/>
            <a:ext cx="3001026" cy="5907690"/>
          </a:xfrm>
          <a:prstGeom prst="roundRect">
            <a:avLst>
              <a:gd name="adj" fmla="val 4758"/>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9261476" y="689036"/>
            <a:ext cx="2467342" cy="369332"/>
          </a:xfrm>
          <a:prstGeom prst="rect">
            <a:avLst/>
          </a:prstGeom>
          <a:solidFill>
            <a:schemeClr val="bg1"/>
          </a:solidFill>
        </p:spPr>
        <p:txBody>
          <a:bodyPr wrap="none" rtlCol="0">
            <a:spAutoFit/>
          </a:bodyPr>
          <a:lstStyle/>
          <a:p>
            <a:r>
              <a:rPr kumimoji="1" lang="en-US" altLang="ja-JP" dirty="0">
                <a:solidFill>
                  <a:srgbClr val="FFC000"/>
                </a:solidFill>
                <a:latin typeface="Arial Black" panose="020B0A04020102020204" pitchFamily="34" charset="0"/>
              </a:rPr>
              <a:t>TIPS</a:t>
            </a:r>
            <a:r>
              <a:rPr lang="ja-JP" altLang="en-US" dirty="0">
                <a:solidFill>
                  <a:srgbClr val="FFC000"/>
                </a:solidFill>
                <a:latin typeface="Arial Black" panose="020B0A04020102020204" pitchFamily="34" charset="0"/>
              </a:rPr>
              <a:t> </a:t>
            </a:r>
            <a:r>
              <a:rPr lang="ja-JP" altLang="en-US" b="1" dirty="0">
                <a:solidFill>
                  <a:srgbClr val="FFC000"/>
                </a:solidFill>
                <a:latin typeface="メイリオ" panose="020B0604030504040204" pitchFamily="50" charset="-128"/>
                <a:ea typeface="メイリオ" panose="020B0604030504040204" pitchFamily="50" charset="-128"/>
              </a:rPr>
              <a:t>スポイトツール</a:t>
            </a:r>
          </a:p>
        </p:txBody>
      </p:sp>
      <p:cxnSp>
        <p:nvCxnSpPr>
          <p:cNvPr id="14" name="直線コネクタ 13"/>
          <p:cNvCxnSpPr>
            <a:stCxn id="116" idx="2"/>
          </p:cNvCxnSpPr>
          <p:nvPr/>
        </p:nvCxnSpPr>
        <p:spPr>
          <a:xfrm flipH="1">
            <a:off x="10243595" y="4043938"/>
            <a:ext cx="237129" cy="1687053"/>
          </a:xfrm>
          <a:prstGeom prst="line">
            <a:avLst/>
          </a:prstGeom>
          <a:ln w="38100">
            <a:solidFill>
              <a:srgbClr val="D05F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828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p:cNvSpPr/>
          <p:nvPr/>
        </p:nvSpPr>
        <p:spPr>
          <a:xfrm>
            <a:off x="948164" y="2193524"/>
            <a:ext cx="4694702" cy="281580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p:cNvSpPr txBox="1"/>
          <p:nvPr/>
        </p:nvSpPr>
        <p:spPr>
          <a:xfrm>
            <a:off x="1092098" y="5505840"/>
            <a:ext cx="7237624" cy="954107"/>
          </a:xfrm>
          <a:prstGeom prst="rect">
            <a:avLst/>
          </a:prstGeom>
          <a:noFill/>
        </p:spPr>
        <p:txBody>
          <a:bodyPr wrap="square" rtlCol="0">
            <a:spAutoFit/>
          </a:bodyPr>
          <a:lstStyle/>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基本的に、広報物には「見やすさ」が高いゴシック体を使用しましょう。</a:t>
            </a:r>
            <a:br>
              <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rPr>
            </a:b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 一方、じっくり読ませる文章には、「読みやすさ」が高い明朝体が向いています。</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また、英文には、英文フォント（</a:t>
            </a:r>
            <a:r>
              <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rPr>
              <a:t>Arial</a:t>
            </a:r>
            <a:r>
              <a:rPr lang="ja-JP" altLang="en-US" sz="1400" dirty="0" err="1">
                <a:solidFill>
                  <a:schemeClr val="tx1">
                    <a:lumMod val="90000"/>
                    <a:lumOff val="10000"/>
                  </a:schemeClr>
                </a:solidFill>
                <a:latin typeface="メイリオ" panose="020B0604030504040204" pitchFamily="50" charset="-128"/>
                <a:ea typeface="メイリオ" panose="020B0604030504040204" pitchFamily="50" charset="-128"/>
              </a:rPr>
              <a:t>、</a:t>
            </a:r>
            <a:r>
              <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rPr>
              <a:t>Segoe</a:t>
            </a: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など）を使用しましょう。</a:t>
            </a:r>
            <a:br>
              <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rPr>
            </a:b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和文フォント（</a:t>
            </a:r>
            <a:r>
              <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rPr>
              <a:t>MS</a:t>
            </a: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 ゴシックなど）の英字は、ネイティブには不自然です。</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pic>
        <p:nvPicPr>
          <p:cNvPr id="39" name="図 38"/>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1031138" y="495613"/>
            <a:ext cx="611144" cy="611144"/>
          </a:xfrm>
          <a:prstGeom prst="rect">
            <a:avLst/>
          </a:prstGeom>
        </p:spPr>
      </p:pic>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29</a:t>
            </a:fld>
            <a:endParaRPr kumimoji="1" lang="ja-JP" altLang="en-US"/>
          </a:p>
        </p:txBody>
      </p:sp>
      <p:sp>
        <p:nvSpPr>
          <p:cNvPr id="81" name="テキスト ボックス 80"/>
          <p:cNvSpPr txBox="1"/>
          <p:nvPr/>
        </p:nvSpPr>
        <p:spPr>
          <a:xfrm>
            <a:off x="808017" y="1609879"/>
            <a:ext cx="633792" cy="633792"/>
          </a:xfrm>
          <a:prstGeom prst="mathMultiply">
            <a:avLst/>
          </a:prstGeom>
          <a:solidFill>
            <a:srgbClr val="D05F4F"/>
          </a:solidFill>
        </p:spPr>
        <p:txBody>
          <a:bodyPr wrap="square" lIns="0" tIns="0" rIns="0" bIns="0" rtlCol="0" anchor="ctr" anchorCtr="0">
            <a:noAutofit/>
          </a:bodyPr>
          <a:lstStyle/>
          <a:p>
            <a:pPr algn="ctr"/>
            <a:r>
              <a:rPr lang="en-US" altLang="ja-JP" sz="1400" b="1" dirty="0"/>
              <a:t>NG</a:t>
            </a:r>
            <a:endParaRPr kumimoji="1" lang="ja-JP" altLang="en-US" sz="1400" b="1" dirty="0"/>
          </a:p>
        </p:txBody>
      </p:sp>
      <p:sp>
        <p:nvSpPr>
          <p:cNvPr id="82" name="テキスト ボックス 81"/>
          <p:cNvSpPr txBox="1"/>
          <p:nvPr/>
        </p:nvSpPr>
        <p:spPr>
          <a:xfrm>
            <a:off x="1534024" y="1710848"/>
            <a:ext cx="1987878" cy="369332"/>
          </a:xfrm>
          <a:prstGeom prst="rect">
            <a:avLst/>
          </a:prstGeom>
          <a:noFill/>
        </p:spPr>
        <p:txBody>
          <a:bodyPr wrap="square" rtlCol="0">
            <a:spAutoFit/>
          </a:bodyPr>
          <a:lstStyle/>
          <a:p>
            <a:r>
              <a:rPr lang="ja-JP" altLang="en-US" b="1" dirty="0">
                <a:solidFill>
                  <a:schemeClr val="tx1">
                    <a:lumMod val="90000"/>
                    <a:lumOff val="10000"/>
                  </a:schemeClr>
                </a:solidFill>
                <a:latin typeface="Meiryo UI" panose="020B0604030504040204" pitchFamily="50" charset="-128"/>
                <a:ea typeface="Meiryo UI" panose="020B0604030504040204" pitchFamily="50" charset="-128"/>
              </a:rPr>
              <a:t>フォントが雑</a:t>
            </a:r>
            <a:endParaRPr lang="en-US" altLang="ja-JP" b="1"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84" name="テキスト ボックス 83"/>
          <p:cNvSpPr txBox="1"/>
          <p:nvPr/>
        </p:nvSpPr>
        <p:spPr>
          <a:xfrm>
            <a:off x="6541485" y="1659421"/>
            <a:ext cx="504000" cy="504000"/>
          </a:xfrm>
          <a:prstGeom prst="donut">
            <a:avLst/>
          </a:prstGeom>
          <a:solidFill>
            <a:srgbClr val="D05F4F"/>
          </a:solidFill>
        </p:spPr>
        <p:txBody>
          <a:bodyPr wrap="square" lIns="0" tIns="0" rIns="0" bIns="0" rtlCol="0" anchor="ctr" anchorCtr="0">
            <a:noAutofit/>
          </a:bodyPr>
          <a:lstStyle/>
          <a:p>
            <a:pPr algn="ctr"/>
            <a:r>
              <a:rPr kumimoji="1" lang="en-US" altLang="ja-JP" b="1" dirty="0"/>
              <a:t>OK</a:t>
            </a:r>
            <a:endParaRPr kumimoji="1" lang="ja-JP" altLang="en-US" b="1" dirty="0"/>
          </a:p>
        </p:txBody>
      </p:sp>
      <p:sp>
        <p:nvSpPr>
          <p:cNvPr id="87" name="テキスト ボックス 86"/>
          <p:cNvSpPr txBox="1"/>
          <p:nvPr/>
        </p:nvSpPr>
        <p:spPr>
          <a:xfrm>
            <a:off x="7062797" y="1736363"/>
            <a:ext cx="1987878" cy="369332"/>
          </a:xfrm>
          <a:prstGeom prst="rect">
            <a:avLst/>
          </a:prstGeom>
          <a:noFill/>
        </p:spPr>
        <p:txBody>
          <a:bodyPr wrap="square" rtlCol="0">
            <a:spAutoFit/>
          </a:bodyPr>
          <a:lstStyle/>
          <a:p>
            <a:r>
              <a:rPr lang="ja-JP" altLang="en-US" b="1" dirty="0">
                <a:solidFill>
                  <a:srgbClr val="D05F4F"/>
                </a:solidFill>
                <a:latin typeface="Meiryo UI" panose="020B0604030504040204" pitchFamily="50" charset="-128"/>
                <a:ea typeface="Meiryo UI" panose="020B0604030504040204" pitchFamily="50" charset="-128"/>
              </a:rPr>
              <a:t>フォントを整える</a:t>
            </a:r>
            <a:endParaRPr lang="en-US" altLang="ja-JP" b="1" dirty="0">
              <a:solidFill>
                <a:srgbClr val="D05F4F"/>
              </a:solidFill>
              <a:latin typeface="Meiryo UI" panose="020B0604030504040204" pitchFamily="50" charset="-128"/>
              <a:ea typeface="Meiryo UI" panose="020B0604030504040204" pitchFamily="50" charset="-128"/>
            </a:endParaRPr>
          </a:p>
        </p:txBody>
      </p:sp>
      <p:sp>
        <p:nvSpPr>
          <p:cNvPr id="3" name="角丸四角形 2"/>
          <p:cNvSpPr/>
          <p:nvPr/>
        </p:nvSpPr>
        <p:spPr>
          <a:xfrm>
            <a:off x="1038947" y="2309946"/>
            <a:ext cx="4513135" cy="2566471"/>
          </a:xfrm>
          <a:prstGeom prst="roundRect">
            <a:avLst>
              <a:gd name="adj" fmla="val 105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2">
                  <a:lumMod val="50000"/>
                </a:schemeClr>
              </a:solidFill>
            </a:endParaRPr>
          </a:p>
        </p:txBody>
      </p:sp>
      <p:sp>
        <p:nvSpPr>
          <p:cNvPr id="7" name="テキスト ボックス 6"/>
          <p:cNvSpPr txBox="1"/>
          <p:nvPr/>
        </p:nvSpPr>
        <p:spPr>
          <a:xfrm>
            <a:off x="1129852" y="2730119"/>
            <a:ext cx="4305447" cy="830997"/>
          </a:xfrm>
          <a:prstGeom prst="rect">
            <a:avLst/>
          </a:prstGeom>
          <a:noFill/>
        </p:spPr>
        <p:txBody>
          <a:bodyPr wrap="square" rtlCol="0">
            <a:spAutoFit/>
          </a:bodyPr>
          <a:lstStyle/>
          <a:p>
            <a:pPr algn="ctr"/>
            <a:r>
              <a:rPr lang="ja-JP" altLang="en-US" sz="2400" b="1" dirty="0">
                <a:solidFill>
                  <a:schemeClr val="accent6"/>
                </a:solidFill>
                <a:latin typeface="HG丸ｺﾞｼｯｸM-PRO" panose="020F0600000000000000" pitchFamily="50" charset="-128"/>
                <a:ea typeface="HG丸ｺﾞｼｯｸM-PRO" panose="020F0600000000000000" pitchFamily="50" charset="-128"/>
              </a:rPr>
              <a:t>見やすい広報のための説明会開催</a:t>
            </a:r>
            <a:endParaRPr kumimoji="1" lang="ja-JP" altLang="en-US" sz="2400" b="1" dirty="0">
              <a:solidFill>
                <a:schemeClr val="accent6"/>
              </a:solidFill>
              <a:latin typeface="HG丸ｺﾞｼｯｸM-PRO" panose="020F0600000000000000" pitchFamily="50" charset="-128"/>
              <a:ea typeface="HG丸ｺﾞｼｯｸM-PRO" panose="020F0600000000000000" pitchFamily="50" charset="-128"/>
            </a:endParaRPr>
          </a:p>
        </p:txBody>
      </p:sp>
      <p:sp>
        <p:nvSpPr>
          <p:cNvPr id="72" name="テキスト ボックス 71"/>
          <p:cNvSpPr txBox="1"/>
          <p:nvPr/>
        </p:nvSpPr>
        <p:spPr>
          <a:xfrm>
            <a:off x="1121809" y="3678946"/>
            <a:ext cx="4313490" cy="923330"/>
          </a:xfrm>
          <a:prstGeom prst="rect">
            <a:avLst/>
          </a:prstGeom>
          <a:noFill/>
        </p:spPr>
        <p:txBody>
          <a:bodyPr wrap="square" rtlCol="0">
            <a:spAutoFit/>
          </a:bodyPr>
          <a:lstStyle/>
          <a:p>
            <a:pPr algn="ctr"/>
            <a:r>
              <a:rPr lang="ja-JP" altLang="en-US" b="1" dirty="0">
                <a:solidFill>
                  <a:schemeClr val="tx1">
                    <a:lumMod val="75000"/>
                    <a:lumOff val="25000"/>
                  </a:schemeClr>
                </a:solidFill>
                <a:latin typeface="游明朝" panose="02020400000000000000" pitchFamily="18" charset="-128"/>
                <a:ea typeface="游明朝" panose="02020400000000000000" pitchFamily="18" charset="-128"/>
              </a:rPr>
              <a:t>令和３年１１月５日</a:t>
            </a:r>
            <a:r>
              <a:rPr kumimoji="1" lang="ja-JP" altLang="en-US" b="1" dirty="0">
                <a:solidFill>
                  <a:schemeClr val="tx1">
                    <a:lumMod val="75000"/>
                    <a:lumOff val="25000"/>
                  </a:schemeClr>
                </a:solidFill>
                <a:latin typeface="游明朝" panose="02020400000000000000" pitchFamily="18" charset="-128"/>
                <a:ea typeface="游明朝" panose="02020400000000000000" pitchFamily="18" charset="-128"/>
              </a:rPr>
              <a:t>１０時～</a:t>
            </a:r>
            <a:endParaRPr kumimoji="1" lang="en-US" altLang="ja-JP" b="1" dirty="0">
              <a:solidFill>
                <a:schemeClr val="tx1">
                  <a:lumMod val="75000"/>
                  <a:lumOff val="25000"/>
                </a:schemeClr>
              </a:solidFill>
              <a:latin typeface="游明朝" panose="02020400000000000000" pitchFamily="18" charset="-128"/>
              <a:ea typeface="游明朝" panose="02020400000000000000" pitchFamily="18" charset="-128"/>
            </a:endParaRPr>
          </a:p>
          <a:p>
            <a:pPr algn="ctr"/>
            <a:r>
              <a:rPr lang="ja-JP" altLang="en-US" b="1" dirty="0">
                <a:solidFill>
                  <a:schemeClr val="tx1">
                    <a:lumMod val="75000"/>
                    <a:lumOff val="25000"/>
                  </a:schemeClr>
                </a:solidFill>
                <a:latin typeface="游明朝" panose="02020400000000000000" pitchFamily="18" charset="-128"/>
                <a:ea typeface="游明朝" panose="02020400000000000000" pitchFamily="18" charset="-128"/>
              </a:rPr>
              <a:t>詳細はこちらをクリック</a:t>
            </a:r>
            <a:endParaRPr lang="en-US" altLang="ja-JP" b="1" dirty="0">
              <a:solidFill>
                <a:schemeClr val="tx1">
                  <a:lumMod val="75000"/>
                  <a:lumOff val="25000"/>
                </a:schemeClr>
              </a:solidFill>
              <a:latin typeface="游明朝" panose="02020400000000000000" pitchFamily="18" charset="-128"/>
              <a:ea typeface="游明朝" panose="02020400000000000000" pitchFamily="18" charset="-128"/>
            </a:endParaRPr>
          </a:p>
          <a:p>
            <a:pPr algn="ctr"/>
            <a:r>
              <a:rPr kumimoji="1" lang="en-US" altLang="ja-JP" b="1" dirty="0">
                <a:solidFill>
                  <a:schemeClr val="tx1">
                    <a:lumMod val="75000"/>
                    <a:lumOff val="25000"/>
                  </a:schemeClr>
                </a:solidFill>
                <a:latin typeface="HG丸ｺﾞｼｯｸM-PRO" panose="020F0600000000000000" pitchFamily="50" charset="-128"/>
                <a:ea typeface="HG丸ｺﾞｼｯｸM-PRO" panose="020F0600000000000000" pitchFamily="50" charset="-128"/>
              </a:rPr>
              <a:t>Click</a:t>
            </a:r>
            <a:r>
              <a:rPr kumimoji="1" lang="ja-JP" altLang="en-US" b="1" dirty="0">
                <a:solidFill>
                  <a:schemeClr val="tx1">
                    <a:lumMod val="75000"/>
                    <a:lumOff val="25000"/>
                  </a:schemeClr>
                </a:solidFill>
                <a:latin typeface="HG丸ｺﾞｼｯｸM-PRO" panose="020F0600000000000000" pitchFamily="50" charset="-128"/>
                <a:ea typeface="HG丸ｺﾞｼｯｸM-PRO" panose="020F0600000000000000" pitchFamily="50" charset="-128"/>
              </a:rPr>
              <a:t> </a:t>
            </a:r>
            <a:r>
              <a:rPr kumimoji="1" lang="en-US" altLang="ja-JP" b="1" dirty="0">
                <a:solidFill>
                  <a:schemeClr val="tx1">
                    <a:lumMod val="75000"/>
                    <a:lumOff val="25000"/>
                  </a:schemeClr>
                </a:solidFill>
                <a:latin typeface="HG丸ｺﾞｼｯｸM-PRO" panose="020F0600000000000000" pitchFamily="50" charset="-128"/>
                <a:ea typeface="HG丸ｺﾞｼｯｸM-PRO" panose="020F0600000000000000" pitchFamily="50" charset="-128"/>
              </a:rPr>
              <a:t>HERE</a:t>
            </a:r>
            <a:r>
              <a:rPr kumimoji="1" lang="ja-JP" altLang="en-US" b="1" dirty="0">
                <a:solidFill>
                  <a:schemeClr val="tx1">
                    <a:lumMod val="75000"/>
                    <a:lumOff val="25000"/>
                  </a:schemeClr>
                </a:solidFill>
                <a:latin typeface="HG丸ｺﾞｼｯｸM-PRO" panose="020F0600000000000000" pitchFamily="50" charset="-128"/>
                <a:ea typeface="HG丸ｺﾞｼｯｸM-PRO" panose="020F0600000000000000" pitchFamily="50" charset="-128"/>
              </a:rPr>
              <a:t>！</a:t>
            </a:r>
            <a:endParaRPr kumimoji="1" lang="en-US" altLang="ja-JP" b="1" dirty="0">
              <a:solidFill>
                <a:schemeClr val="tx1">
                  <a:lumMod val="75000"/>
                  <a:lumOff val="25000"/>
                </a:schemeClr>
              </a:solidFill>
              <a:latin typeface="HG丸ｺﾞｼｯｸM-PRO" panose="020F0600000000000000" pitchFamily="50" charset="-128"/>
              <a:ea typeface="HG丸ｺﾞｼｯｸM-PRO" panose="020F0600000000000000" pitchFamily="50" charset="-128"/>
            </a:endParaRPr>
          </a:p>
        </p:txBody>
      </p:sp>
      <p:sp>
        <p:nvSpPr>
          <p:cNvPr id="85" name="正方形/長方形 84"/>
          <p:cNvSpPr/>
          <p:nvPr/>
        </p:nvSpPr>
        <p:spPr>
          <a:xfrm>
            <a:off x="6541485" y="2207183"/>
            <a:ext cx="4694702" cy="281580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角丸四角形 85"/>
          <p:cNvSpPr/>
          <p:nvPr/>
        </p:nvSpPr>
        <p:spPr>
          <a:xfrm>
            <a:off x="6632268" y="2323605"/>
            <a:ext cx="4513135" cy="2566471"/>
          </a:xfrm>
          <a:prstGeom prst="roundRect">
            <a:avLst>
              <a:gd name="adj" fmla="val 105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テキスト ボックス 87"/>
          <p:cNvSpPr txBox="1"/>
          <p:nvPr/>
        </p:nvSpPr>
        <p:spPr>
          <a:xfrm>
            <a:off x="6723173" y="2743778"/>
            <a:ext cx="4305447" cy="830997"/>
          </a:xfrm>
          <a:prstGeom prst="rect">
            <a:avLst/>
          </a:prstGeom>
          <a:noFill/>
        </p:spPr>
        <p:txBody>
          <a:bodyPr wrap="square" rtlCol="0">
            <a:spAutoFit/>
          </a:bodyPr>
          <a:lstStyle/>
          <a:p>
            <a:pPr algn="ctr"/>
            <a:r>
              <a:rPr lang="ja-JP" altLang="en-US" sz="2400" dirty="0">
                <a:solidFill>
                  <a:schemeClr val="accent6"/>
                </a:solidFill>
                <a:latin typeface="HG創英角ｺﾞｼｯｸUB" panose="020B0909000000000000" pitchFamily="49" charset="-128"/>
                <a:ea typeface="HG創英角ｺﾞｼｯｸUB" panose="020B0909000000000000" pitchFamily="49" charset="-128"/>
              </a:rPr>
              <a:t>見やすい広報のための説明会開催</a:t>
            </a:r>
            <a:endParaRPr kumimoji="1" lang="ja-JP" altLang="en-US" sz="2400" dirty="0">
              <a:solidFill>
                <a:schemeClr val="accent6"/>
              </a:solidFill>
              <a:latin typeface="HG創英角ｺﾞｼｯｸUB" panose="020B0909000000000000" pitchFamily="49" charset="-128"/>
              <a:ea typeface="HG創英角ｺﾞｼｯｸUB" panose="020B0909000000000000" pitchFamily="49" charset="-128"/>
            </a:endParaRPr>
          </a:p>
        </p:txBody>
      </p:sp>
      <p:sp>
        <p:nvSpPr>
          <p:cNvPr id="96" name="テキスト ボックス 95"/>
          <p:cNvSpPr txBox="1"/>
          <p:nvPr/>
        </p:nvSpPr>
        <p:spPr>
          <a:xfrm>
            <a:off x="6715130" y="3692605"/>
            <a:ext cx="4313490" cy="923330"/>
          </a:xfrm>
          <a:prstGeom prst="rect">
            <a:avLst/>
          </a:prstGeom>
          <a:noFill/>
        </p:spPr>
        <p:txBody>
          <a:bodyPr wrap="square" rtlCol="0">
            <a:spAutoFit/>
          </a:bodyPr>
          <a:lstStyle/>
          <a:p>
            <a:pPr algn="ctr"/>
            <a:r>
              <a:rPr lang="ja-JP" altLang="en-US" b="1" dirty="0">
                <a:solidFill>
                  <a:schemeClr val="tx1">
                    <a:lumMod val="75000"/>
                    <a:lumOff val="25000"/>
                  </a:schemeClr>
                </a:solidFill>
                <a:latin typeface="メイリオ" panose="020B0604030504040204" pitchFamily="50" charset="-128"/>
                <a:ea typeface="メイリオ" panose="020B0604030504040204" pitchFamily="50" charset="-128"/>
              </a:rPr>
              <a:t>令和３年１１月５日</a:t>
            </a:r>
            <a:r>
              <a:rPr kumimoji="1" lang="ja-JP" altLang="en-US" b="1" dirty="0">
                <a:solidFill>
                  <a:schemeClr val="tx1">
                    <a:lumMod val="75000"/>
                    <a:lumOff val="25000"/>
                  </a:schemeClr>
                </a:solidFill>
                <a:latin typeface="メイリオ" panose="020B0604030504040204" pitchFamily="50" charset="-128"/>
                <a:ea typeface="メイリオ" panose="020B0604030504040204" pitchFamily="50" charset="-128"/>
              </a:rPr>
              <a:t>１０時～</a:t>
            </a:r>
            <a:endParaRPr kumimoji="1" lang="en-US" altLang="ja-JP"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ctr"/>
            <a:r>
              <a:rPr lang="ja-JP" altLang="en-US" b="1" dirty="0">
                <a:solidFill>
                  <a:schemeClr val="tx1">
                    <a:lumMod val="75000"/>
                    <a:lumOff val="25000"/>
                  </a:schemeClr>
                </a:solidFill>
                <a:latin typeface="メイリオ" panose="020B0604030504040204" pitchFamily="50" charset="-128"/>
                <a:ea typeface="メイリオ" panose="020B0604030504040204" pitchFamily="50" charset="-128"/>
              </a:rPr>
              <a:t>詳細はこちらをクリック</a:t>
            </a:r>
            <a:endParaRPr lang="en-US" altLang="ja-JP"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ctr"/>
            <a:r>
              <a:rPr lang="en-US" altLang="ja-JP" b="1" dirty="0">
                <a:solidFill>
                  <a:schemeClr val="tx1">
                    <a:lumMod val="75000"/>
                    <a:lumOff val="25000"/>
                  </a:schemeClr>
                </a:solidFill>
                <a:latin typeface="Arial" panose="020B0604020202020204" pitchFamily="34" charset="0"/>
                <a:ea typeface="HG丸ｺﾞｼｯｸM-PRO" panose="020F0600000000000000" pitchFamily="50" charset="-128"/>
                <a:cs typeface="Arial" panose="020B0604020202020204" pitchFamily="34" charset="0"/>
              </a:rPr>
              <a:t>Click</a:t>
            </a:r>
            <a:r>
              <a:rPr lang="ja-JP" altLang="en-US" b="1" dirty="0">
                <a:solidFill>
                  <a:schemeClr val="tx1">
                    <a:lumMod val="75000"/>
                    <a:lumOff val="25000"/>
                  </a:schemeClr>
                </a:solidFill>
                <a:latin typeface="Arial" panose="020B0604020202020204" pitchFamily="34" charset="0"/>
                <a:ea typeface="HG丸ｺﾞｼｯｸM-PRO" panose="020F0600000000000000" pitchFamily="50" charset="-128"/>
                <a:cs typeface="Arial" panose="020B0604020202020204" pitchFamily="34" charset="0"/>
              </a:rPr>
              <a:t> </a:t>
            </a:r>
            <a:r>
              <a:rPr lang="en-US" altLang="ja-JP" b="1" dirty="0">
                <a:solidFill>
                  <a:schemeClr val="tx1">
                    <a:lumMod val="75000"/>
                    <a:lumOff val="25000"/>
                  </a:schemeClr>
                </a:solidFill>
                <a:latin typeface="Arial" panose="020B0604020202020204" pitchFamily="34" charset="0"/>
                <a:ea typeface="HG丸ｺﾞｼｯｸM-PRO" panose="020F0600000000000000" pitchFamily="50" charset="-128"/>
                <a:cs typeface="Arial" panose="020B0604020202020204" pitchFamily="34" charset="0"/>
              </a:rPr>
              <a:t>HERE</a:t>
            </a:r>
            <a:r>
              <a:rPr lang="ja-JP" altLang="en-US" b="1" dirty="0">
                <a:solidFill>
                  <a:schemeClr val="tx1">
                    <a:lumMod val="75000"/>
                    <a:lumOff val="25000"/>
                  </a:schemeClr>
                </a:solidFill>
                <a:latin typeface="Arial" panose="020B0604020202020204" pitchFamily="34" charset="0"/>
                <a:ea typeface="HG丸ｺﾞｼｯｸM-PRO" panose="020F0600000000000000" pitchFamily="50" charset="-128"/>
                <a:cs typeface="Arial" panose="020B0604020202020204" pitchFamily="34" charset="0"/>
              </a:rPr>
              <a:t>！</a:t>
            </a:r>
            <a:endParaRPr kumimoji="1" lang="en-US" altLang="ja-JP" b="1" dirty="0">
              <a:solidFill>
                <a:schemeClr val="tx1">
                  <a:lumMod val="75000"/>
                  <a:lumOff val="25000"/>
                </a:schemeClr>
              </a:solid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p:cNvSpPr txBox="1"/>
          <p:nvPr/>
        </p:nvSpPr>
        <p:spPr>
          <a:xfrm>
            <a:off x="243892" y="297154"/>
            <a:ext cx="11704216" cy="757386"/>
          </a:xfrm>
          <a:prstGeom prst="roundRect">
            <a:avLst>
              <a:gd name="adj" fmla="val 50000"/>
            </a:avLst>
          </a:prstGeom>
          <a:solidFill>
            <a:srgbClr val="D05F4F"/>
          </a:solidFill>
        </p:spPr>
        <p:txBody>
          <a:bodyPr wrap="square" bIns="0" rtlCol="0" anchor="ctr">
            <a:spAutoFit/>
          </a:bodyPr>
          <a:lstStyle/>
          <a:p>
            <a:r>
              <a:rPr lang="en-US" altLang="ja-JP" sz="3200" b="1" dirty="0">
                <a:solidFill>
                  <a:schemeClr val="bg1"/>
                </a:solidFill>
                <a:latin typeface="メイリオ" panose="020B0604030504040204" pitchFamily="50" charset="-128"/>
                <a:ea typeface="メイリオ" panose="020B0604030504040204" pitchFamily="50" charset="-128"/>
              </a:rPr>
              <a:t>3-8</a:t>
            </a:r>
            <a:r>
              <a:rPr lang="ja-JP" altLang="en-US" sz="3200" b="1" dirty="0">
                <a:solidFill>
                  <a:schemeClr val="bg1"/>
                </a:solidFill>
                <a:latin typeface="メイリオ" panose="020B0604030504040204" pitchFamily="50" charset="-128"/>
                <a:ea typeface="メイリオ" panose="020B0604030504040204" pitchFamily="50" charset="-128"/>
              </a:rPr>
              <a:t>　フォントはゴシックが基本</a:t>
            </a:r>
            <a:endParaRPr lang="en-US" altLang="ja-JP" sz="3200" b="1" dirty="0">
              <a:solidFill>
                <a:schemeClr val="bg1"/>
              </a:solidFill>
              <a:latin typeface="メイリオ" panose="020B0604030504040204" pitchFamily="50" charset="-128"/>
              <a:ea typeface="メイリオ" panose="020B0604030504040204" pitchFamily="50" charset="-128"/>
            </a:endParaRPr>
          </a:p>
        </p:txBody>
      </p:sp>
      <p:cxnSp>
        <p:nvCxnSpPr>
          <p:cNvPr id="21" name="直線コネクタ 20"/>
          <p:cNvCxnSpPr>
            <a:endCxn id="22" idx="1"/>
          </p:cNvCxnSpPr>
          <p:nvPr/>
        </p:nvCxnSpPr>
        <p:spPr>
          <a:xfrm>
            <a:off x="9050675" y="4476590"/>
            <a:ext cx="447271" cy="860016"/>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9497946" y="5182717"/>
            <a:ext cx="1969665" cy="307777"/>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英文は英文フォントで</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52187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 y="957822"/>
            <a:ext cx="11636601" cy="2001818"/>
            <a:chOff x="0" y="3620621"/>
            <a:chExt cx="11636601" cy="2001818"/>
          </a:xfrm>
        </p:grpSpPr>
        <p:sp>
          <p:nvSpPr>
            <p:cNvPr id="8" name="テキスト ボックス 7"/>
            <p:cNvSpPr txBox="1"/>
            <p:nvPr/>
          </p:nvSpPr>
          <p:spPr>
            <a:xfrm>
              <a:off x="0" y="3760614"/>
              <a:ext cx="11551534" cy="380480"/>
            </a:xfrm>
            <a:prstGeom prst="homePlate">
              <a:avLst/>
            </a:prstGeom>
            <a:solidFill>
              <a:srgbClr val="468AED"/>
            </a:solidFill>
          </p:spPr>
          <p:txBody>
            <a:bodyPr wrap="square" lIns="108000" tIns="72000" rIns="108000" bIns="0" rtlCol="0" anchor="ctr">
              <a:spAutoFit/>
            </a:bodyPr>
            <a:lstStyle/>
            <a:p>
              <a:r>
                <a:rPr lang="ja-JP" altLang="en-US" sz="2000" b="1" dirty="0">
                  <a:solidFill>
                    <a:schemeClr val="bg1"/>
                  </a:solidFill>
                  <a:latin typeface="メイリオ" panose="020B0604030504040204" pitchFamily="50" charset="-128"/>
                  <a:ea typeface="メイリオ" panose="020B0604030504040204" pitchFamily="50" charset="-128"/>
                </a:rPr>
                <a:t>　　　　</a:t>
              </a:r>
              <a:r>
                <a:rPr lang="en-US" altLang="ja-JP" sz="2000" b="1" dirty="0">
                  <a:solidFill>
                    <a:schemeClr val="bg1"/>
                  </a:solidFill>
                  <a:latin typeface="メイリオ" panose="020B0604030504040204" pitchFamily="50" charset="-128"/>
                  <a:ea typeface="メイリオ" panose="020B0604030504040204" pitchFamily="50" charset="-128"/>
                </a:rPr>
                <a:t>1</a:t>
              </a:r>
              <a:r>
                <a:rPr lang="ja-JP" altLang="en-US" sz="2000" b="1" dirty="0">
                  <a:solidFill>
                    <a:schemeClr val="bg1"/>
                  </a:solidFill>
                  <a:latin typeface="メイリオ" panose="020B0604030504040204" pitchFamily="50" charset="-128"/>
                  <a:ea typeface="メイリオ" panose="020B0604030504040204" pitchFamily="50" charset="-128"/>
                </a:rPr>
                <a:t> </a:t>
              </a:r>
              <a:r>
                <a:rPr kumimoji="1" lang="ja-JP" altLang="en-US" sz="2000" b="1" dirty="0">
                  <a:solidFill>
                    <a:schemeClr val="bg1"/>
                  </a:solidFill>
                  <a:latin typeface="メイリオ" panose="020B0604030504040204" pitchFamily="50" charset="-128"/>
                  <a:ea typeface="メイリオ" panose="020B0604030504040204" pitchFamily="50" charset="-128"/>
                </a:rPr>
                <a:t>考える</a:t>
              </a:r>
            </a:p>
          </p:txBody>
        </p:sp>
        <p:sp>
          <p:nvSpPr>
            <p:cNvPr id="31" name="タイトル 1"/>
            <p:cNvSpPr txBox="1">
              <a:spLocks/>
            </p:cNvSpPr>
            <p:nvPr/>
          </p:nvSpPr>
          <p:spPr>
            <a:xfrm>
              <a:off x="1107656" y="4294899"/>
              <a:ext cx="10528945" cy="1327540"/>
            </a:xfrm>
            <a:prstGeom prst="rect">
              <a:avLst/>
            </a:prstGeom>
            <a:noFill/>
            <a:ln>
              <a:noFill/>
            </a:ln>
          </p:spPr>
          <p:txBody>
            <a:bodyPr vert="horz" lIns="91440" tIns="45720" rIns="91440" bIns="45720" rtlCol="0" anchor="t">
              <a:noAutofit/>
            </a:bodyPr>
            <a:lstStyle>
              <a:lvl1pPr algn="l" defTabSz="914390" rtl="0" eaLnBrk="1" latinLnBrk="0" hangingPunct="1">
                <a:lnSpc>
                  <a:spcPct val="90000"/>
                </a:lnSpc>
                <a:spcBef>
                  <a:spcPct val="0"/>
                </a:spcBef>
                <a:buNone/>
                <a:defRPr kumimoji="1" lang="ja-JP" altLang="en-US" sz="2400" b="1" kern="1200" dirty="0">
                  <a:solidFill>
                    <a:schemeClr val="lt1"/>
                  </a:solidFill>
                  <a:latin typeface="Meiryo UI" panose="020B0604030504040204" pitchFamily="50" charset="-128"/>
                  <a:ea typeface="Meiryo UI" panose="020B0604030504040204" pitchFamily="50" charset="-128"/>
                  <a:cs typeface="+mn-cs"/>
                </a:defRPr>
              </a:lvl1pPr>
            </a:lstStyle>
            <a:p>
              <a:r>
                <a:rPr lang="en-US" altLang="ja-JP" sz="1600" dirty="0">
                  <a:solidFill>
                    <a:srgbClr val="5C768A"/>
                  </a:solidFill>
                  <a:latin typeface="メイリオ" panose="020B0604030504040204" pitchFamily="50" charset="-128"/>
                  <a:ea typeface="メイリオ" panose="020B0604030504040204" pitchFamily="50" charset="-128"/>
                </a:rPr>
                <a:t>1-1</a:t>
              </a:r>
              <a:r>
                <a:rPr lang="ja-JP" altLang="en-US" sz="1600" dirty="0">
                  <a:solidFill>
                    <a:srgbClr val="5C768A"/>
                  </a:solidFill>
                  <a:latin typeface="メイリオ" panose="020B0604030504040204" pitchFamily="50" charset="-128"/>
                  <a:ea typeface="メイリオ" panose="020B0604030504040204" pitchFamily="50" charset="-128"/>
                </a:rPr>
                <a:t>　広報はコミュニケーション。考え方の基本はレクと同じ ・・・・・・・・・・・・・・</a:t>
              </a:r>
              <a:r>
                <a:rPr lang="en-US" altLang="ja-JP" sz="1600" b="0" dirty="0">
                  <a:solidFill>
                    <a:srgbClr val="5C768A"/>
                  </a:solidFill>
                  <a:latin typeface="メイリオ" panose="020B0604030504040204" pitchFamily="50" charset="-128"/>
                  <a:ea typeface="メイリオ" panose="020B0604030504040204" pitchFamily="50" charset="-128"/>
                </a:rPr>
                <a:t>6</a:t>
              </a:r>
            </a:p>
            <a:p>
              <a:r>
                <a:rPr lang="en-US" altLang="ja-JP" sz="1600" dirty="0">
                  <a:solidFill>
                    <a:srgbClr val="5C768A"/>
                  </a:solidFill>
                  <a:latin typeface="メイリオ" panose="020B0604030504040204" pitchFamily="50" charset="-128"/>
                  <a:ea typeface="メイリオ" panose="020B0604030504040204" pitchFamily="50" charset="-128"/>
                </a:rPr>
                <a:t>1-2</a:t>
              </a:r>
              <a:r>
                <a:rPr lang="ja-JP" altLang="en-US" sz="1600" dirty="0">
                  <a:solidFill>
                    <a:srgbClr val="5C768A"/>
                  </a:solidFill>
                  <a:latin typeface="メイリオ" panose="020B0604030504040204" pitchFamily="50" charset="-128"/>
                  <a:ea typeface="メイリオ" panose="020B0604030504040204" pitchFamily="50" charset="-128"/>
                </a:rPr>
                <a:t>　いきなり広報を始めない ・・・・・・・・・・・・・・・・・・・・・・・・・・・・</a:t>
              </a:r>
              <a:r>
                <a:rPr lang="en-US" altLang="ja-JP" sz="1600" b="0" dirty="0">
                  <a:solidFill>
                    <a:srgbClr val="5C768A"/>
                  </a:solidFill>
                  <a:latin typeface="メイリオ" panose="020B0604030504040204" pitchFamily="50" charset="-128"/>
                  <a:ea typeface="メイリオ" panose="020B0604030504040204" pitchFamily="50" charset="-128"/>
                </a:rPr>
                <a:t>7</a:t>
              </a:r>
              <a:endParaRPr lang="en-US" altLang="ja-JP" sz="1600" dirty="0">
                <a:solidFill>
                  <a:srgbClr val="5C768A"/>
                </a:solidFill>
                <a:latin typeface="メイリオ" panose="020B0604030504040204" pitchFamily="50" charset="-128"/>
                <a:ea typeface="メイリオ" panose="020B0604030504040204" pitchFamily="50" charset="-128"/>
              </a:endParaRPr>
            </a:p>
            <a:p>
              <a:r>
                <a:rPr lang="en-US" altLang="ja-JP" sz="1600" dirty="0">
                  <a:solidFill>
                    <a:srgbClr val="5C768A"/>
                  </a:solidFill>
                  <a:latin typeface="メイリオ" panose="020B0604030504040204" pitchFamily="50" charset="-128"/>
                  <a:ea typeface="メイリオ" panose="020B0604030504040204" pitchFamily="50" charset="-128"/>
                </a:rPr>
                <a:t>1-3</a:t>
              </a:r>
              <a:r>
                <a:rPr lang="ja-JP" altLang="en-US" sz="1600" dirty="0">
                  <a:solidFill>
                    <a:srgbClr val="5C768A"/>
                  </a:solidFill>
                  <a:latin typeface="メイリオ" panose="020B0604030504040204" pitchFamily="50" charset="-128"/>
                  <a:ea typeface="メイリオ" panose="020B0604030504040204" pitchFamily="50" charset="-128"/>
                </a:rPr>
                <a:t>　全都民向けの「貼っただけ広報」にしない ・・・・・・・・・・・・・・・・・・・・</a:t>
              </a:r>
              <a:r>
                <a:rPr lang="en-US" altLang="ja-JP" sz="1600" b="0" dirty="0">
                  <a:solidFill>
                    <a:srgbClr val="5C768A"/>
                  </a:solidFill>
                  <a:latin typeface="メイリオ" panose="020B0604030504040204" pitchFamily="50" charset="-128"/>
                  <a:ea typeface="メイリオ" panose="020B0604030504040204" pitchFamily="50" charset="-128"/>
                </a:rPr>
                <a:t>8</a:t>
              </a:r>
              <a:endParaRPr lang="en-US" altLang="ja-JP" sz="1600" dirty="0">
                <a:solidFill>
                  <a:srgbClr val="5C768A"/>
                </a:solidFill>
                <a:latin typeface="メイリオ" panose="020B0604030504040204" pitchFamily="50" charset="-128"/>
                <a:ea typeface="メイリオ" panose="020B0604030504040204" pitchFamily="50" charset="-128"/>
              </a:endParaRPr>
            </a:p>
            <a:p>
              <a:r>
                <a:rPr lang="en-US" altLang="ja-JP" sz="1600" dirty="0">
                  <a:solidFill>
                    <a:srgbClr val="5C768A"/>
                  </a:solidFill>
                  <a:latin typeface="メイリオ" panose="020B0604030504040204" pitchFamily="50" charset="-128"/>
                  <a:ea typeface="メイリオ" panose="020B0604030504040204" pitchFamily="50" charset="-128"/>
                </a:rPr>
                <a:t>1-4</a:t>
              </a:r>
              <a:r>
                <a:rPr lang="ja-JP" altLang="en-US" sz="1600" dirty="0">
                  <a:solidFill>
                    <a:srgbClr val="5C768A"/>
                  </a:solidFill>
                  <a:latin typeface="メイリオ" panose="020B0604030504040204" pitchFamily="50" charset="-128"/>
                  <a:ea typeface="メイリオ" panose="020B0604030504040204" pitchFamily="50" charset="-128"/>
                </a:rPr>
                <a:t>　広報の主戦場はデジタル ・・・・・・・・・・・・・・・・・・・・・・・・・・・・</a:t>
              </a:r>
              <a:r>
                <a:rPr lang="en-US" altLang="ja-JP" sz="1600" b="0" dirty="0">
                  <a:solidFill>
                    <a:srgbClr val="5C768A"/>
                  </a:solidFill>
                  <a:latin typeface="メイリオ" panose="020B0604030504040204" pitchFamily="50" charset="-128"/>
                  <a:ea typeface="メイリオ" panose="020B0604030504040204" pitchFamily="50" charset="-128"/>
                </a:rPr>
                <a:t>9</a:t>
              </a:r>
            </a:p>
            <a:p>
              <a:r>
                <a:rPr lang="en-US" altLang="ja-JP" sz="1600" dirty="0">
                  <a:solidFill>
                    <a:srgbClr val="5C768A"/>
                  </a:solidFill>
                  <a:latin typeface="メイリオ" panose="020B0604030504040204" pitchFamily="50" charset="-128"/>
                  <a:ea typeface="メイリオ" panose="020B0604030504040204" pitchFamily="50" charset="-128"/>
                </a:rPr>
                <a:t>1-5</a:t>
              </a:r>
              <a:r>
                <a:rPr lang="ja-JP" altLang="en-US" sz="1600" dirty="0">
                  <a:solidFill>
                    <a:srgbClr val="5C768A"/>
                  </a:solidFill>
                  <a:latin typeface="メイリオ" panose="020B0604030504040204" pitchFamily="50" charset="-128"/>
                  <a:ea typeface="メイリオ" panose="020B0604030504040204" pitchFamily="50" charset="-128"/>
                </a:rPr>
                <a:t>　認知させたいのか、行動させたいのかを明確にする ・・・・・・・・・・・・・・・・</a:t>
              </a:r>
              <a:r>
                <a:rPr lang="en-US" altLang="ja-JP" sz="1600" b="0" dirty="0">
                  <a:solidFill>
                    <a:srgbClr val="5C768A"/>
                  </a:solidFill>
                  <a:latin typeface="メイリオ" panose="020B0604030504040204" pitchFamily="50" charset="-128"/>
                  <a:ea typeface="メイリオ" panose="020B0604030504040204" pitchFamily="50" charset="-128"/>
                </a:rPr>
                <a:t>10</a:t>
              </a:r>
            </a:p>
            <a:p>
              <a:r>
                <a:rPr lang="en-US" altLang="ja-JP" sz="1600" dirty="0">
                  <a:solidFill>
                    <a:srgbClr val="5C768A"/>
                  </a:solidFill>
                  <a:latin typeface="メイリオ" panose="020B0604030504040204" pitchFamily="50" charset="-128"/>
                  <a:ea typeface="メイリオ" panose="020B0604030504040204" pitchFamily="50" charset="-128"/>
                </a:rPr>
                <a:t>1-6 </a:t>
              </a:r>
              <a:r>
                <a:rPr lang="ja-JP" altLang="en-US" sz="1600" dirty="0">
                  <a:solidFill>
                    <a:srgbClr val="5C768A"/>
                  </a:solidFill>
                  <a:latin typeface="メイリオ" panose="020B0604030504040204" pitchFamily="50" charset="-128"/>
                  <a:ea typeface="メイリオ" panose="020B0604030504040204" pitchFamily="50" charset="-128"/>
                </a:rPr>
                <a:t>  ディレクションシートで整理する ・・・・・・・・・・・・・・・・・・・・・・・・</a:t>
              </a:r>
              <a:r>
                <a:rPr lang="en-US" altLang="ja-JP" sz="1600" b="0" dirty="0">
                  <a:solidFill>
                    <a:srgbClr val="5C768A"/>
                  </a:solidFill>
                  <a:latin typeface="メイリオ" panose="020B0604030504040204" pitchFamily="50" charset="-128"/>
                  <a:ea typeface="メイリオ" panose="020B0604030504040204" pitchFamily="50" charset="-128"/>
                </a:rPr>
                <a:t>11</a:t>
              </a:r>
              <a:endParaRPr lang="ja-JP" altLang="en-US" sz="1600" dirty="0">
                <a:solidFill>
                  <a:srgbClr val="5C768A"/>
                </a:solidFill>
                <a:latin typeface="メイリオ" panose="020B0604030504040204" pitchFamily="50" charset="-128"/>
                <a:ea typeface="メイリオ" panose="020B0604030504040204" pitchFamily="50" charset="-128"/>
              </a:endParaRPr>
            </a:p>
            <a:p>
              <a:endParaRPr lang="ja-JP" altLang="en-US" sz="1600" b="0" dirty="0">
                <a:solidFill>
                  <a:srgbClr val="5C768A"/>
                </a:solidFill>
                <a:latin typeface="メイリオ" panose="020B0604030504040204" pitchFamily="50" charset="-128"/>
                <a:ea typeface="メイリオ" panose="020B0604030504040204" pitchFamily="50" charset="-128"/>
              </a:endParaRPr>
            </a:p>
          </p:txBody>
        </p:sp>
        <p:sp>
          <p:nvSpPr>
            <p:cNvPr id="4" name="楕円 3"/>
            <p:cNvSpPr/>
            <p:nvPr/>
          </p:nvSpPr>
          <p:spPr>
            <a:xfrm>
              <a:off x="423656" y="3620621"/>
              <a:ext cx="684000" cy="684000"/>
            </a:xfrm>
            <a:prstGeom prst="ellipse">
              <a:avLst/>
            </a:prstGeom>
            <a:solidFill>
              <a:srgbClr val="468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図 3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5258" y="3685958"/>
              <a:ext cx="485302" cy="485301"/>
            </a:xfrm>
            <a:prstGeom prst="rect">
              <a:avLst/>
            </a:prstGeom>
          </p:spPr>
        </p:pic>
      </p:grpSp>
      <p:sp>
        <p:nvSpPr>
          <p:cNvPr id="2" name="タイトル 1"/>
          <p:cNvSpPr>
            <a:spLocks noGrp="1"/>
          </p:cNvSpPr>
          <p:nvPr>
            <p:ph type="title"/>
          </p:nvPr>
        </p:nvSpPr>
        <p:spPr>
          <a:solidFill>
            <a:srgbClr val="5C768A"/>
          </a:solidFill>
        </p:spPr>
        <p:txBody>
          <a:bodyPr tIns="144000"/>
          <a:lstStyle/>
          <a:p>
            <a:r>
              <a:rPr lang="ja-JP" altLang="en-US" b="0" dirty="0">
                <a:latin typeface="メイリオ" panose="020B0604030504040204" pitchFamily="50" charset="-128"/>
                <a:ea typeface="メイリオ" panose="020B0604030504040204" pitchFamily="50" charset="-128"/>
              </a:rPr>
              <a:t>　</a:t>
            </a:r>
            <a:r>
              <a:rPr kumimoji="1" lang="ja-JP" altLang="en-US" b="0" dirty="0">
                <a:latin typeface="メイリオ" panose="020B0604030504040204" pitchFamily="50" charset="-128"/>
                <a:ea typeface="メイリオ" panose="020B0604030504040204" pitchFamily="50" charset="-128"/>
              </a:rPr>
              <a:t>伝わる広報のための手引書　目次</a:t>
            </a:r>
          </a:p>
        </p:txBody>
      </p:sp>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42A103-477A-44B8-911A-BD2EEA7C11A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grpSp>
        <p:nvGrpSpPr>
          <p:cNvPr id="6" name="グループ化 5"/>
          <p:cNvGrpSpPr/>
          <p:nvPr/>
        </p:nvGrpSpPr>
        <p:grpSpPr>
          <a:xfrm>
            <a:off x="0" y="3569710"/>
            <a:ext cx="11636602" cy="1720527"/>
            <a:chOff x="0" y="994667"/>
            <a:chExt cx="11636602" cy="1720527"/>
          </a:xfrm>
        </p:grpSpPr>
        <p:sp>
          <p:nvSpPr>
            <p:cNvPr id="17" name="タイトル 1"/>
            <p:cNvSpPr txBox="1">
              <a:spLocks/>
            </p:cNvSpPr>
            <p:nvPr/>
          </p:nvSpPr>
          <p:spPr>
            <a:xfrm>
              <a:off x="1107657" y="1680684"/>
              <a:ext cx="10528945" cy="1034510"/>
            </a:xfrm>
            <a:prstGeom prst="rect">
              <a:avLst/>
            </a:prstGeom>
            <a:noFill/>
            <a:ln>
              <a:noFill/>
            </a:ln>
          </p:spPr>
          <p:txBody>
            <a:bodyPr vert="horz" lIns="91440" tIns="45720" rIns="91440" bIns="45720" rtlCol="0" anchor="t">
              <a:noAutofit/>
            </a:bodyPr>
            <a:lstStyle>
              <a:lvl1pPr algn="l" defTabSz="914390" rtl="0" eaLnBrk="1" latinLnBrk="0" hangingPunct="1">
                <a:lnSpc>
                  <a:spcPct val="90000"/>
                </a:lnSpc>
                <a:spcBef>
                  <a:spcPct val="0"/>
                </a:spcBef>
                <a:buNone/>
                <a:defRPr kumimoji="1" lang="ja-JP" altLang="en-US" sz="2400" b="1" kern="1200" dirty="0">
                  <a:solidFill>
                    <a:schemeClr val="lt1"/>
                  </a:solidFill>
                  <a:latin typeface="Meiryo UI" panose="020B0604030504040204" pitchFamily="50" charset="-128"/>
                  <a:ea typeface="Meiryo UI" panose="020B0604030504040204" pitchFamily="50" charset="-128"/>
                  <a:cs typeface="+mn-cs"/>
                </a:defRPr>
              </a:lvl1pPr>
            </a:lstStyle>
            <a:p>
              <a:r>
                <a:rPr lang="en-US" altLang="ja-JP" sz="1600" dirty="0">
                  <a:solidFill>
                    <a:srgbClr val="5C768A"/>
                  </a:solidFill>
                  <a:latin typeface="メイリオ" panose="020B0604030504040204" pitchFamily="50" charset="-128"/>
                  <a:ea typeface="メイリオ" panose="020B0604030504040204" pitchFamily="50" charset="-128"/>
                </a:rPr>
                <a:t>2-1</a:t>
              </a:r>
              <a:r>
                <a:rPr lang="ja-JP" altLang="en-US" sz="1600" dirty="0">
                  <a:solidFill>
                    <a:srgbClr val="5C768A"/>
                  </a:solidFill>
                  <a:latin typeface="メイリオ" panose="020B0604030504040204" pitchFamily="50" charset="-128"/>
                  <a:ea typeface="メイリオ" panose="020B0604030504040204" pitchFamily="50" charset="-128"/>
                </a:rPr>
                <a:t>　調査でターゲットの考えを探る・・・・・・・・・・・・・・・・・・・・・・・・・</a:t>
              </a:r>
              <a:r>
                <a:rPr lang="en-US" altLang="ja-JP" sz="1600" b="0" dirty="0">
                  <a:solidFill>
                    <a:srgbClr val="5C768A"/>
                  </a:solidFill>
                  <a:latin typeface="メイリオ" panose="020B0604030504040204" pitchFamily="50" charset="-128"/>
                  <a:ea typeface="メイリオ" panose="020B0604030504040204" pitchFamily="50" charset="-128"/>
                </a:rPr>
                <a:t>14</a:t>
              </a:r>
            </a:p>
            <a:p>
              <a:r>
                <a:rPr lang="en-US" altLang="ja-JP" sz="1600" dirty="0">
                  <a:solidFill>
                    <a:srgbClr val="5C768A"/>
                  </a:solidFill>
                  <a:latin typeface="メイリオ" panose="020B0604030504040204" pitchFamily="50" charset="-128"/>
                  <a:ea typeface="メイリオ" panose="020B0604030504040204" pitchFamily="50" charset="-128"/>
                </a:rPr>
                <a:t>2-2</a:t>
              </a:r>
              <a:r>
                <a:rPr lang="ja-JP" altLang="en-US" sz="1600" dirty="0">
                  <a:solidFill>
                    <a:srgbClr val="5C768A"/>
                  </a:solidFill>
                  <a:latin typeface="メイリオ" panose="020B0604030504040204" pitchFamily="50" charset="-128"/>
                  <a:ea typeface="メイリオ" panose="020B0604030504040204" pitchFamily="50" charset="-128"/>
                </a:rPr>
                <a:t>　ウェブアンケート調査を行う・・・・・・・・・・・・・・・・・・・・・・・・・・</a:t>
              </a:r>
              <a:r>
                <a:rPr lang="en-US" altLang="ja-JP" sz="1600" b="0" dirty="0">
                  <a:solidFill>
                    <a:srgbClr val="5C768A"/>
                  </a:solidFill>
                  <a:latin typeface="メイリオ" panose="020B0604030504040204" pitchFamily="50" charset="-128"/>
                  <a:ea typeface="メイリオ" panose="020B0604030504040204" pitchFamily="50" charset="-128"/>
                </a:rPr>
                <a:t>15</a:t>
              </a:r>
              <a:endParaRPr lang="en-US" altLang="ja-JP" sz="1600" dirty="0">
                <a:solidFill>
                  <a:srgbClr val="5C768A"/>
                </a:solidFill>
                <a:latin typeface="メイリオ" panose="020B0604030504040204" pitchFamily="50" charset="-128"/>
                <a:ea typeface="メイリオ" panose="020B0604030504040204" pitchFamily="50" charset="-128"/>
              </a:endParaRPr>
            </a:p>
            <a:p>
              <a:r>
                <a:rPr lang="en-US" altLang="ja-JP" sz="1600" dirty="0">
                  <a:solidFill>
                    <a:srgbClr val="5C768A"/>
                  </a:solidFill>
                  <a:latin typeface="メイリオ" panose="020B0604030504040204" pitchFamily="50" charset="-128"/>
                  <a:ea typeface="メイリオ" panose="020B0604030504040204" pitchFamily="50" charset="-128"/>
                </a:rPr>
                <a:t>2-3</a:t>
              </a:r>
              <a:r>
                <a:rPr lang="ja-JP" altLang="en-US" sz="1600" dirty="0">
                  <a:solidFill>
                    <a:srgbClr val="5C768A"/>
                  </a:solidFill>
                  <a:latin typeface="メイリオ" panose="020B0604030504040204" pitchFamily="50" charset="-128"/>
                  <a:ea typeface="メイリオ" panose="020B0604030504040204" pitchFamily="50" charset="-128"/>
                </a:rPr>
                <a:t>　グループインタビュー調査を行う・・・・・・・・・・・・・・・・・・・・・・・・</a:t>
              </a:r>
              <a:r>
                <a:rPr lang="en-US" altLang="ja-JP" sz="1600" b="0" dirty="0">
                  <a:solidFill>
                    <a:srgbClr val="5C768A"/>
                  </a:solidFill>
                  <a:latin typeface="メイリオ" panose="020B0604030504040204" pitchFamily="50" charset="-128"/>
                  <a:ea typeface="メイリオ" panose="020B0604030504040204" pitchFamily="50" charset="-128"/>
                </a:rPr>
                <a:t>16</a:t>
              </a:r>
              <a:endParaRPr lang="en-US" altLang="ja-JP" sz="1600" dirty="0">
                <a:solidFill>
                  <a:srgbClr val="5C768A"/>
                </a:solidFill>
                <a:latin typeface="メイリオ" panose="020B0604030504040204" pitchFamily="50" charset="-128"/>
                <a:ea typeface="メイリオ" panose="020B0604030504040204" pitchFamily="50" charset="-128"/>
              </a:endParaRPr>
            </a:p>
            <a:p>
              <a:r>
                <a:rPr lang="en-US" altLang="ja-JP" sz="1600" dirty="0">
                  <a:solidFill>
                    <a:srgbClr val="5C768A"/>
                  </a:solidFill>
                  <a:latin typeface="メイリオ" panose="020B0604030504040204" pitchFamily="50" charset="-128"/>
                  <a:ea typeface="メイリオ" panose="020B0604030504040204" pitchFamily="50" charset="-128"/>
                </a:rPr>
                <a:t>2-4</a:t>
              </a:r>
              <a:r>
                <a:rPr lang="ja-JP" altLang="en-US" sz="1600" dirty="0">
                  <a:solidFill>
                    <a:srgbClr val="5C768A"/>
                  </a:solidFill>
                  <a:latin typeface="メイリオ" panose="020B0604030504040204" pitchFamily="50" charset="-128"/>
                  <a:ea typeface="メイリオ" panose="020B0604030504040204" pitchFamily="50" charset="-128"/>
                </a:rPr>
                <a:t>　指標で反応を見る・・・・・・・・・・・・・・・・・・・・・・・・・・・・・・・</a:t>
              </a:r>
              <a:r>
                <a:rPr lang="en-US" altLang="ja-JP" sz="1600" b="0" dirty="0">
                  <a:solidFill>
                    <a:srgbClr val="5C768A"/>
                  </a:solidFill>
                  <a:latin typeface="メイリオ" panose="020B0604030504040204" pitchFamily="50" charset="-128"/>
                  <a:ea typeface="メイリオ" panose="020B0604030504040204" pitchFamily="50" charset="-128"/>
                </a:rPr>
                <a:t>17</a:t>
              </a:r>
            </a:p>
            <a:p>
              <a:endParaRPr lang="ja-JP" altLang="en-US" sz="1600" dirty="0">
                <a:solidFill>
                  <a:srgbClr val="5C768A"/>
                </a:solidFill>
                <a:latin typeface="メイリオ" panose="020B0604030504040204" pitchFamily="50" charset="-128"/>
                <a:ea typeface="メイリオ" panose="020B0604030504040204" pitchFamily="50" charset="-128"/>
              </a:endParaRPr>
            </a:p>
            <a:p>
              <a:endParaRPr lang="ja-JP" altLang="en-US" sz="1600" b="0" dirty="0">
                <a:solidFill>
                  <a:srgbClr val="5C768A"/>
                </a:solidFill>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0" y="1146427"/>
              <a:ext cx="11636602" cy="380480"/>
            </a:xfrm>
            <a:prstGeom prst="homePlate">
              <a:avLst/>
            </a:prstGeom>
            <a:solidFill>
              <a:srgbClr val="ED7D31"/>
            </a:solidFill>
          </p:spPr>
          <p:txBody>
            <a:bodyPr wrap="square" lIns="108000" tIns="72000" rIns="108000" bIns="0" rtlCol="0" anchor="ctr">
              <a:spAutoFit/>
            </a:bodyPr>
            <a:lstStyle/>
            <a:p>
              <a:r>
                <a:rPr lang="ja-JP" altLang="en-US" sz="2000" b="1" dirty="0">
                  <a:solidFill>
                    <a:schemeClr val="bg1"/>
                  </a:solidFill>
                  <a:latin typeface="メイリオ" panose="020B0604030504040204" pitchFamily="50" charset="-128"/>
                  <a:ea typeface="メイリオ" panose="020B0604030504040204" pitchFamily="50" charset="-128"/>
                </a:rPr>
                <a:t>　　　　</a:t>
              </a:r>
              <a:r>
                <a:rPr lang="en-US" altLang="ja-JP" sz="2000" b="1" dirty="0">
                  <a:solidFill>
                    <a:schemeClr val="bg1"/>
                  </a:solidFill>
                  <a:latin typeface="メイリオ" panose="020B0604030504040204" pitchFamily="50" charset="-128"/>
                  <a:ea typeface="メイリオ" panose="020B0604030504040204" pitchFamily="50" charset="-128"/>
                </a:rPr>
                <a:t>2</a:t>
              </a:r>
              <a:r>
                <a:rPr lang="ja-JP" altLang="en-US" sz="2000" b="1" dirty="0">
                  <a:solidFill>
                    <a:schemeClr val="bg1"/>
                  </a:solidFill>
                  <a:latin typeface="メイリオ" panose="020B0604030504040204" pitchFamily="50" charset="-128"/>
                  <a:ea typeface="メイリオ" panose="020B0604030504040204" pitchFamily="50" charset="-128"/>
                </a:rPr>
                <a:t> </a:t>
              </a:r>
              <a:r>
                <a:rPr kumimoji="1" lang="ja-JP" altLang="en-US" sz="2000" b="1" dirty="0">
                  <a:solidFill>
                    <a:schemeClr val="bg1"/>
                  </a:solidFill>
                  <a:latin typeface="メイリオ" panose="020B0604030504040204" pitchFamily="50" charset="-128"/>
                  <a:ea typeface="メイリオ" panose="020B0604030504040204" pitchFamily="50" charset="-128"/>
                </a:rPr>
                <a:t>はかる</a:t>
              </a:r>
            </a:p>
          </p:txBody>
        </p:sp>
        <p:sp>
          <p:nvSpPr>
            <p:cNvPr id="19" name="楕円 18"/>
            <p:cNvSpPr/>
            <p:nvPr/>
          </p:nvSpPr>
          <p:spPr>
            <a:xfrm>
              <a:off x="435230" y="994667"/>
              <a:ext cx="684000" cy="684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64294" y="1099575"/>
              <a:ext cx="468000" cy="468000"/>
            </a:xfrm>
            <a:prstGeom prst="rect">
              <a:avLst/>
            </a:prstGeom>
          </p:spPr>
        </p:pic>
      </p:grpSp>
    </p:spTree>
    <p:extLst>
      <p:ext uri="{BB962C8B-B14F-4D97-AF65-F5344CB8AC3E}">
        <p14:creationId xmlns:p14="http://schemas.microsoft.com/office/powerpoint/2010/main" val="3224899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角丸四角形 114"/>
          <p:cNvSpPr/>
          <p:nvPr/>
        </p:nvSpPr>
        <p:spPr>
          <a:xfrm>
            <a:off x="262466" y="913821"/>
            <a:ext cx="11667069" cy="5694745"/>
          </a:xfrm>
          <a:prstGeom prst="roundRect">
            <a:avLst>
              <a:gd name="adj" fmla="val 5280"/>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テキスト ボックス 113"/>
          <p:cNvSpPr txBox="1"/>
          <p:nvPr/>
        </p:nvSpPr>
        <p:spPr>
          <a:xfrm>
            <a:off x="573833" y="754324"/>
            <a:ext cx="5175449" cy="369332"/>
          </a:xfrm>
          <a:prstGeom prst="rect">
            <a:avLst/>
          </a:prstGeom>
          <a:solidFill>
            <a:schemeClr val="bg1"/>
          </a:solidFill>
        </p:spPr>
        <p:txBody>
          <a:bodyPr wrap="square" rtlCol="0">
            <a:spAutoFit/>
          </a:bodyPr>
          <a:lstStyle/>
          <a:p>
            <a:r>
              <a:rPr kumimoji="1" lang="en-US" altLang="ja-JP" dirty="0">
                <a:solidFill>
                  <a:srgbClr val="FFC000"/>
                </a:solidFill>
                <a:latin typeface="Arial Black" panose="020B0A04020102020204" pitchFamily="34" charset="0"/>
              </a:rPr>
              <a:t>TIPS</a:t>
            </a:r>
            <a:r>
              <a:rPr lang="ja-JP" altLang="en-US" dirty="0">
                <a:solidFill>
                  <a:srgbClr val="FFC000"/>
                </a:solidFill>
                <a:latin typeface="Arial Black" panose="020B0A04020102020204" pitchFamily="34" charset="0"/>
              </a:rPr>
              <a:t>　</a:t>
            </a:r>
            <a:r>
              <a:rPr lang="en-US" altLang="ja-JP" b="1" dirty="0">
                <a:solidFill>
                  <a:srgbClr val="FFC000"/>
                </a:solidFill>
                <a:latin typeface="メイリオ" panose="020B0604030504040204" pitchFamily="50" charset="-128"/>
                <a:ea typeface="メイリオ" panose="020B0604030504040204" pitchFamily="50" charset="-128"/>
              </a:rPr>
              <a:t> TAIMS</a:t>
            </a:r>
            <a:r>
              <a:rPr lang="ja-JP" altLang="en-US" b="1" dirty="0">
                <a:solidFill>
                  <a:srgbClr val="FFC000"/>
                </a:solidFill>
                <a:latin typeface="メイリオ" panose="020B0604030504040204" pitchFamily="50" charset="-128"/>
                <a:ea typeface="メイリオ" panose="020B0604030504040204" pitchFamily="50" charset="-128"/>
              </a:rPr>
              <a:t>に標準搭載のおすすめフォント</a:t>
            </a:r>
            <a:endParaRPr lang="en-US" altLang="ja-JP" b="1" dirty="0">
              <a:solidFill>
                <a:srgbClr val="FFC000"/>
              </a:solidFill>
              <a:latin typeface="メイリオ" panose="020B0604030504040204" pitchFamily="50" charset="-128"/>
              <a:ea typeface="メイリオ" panose="020B0604030504040204" pitchFamily="50" charset="-128"/>
            </a:endParaRPr>
          </a:p>
        </p:txBody>
      </p:sp>
      <p:sp>
        <p:nvSpPr>
          <p:cNvPr id="96" name="テキスト ボックス 95"/>
          <p:cNvSpPr txBox="1"/>
          <p:nvPr/>
        </p:nvSpPr>
        <p:spPr>
          <a:xfrm>
            <a:off x="262466" y="177732"/>
            <a:ext cx="11667069" cy="411153"/>
          </a:xfrm>
          <a:prstGeom prst="roundRect">
            <a:avLst>
              <a:gd name="adj" fmla="val 50000"/>
            </a:avLst>
          </a:prstGeom>
          <a:solidFill>
            <a:srgbClr val="D05F4F"/>
          </a:solidFill>
        </p:spPr>
        <p:txBody>
          <a:bodyPr wrap="square" bIns="0" rtlCol="0" anchor="ctr">
            <a:spAutoFit/>
          </a:bodyPr>
          <a:lstStyle/>
          <a:p>
            <a:r>
              <a:rPr lang="en-US" altLang="ja-JP" sz="1600" b="1" dirty="0">
                <a:solidFill>
                  <a:schemeClr val="bg1"/>
                </a:solidFill>
                <a:latin typeface="メイリオ" panose="020B0604030504040204" pitchFamily="50" charset="-128"/>
                <a:ea typeface="メイリオ" panose="020B0604030504040204" pitchFamily="50" charset="-128"/>
              </a:rPr>
              <a:t>3</a:t>
            </a:r>
            <a:r>
              <a:rPr kumimoji="1" lang="en-US" altLang="ja-JP" sz="1600" b="1" dirty="0">
                <a:solidFill>
                  <a:schemeClr val="bg1"/>
                </a:solidFill>
                <a:latin typeface="メイリオ" panose="020B0604030504040204" pitchFamily="50" charset="-128"/>
                <a:ea typeface="メイリオ" panose="020B0604030504040204" pitchFamily="50" charset="-128"/>
              </a:rPr>
              <a:t>-8</a:t>
            </a:r>
            <a:r>
              <a:rPr kumimoji="1" lang="ja-JP" altLang="en-US" sz="1600" b="1" dirty="0">
                <a:solidFill>
                  <a:schemeClr val="bg1"/>
                </a:solidFill>
                <a:latin typeface="メイリオ" panose="020B0604030504040204" pitchFamily="50" charset="-128"/>
                <a:ea typeface="メイリオ" panose="020B0604030504040204" pitchFamily="50" charset="-128"/>
              </a:rPr>
              <a:t>　フォントはゴシックが基本</a:t>
            </a:r>
            <a:endParaRPr kumimoji="1" lang="en-US" altLang="ja-JP" sz="1600" b="1" dirty="0">
              <a:solidFill>
                <a:schemeClr val="bg1"/>
              </a:solidFill>
              <a:latin typeface="メイリオ" panose="020B0604030504040204" pitchFamily="50" charset="-128"/>
              <a:ea typeface="メイリオ" panose="020B0604030504040204" pitchFamily="50" charset="-128"/>
            </a:endParaRPr>
          </a:p>
        </p:txBody>
      </p:sp>
      <p:sp>
        <p:nvSpPr>
          <p:cNvPr id="120" name="テキスト ボックス 119"/>
          <p:cNvSpPr txBox="1"/>
          <p:nvPr/>
        </p:nvSpPr>
        <p:spPr>
          <a:xfrm>
            <a:off x="592773" y="1560589"/>
            <a:ext cx="5748467" cy="4401205"/>
          </a:xfrm>
          <a:prstGeom prst="rect">
            <a:avLst/>
          </a:prstGeom>
          <a:noFill/>
        </p:spPr>
        <p:txBody>
          <a:bodyPr wrap="square" rtlCol="0">
            <a:spAutoFit/>
          </a:bodyPr>
          <a:lstStyle/>
          <a:p>
            <a:pPr>
              <a:lnSpc>
                <a:spcPct val="200000"/>
              </a:lnSpc>
            </a:pPr>
            <a:r>
              <a:rPr lang="ja-JP" altLang="en-US" sz="2000" dirty="0">
                <a:solidFill>
                  <a:schemeClr val="tx1">
                    <a:lumMod val="90000"/>
                    <a:lumOff val="10000"/>
                  </a:schemeClr>
                </a:solidFill>
                <a:latin typeface="メイリオ" panose="020B0604030504040204" pitchFamily="50" charset="-128"/>
                <a:ea typeface="メイリオ" panose="020B0604030504040204" pitchFamily="50" charset="-128"/>
              </a:rPr>
              <a:t>和文フォント（ゴシック体）</a:t>
            </a:r>
            <a:endParaRPr lang="en-US" altLang="ja-JP" sz="20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200000"/>
              </a:lnSpc>
            </a:pPr>
            <a:r>
              <a:rPr lang="ja-JP" altLang="en-US" sz="2000" dirty="0">
                <a:solidFill>
                  <a:schemeClr val="tx1">
                    <a:lumMod val="90000"/>
                    <a:lumOff val="10000"/>
                  </a:schemeClr>
                </a:solidFill>
                <a:latin typeface="メイリオ" panose="020B0604030504040204" pitchFamily="50" charset="-128"/>
                <a:ea typeface="メイリオ" panose="020B0604030504040204" pitchFamily="50" charset="-128"/>
              </a:rPr>
              <a:t>字あいうえ</a:t>
            </a:r>
            <a:r>
              <a:rPr lang="ja-JP" altLang="en-US" sz="2000" dirty="0" err="1">
                <a:solidFill>
                  <a:schemeClr val="tx1">
                    <a:lumMod val="90000"/>
                    <a:lumOff val="10000"/>
                  </a:schemeClr>
                </a:solidFill>
                <a:latin typeface="メイリオ" panose="020B0604030504040204" pitchFamily="50" charset="-128"/>
                <a:ea typeface="メイリオ" panose="020B0604030504040204" pitchFamily="50" charset="-128"/>
              </a:rPr>
              <a:t>お</a:t>
            </a:r>
            <a:r>
              <a:rPr lang="en-US" altLang="ja-JP" sz="2000" dirty="0" err="1">
                <a:solidFill>
                  <a:schemeClr val="tx1">
                    <a:lumMod val="90000"/>
                    <a:lumOff val="10000"/>
                  </a:schemeClr>
                </a:solidFill>
                <a:latin typeface="メイリオ" panose="020B0604030504040204" pitchFamily="50" charset="-128"/>
                <a:ea typeface="メイリオ" panose="020B0604030504040204" pitchFamily="50" charset="-128"/>
              </a:rPr>
              <a:t>abcde</a:t>
            </a:r>
            <a:r>
              <a:rPr lang="ja-JP" altLang="en-US" sz="2000" dirty="0">
                <a:solidFill>
                  <a:schemeClr val="tx1">
                    <a:lumMod val="90000"/>
                    <a:lumOff val="10000"/>
                  </a:schemeClr>
                </a:solidFill>
                <a:latin typeface="メイリオ" panose="020B0604030504040204" pitchFamily="50" charset="-128"/>
                <a:ea typeface="メイリオ" panose="020B0604030504040204" pitchFamily="50" charset="-128"/>
              </a:rPr>
              <a:t>　メイリオ</a:t>
            </a:r>
            <a:endParaRPr lang="en-US" altLang="ja-JP" sz="20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200000"/>
              </a:lnSpc>
            </a:pPr>
            <a:r>
              <a:rPr lang="ja-JP" altLang="en-US" sz="2000" b="1" dirty="0">
                <a:solidFill>
                  <a:schemeClr val="tx1">
                    <a:lumMod val="90000"/>
                    <a:lumOff val="10000"/>
                  </a:schemeClr>
                </a:solidFill>
                <a:latin typeface="メイリオ" panose="020B0604030504040204" pitchFamily="50" charset="-128"/>
                <a:ea typeface="メイリオ" panose="020B0604030504040204" pitchFamily="50" charset="-128"/>
              </a:rPr>
              <a:t>字あいうえ</a:t>
            </a:r>
            <a:r>
              <a:rPr lang="ja-JP" altLang="en-US" sz="2000" b="1" dirty="0" err="1">
                <a:solidFill>
                  <a:schemeClr val="tx1">
                    <a:lumMod val="90000"/>
                    <a:lumOff val="10000"/>
                  </a:schemeClr>
                </a:solidFill>
                <a:latin typeface="メイリオ" panose="020B0604030504040204" pitchFamily="50" charset="-128"/>
                <a:ea typeface="メイリオ" panose="020B0604030504040204" pitchFamily="50" charset="-128"/>
              </a:rPr>
              <a:t>お</a:t>
            </a:r>
            <a:r>
              <a:rPr lang="en-US" altLang="ja-JP" sz="2000" b="1" dirty="0" err="1">
                <a:solidFill>
                  <a:schemeClr val="tx1">
                    <a:lumMod val="90000"/>
                    <a:lumOff val="10000"/>
                  </a:schemeClr>
                </a:solidFill>
                <a:latin typeface="メイリオ" panose="020B0604030504040204" pitchFamily="50" charset="-128"/>
                <a:ea typeface="メイリオ" panose="020B0604030504040204" pitchFamily="50" charset="-128"/>
              </a:rPr>
              <a:t>abcde</a:t>
            </a:r>
            <a:r>
              <a:rPr lang="ja-JP" altLang="en-US" sz="2000" b="1" dirty="0">
                <a:solidFill>
                  <a:schemeClr val="tx1">
                    <a:lumMod val="90000"/>
                    <a:lumOff val="10000"/>
                  </a:schemeClr>
                </a:solidFill>
                <a:latin typeface="メイリオ" panose="020B0604030504040204" pitchFamily="50" charset="-128"/>
                <a:ea typeface="メイリオ" panose="020B0604030504040204" pitchFamily="50" charset="-128"/>
              </a:rPr>
              <a:t>　メイリオ（ボールド）</a:t>
            </a:r>
            <a:endParaRPr lang="en-US" altLang="ja-JP" sz="2000" b="1"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200000"/>
              </a:lnSpc>
            </a:pPr>
            <a:r>
              <a:rPr lang="ja-JP" altLang="en-US" sz="2000" dirty="0">
                <a:solidFill>
                  <a:schemeClr val="tx1">
                    <a:lumMod val="90000"/>
                    <a:lumOff val="10000"/>
                  </a:schemeClr>
                </a:solidFill>
                <a:latin typeface="游ゴシック" panose="020B0400000000000000" pitchFamily="50" charset="-128"/>
                <a:ea typeface="游ゴシック" panose="020B0400000000000000" pitchFamily="50" charset="-128"/>
              </a:rPr>
              <a:t>字あいうえ</a:t>
            </a:r>
            <a:r>
              <a:rPr lang="ja-JP" altLang="en-US" sz="2000" dirty="0" err="1">
                <a:solidFill>
                  <a:schemeClr val="tx1">
                    <a:lumMod val="90000"/>
                    <a:lumOff val="10000"/>
                  </a:schemeClr>
                </a:solidFill>
                <a:latin typeface="游ゴシック" panose="020B0400000000000000" pitchFamily="50" charset="-128"/>
                <a:ea typeface="游ゴシック" panose="020B0400000000000000" pitchFamily="50" charset="-128"/>
              </a:rPr>
              <a:t>お</a:t>
            </a:r>
            <a:r>
              <a:rPr lang="en-US" altLang="ja-JP" sz="2000" dirty="0" err="1">
                <a:solidFill>
                  <a:schemeClr val="tx1">
                    <a:lumMod val="90000"/>
                    <a:lumOff val="10000"/>
                  </a:schemeClr>
                </a:solidFill>
                <a:latin typeface="游ゴシック" panose="020B0400000000000000" pitchFamily="50" charset="-128"/>
                <a:ea typeface="游ゴシック" panose="020B0400000000000000" pitchFamily="50" charset="-128"/>
              </a:rPr>
              <a:t>abcde</a:t>
            </a:r>
            <a:r>
              <a:rPr lang="ja-JP" altLang="en-US" sz="2000" dirty="0">
                <a:solidFill>
                  <a:schemeClr val="tx1">
                    <a:lumMod val="90000"/>
                    <a:lumOff val="10000"/>
                  </a:schemeClr>
                </a:solidFill>
                <a:latin typeface="游ゴシック" panose="020B0400000000000000" pitchFamily="50" charset="-128"/>
                <a:ea typeface="游ゴシック" panose="020B0400000000000000" pitchFamily="50" charset="-128"/>
              </a:rPr>
              <a:t>　游ゴシック</a:t>
            </a:r>
            <a:endParaRPr lang="en-US" altLang="ja-JP" sz="2000" dirty="0">
              <a:solidFill>
                <a:schemeClr val="tx1">
                  <a:lumMod val="90000"/>
                  <a:lumOff val="10000"/>
                </a:schemeClr>
              </a:solidFill>
              <a:latin typeface="游ゴシック" panose="020B0400000000000000" pitchFamily="50" charset="-128"/>
              <a:ea typeface="游ゴシック" panose="020B0400000000000000" pitchFamily="50" charset="-128"/>
            </a:endParaRPr>
          </a:p>
          <a:p>
            <a:pPr>
              <a:lnSpc>
                <a:spcPct val="200000"/>
              </a:lnSpc>
            </a:pPr>
            <a:r>
              <a:rPr lang="ja-JP" altLang="en-US" sz="2000" dirty="0">
                <a:solidFill>
                  <a:schemeClr val="tx1">
                    <a:lumMod val="90000"/>
                    <a:lumOff val="10000"/>
                  </a:schemeClr>
                </a:solidFill>
                <a:latin typeface="游ゴシック Medium" panose="020B0500000000000000" pitchFamily="50" charset="-128"/>
                <a:ea typeface="游ゴシック Medium" panose="020B0500000000000000" pitchFamily="50" charset="-128"/>
              </a:rPr>
              <a:t>字あいうえ</a:t>
            </a:r>
            <a:r>
              <a:rPr lang="ja-JP" altLang="en-US" sz="2000" dirty="0" err="1">
                <a:solidFill>
                  <a:schemeClr val="tx1">
                    <a:lumMod val="90000"/>
                    <a:lumOff val="10000"/>
                  </a:schemeClr>
                </a:solidFill>
                <a:latin typeface="游ゴシック Medium" panose="020B0500000000000000" pitchFamily="50" charset="-128"/>
                <a:ea typeface="游ゴシック Medium" panose="020B0500000000000000" pitchFamily="50" charset="-128"/>
              </a:rPr>
              <a:t>お</a:t>
            </a:r>
            <a:r>
              <a:rPr lang="en-US" altLang="ja-JP" sz="2000" dirty="0" err="1">
                <a:solidFill>
                  <a:schemeClr val="tx1">
                    <a:lumMod val="90000"/>
                    <a:lumOff val="10000"/>
                  </a:schemeClr>
                </a:solidFill>
                <a:latin typeface="游ゴシック Medium" panose="020B0500000000000000" pitchFamily="50" charset="-128"/>
                <a:ea typeface="游ゴシック Medium" panose="020B0500000000000000" pitchFamily="50" charset="-128"/>
              </a:rPr>
              <a:t>abcde</a:t>
            </a:r>
            <a:r>
              <a:rPr lang="ja-JP" altLang="en-US" sz="2000" dirty="0">
                <a:solidFill>
                  <a:schemeClr val="tx1">
                    <a:lumMod val="90000"/>
                    <a:lumOff val="10000"/>
                  </a:schemeClr>
                </a:solidFill>
                <a:latin typeface="游ゴシック" panose="020B0400000000000000" pitchFamily="50" charset="-128"/>
              </a:rPr>
              <a:t>　</a:t>
            </a:r>
            <a:r>
              <a:rPr lang="ja-JP" altLang="en-US" sz="2000" dirty="0">
                <a:solidFill>
                  <a:schemeClr val="tx1">
                    <a:lumMod val="90000"/>
                    <a:lumOff val="10000"/>
                  </a:schemeClr>
                </a:solidFill>
                <a:latin typeface="游ゴシック Medium" panose="020B0500000000000000" pitchFamily="50" charset="-128"/>
                <a:ea typeface="游ゴシック Medium" panose="020B0500000000000000" pitchFamily="50" charset="-128"/>
              </a:rPr>
              <a:t>游ゴシック</a:t>
            </a:r>
            <a:r>
              <a:rPr lang="en-US" altLang="ja-JP" sz="2000" dirty="0">
                <a:solidFill>
                  <a:schemeClr val="tx1">
                    <a:lumMod val="90000"/>
                    <a:lumOff val="10000"/>
                  </a:schemeClr>
                </a:solidFill>
                <a:latin typeface="游ゴシック Medium" panose="020B0500000000000000" pitchFamily="50" charset="-128"/>
                <a:ea typeface="游ゴシック Medium" panose="020B0500000000000000" pitchFamily="50" charset="-128"/>
              </a:rPr>
              <a:t>Medium</a:t>
            </a:r>
          </a:p>
          <a:p>
            <a:pPr>
              <a:lnSpc>
                <a:spcPct val="200000"/>
              </a:lnSpc>
            </a:pPr>
            <a:r>
              <a:rPr lang="ja-JP" altLang="en-US" sz="2000" b="1" dirty="0">
                <a:solidFill>
                  <a:schemeClr val="tx1">
                    <a:lumMod val="90000"/>
                    <a:lumOff val="10000"/>
                  </a:schemeClr>
                </a:solidFill>
                <a:latin typeface="游ゴシック" panose="020B0400000000000000" pitchFamily="50" charset="-128"/>
                <a:ea typeface="游ゴシック" panose="020B0400000000000000" pitchFamily="50" charset="-128"/>
              </a:rPr>
              <a:t>字あいうえ</a:t>
            </a:r>
            <a:r>
              <a:rPr lang="ja-JP" altLang="en-US" sz="2000" b="1" dirty="0" err="1">
                <a:solidFill>
                  <a:schemeClr val="tx1">
                    <a:lumMod val="90000"/>
                    <a:lumOff val="10000"/>
                  </a:schemeClr>
                </a:solidFill>
                <a:latin typeface="游ゴシック" panose="020B0400000000000000" pitchFamily="50" charset="-128"/>
                <a:ea typeface="游ゴシック" panose="020B0400000000000000" pitchFamily="50" charset="-128"/>
              </a:rPr>
              <a:t>お</a:t>
            </a:r>
            <a:r>
              <a:rPr lang="en-US" altLang="ja-JP" sz="2000" b="1" dirty="0" err="1">
                <a:solidFill>
                  <a:schemeClr val="tx1">
                    <a:lumMod val="90000"/>
                    <a:lumOff val="10000"/>
                  </a:schemeClr>
                </a:solidFill>
                <a:latin typeface="游ゴシック" panose="020B0400000000000000" pitchFamily="50" charset="-128"/>
                <a:ea typeface="游ゴシック" panose="020B0400000000000000" pitchFamily="50" charset="-128"/>
              </a:rPr>
              <a:t>abcde</a:t>
            </a:r>
            <a:r>
              <a:rPr lang="ja-JP" altLang="en-US" sz="2000" dirty="0">
                <a:solidFill>
                  <a:schemeClr val="tx1">
                    <a:lumMod val="90000"/>
                    <a:lumOff val="10000"/>
                  </a:schemeClr>
                </a:solidFill>
                <a:latin typeface="游ゴシック Medium" panose="020B0500000000000000" pitchFamily="50" charset="-128"/>
                <a:ea typeface="游ゴシック Medium" panose="020B0500000000000000" pitchFamily="50" charset="-128"/>
              </a:rPr>
              <a:t>　</a:t>
            </a:r>
            <a:r>
              <a:rPr lang="ja-JP" altLang="en-US" sz="2000" b="1" dirty="0">
                <a:solidFill>
                  <a:schemeClr val="tx1">
                    <a:lumMod val="90000"/>
                    <a:lumOff val="10000"/>
                  </a:schemeClr>
                </a:solidFill>
                <a:latin typeface="游ゴシック" panose="020B0400000000000000" pitchFamily="50" charset="-128"/>
                <a:ea typeface="游ゴシック" panose="020B0400000000000000" pitchFamily="50" charset="-128"/>
              </a:rPr>
              <a:t>游ゴシック（ボールド）</a:t>
            </a:r>
            <a:endParaRPr lang="en-US" altLang="ja-JP" sz="2000" b="1" dirty="0">
              <a:solidFill>
                <a:schemeClr val="tx1">
                  <a:lumMod val="90000"/>
                  <a:lumOff val="10000"/>
                </a:schemeClr>
              </a:solidFill>
              <a:latin typeface="游ゴシック" panose="020B0400000000000000" pitchFamily="50" charset="-128"/>
              <a:ea typeface="游ゴシック" panose="020B0400000000000000" pitchFamily="50" charset="-128"/>
            </a:endParaRPr>
          </a:p>
          <a:p>
            <a:pPr>
              <a:lnSpc>
                <a:spcPct val="200000"/>
              </a:lnSpc>
            </a:pPr>
            <a:r>
              <a:rPr lang="ja-JP" altLang="en-US" sz="2000" dirty="0">
                <a:solidFill>
                  <a:schemeClr val="tx1">
                    <a:lumMod val="90000"/>
                    <a:lumOff val="10000"/>
                  </a:schemeClr>
                </a:solidFill>
                <a:latin typeface="HGS創英角ｺﾞｼｯｸUB" panose="020B0900000000000000" pitchFamily="50" charset="-128"/>
                <a:ea typeface="HGS創英角ｺﾞｼｯｸUB" panose="020B0900000000000000" pitchFamily="50" charset="-128"/>
              </a:rPr>
              <a:t>字あいうえ</a:t>
            </a:r>
            <a:r>
              <a:rPr lang="ja-JP" altLang="en-US" sz="2000" dirty="0" err="1">
                <a:solidFill>
                  <a:schemeClr val="tx1">
                    <a:lumMod val="90000"/>
                    <a:lumOff val="10000"/>
                  </a:schemeClr>
                </a:solidFill>
                <a:latin typeface="HGS創英角ｺﾞｼｯｸUB" panose="020B0900000000000000" pitchFamily="50" charset="-128"/>
                <a:ea typeface="HGS創英角ｺﾞｼｯｸUB" panose="020B0900000000000000" pitchFamily="50" charset="-128"/>
              </a:rPr>
              <a:t>お</a:t>
            </a:r>
            <a:r>
              <a:rPr lang="en-US" altLang="ja-JP" sz="2000" dirty="0" err="1">
                <a:solidFill>
                  <a:schemeClr val="tx1">
                    <a:lumMod val="90000"/>
                    <a:lumOff val="10000"/>
                  </a:schemeClr>
                </a:solidFill>
                <a:latin typeface="HGS創英角ｺﾞｼｯｸUB" panose="020B0900000000000000" pitchFamily="50" charset="-128"/>
                <a:ea typeface="HGS創英角ｺﾞｼｯｸUB" panose="020B0900000000000000" pitchFamily="50" charset="-128"/>
              </a:rPr>
              <a:t>abcde</a:t>
            </a:r>
            <a:r>
              <a:rPr lang="ja-JP" altLang="en-US" sz="2000" dirty="0">
                <a:solidFill>
                  <a:schemeClr val="tx1">
                    <a:lumMod val="90000"/>
                    <a:lumOff val="10000"/>
                  </a:schemeClr>
                </a:solidFill>
                <a:latin typeface="HGS創英角ｺﾞｼｯｸUB" panose="020B0900000000000000" pitchFamily="50" charset="-128"/>
                <a:ea typeface="HGS創英角ｺﾞｼｯｸUB" panose="020B0900000000000000" pitchFamily="50" charset="-128"/>
              </a:rPr>
              <a:t>　</a:t>
            </a:r>
            <a:r>
              <a:rPr lang="en-US" altLang="ja-JP" sz="2000" dirty="0">
                <a:solidFill>
                  <a:schemeClr val="tx1">
                    <a:lumMod val="90000"/>
                    <a:lumOff val="10000"/>
                  </a:schemeClr>
                </a:solidFill>
                <a:latin typeface="HGS創英角ｺﾞｼｯｸUB" panose="020B0900000000000000" pitchFamily="50" charset="-128"/>
                <a:ea typeface="HGS創英角ｺﾞｼｯｸUB" panose="020B0900000000000000" pitchFamily="50" charset="-128"/>
              </a:rPr>
              <a:t>HGS</a:t>
            </a:r>
            <a:r>
              <a:rPr lang="ja-JP" altLang="en-US" sz="2000" dirty="0">
                <a:solidFill>
                  <a:schemeClr val="tx1">
                    <a:lumMod val="90000"/>
                    <a:lumOff val="10000"/>
                  </a:schemeClr>
                </a:solidFill>
                <a:latin typeface="HGS創英角ｺﾞｼｯｸUB" panose="020B0900000000000000" pitchFamily="50" charset="-128"/>
                <a:ea typeface="HGS創英角ｺﾞｼｯｸUB" panose="020B0900000000000000" pitchFamily="50" charset="-128"/>
              </a:rPr>
              <a:t>創英角ゴシック</a:t>
            </a:r>
            <a:r>
              <a:rPr lang="en-US" altLang="ja-JP" sz="2000" dirty="0">
                <a:solidFill>
                  <a:schemeClr val="tx1">
                    <a:lumMod val="90000"/>
                    <a:lumOff val="10000"/>
                  </a:schemeClr>
                </a:solidFill>
                <a:latin typeface="HGS創英角ｺﾞｼｯｸUB" panose="020B0900000000000000" pitchFamily="50" charset="-128"/>
                <a:ea typeface="HGS創英角ｺﾞｼｯｸUB" panose="020B0900000000000000" pitchFamily="50" charset="-128"/>
              </a:rPr>
              <a:t>UB</a:t>
            </a:r>
          </a:p>
        </p:txBody>
      </p:sp>
      <p:sp>
        <p:nvSpPr>
          <p:cNvPr id="121" name="テキスト ボックス 120"/>
          <p:cNvSpPr txBox="1"/>
          <p:nvPr/>
        </p:nvSpPr>
        <p:spPr>
          <a:xfrm>
            <a:off x="6433838" y="1547600"/>
            <a:ext cx="4379539" cy="4401205"/>
          </a:xfrm>
          <a:prstGeom prst="rect">
            <a:avLst/>
          </a:prstGeom>
          <a:noFill/>
        </p:spPr>
        <p:txBody>
          <a:bodyPr wrap="square" rtlCol="0">
            <a:spAutoFit/>
          </a:bodyPr>
          <a:lstStyle/>
          <a:p>
            <a:pPr>
              <a:lnSpc>
                <a:spcPct val="200000"/>
              </a:lnSpc>
            </a:pPr>
            <a:r>
              <a:rPr lang="ja-JP" altLang="en-US" sz="2000" dirty="0">
                <a:solidFill>
                  <a:schemeClr val="tx1">
                    <a:lumMod val="90000"/>
                    <a:lumOff val="10000"/>
                  </a:schemeClr>
                </a:solidFill>
                <a:latin typeface="メイリオ" panose="020B0604030504040204" pitchFamily="50" charset="-128"/>
                <a:ea typeface="メイリオ" panose="020B0604030504040204" pitchFamily="50" charset="-128"/>
              </a:rPr>
              <a:t>英文フォント</a:t>
            </a:r>
            <a:endParaRPr lang="en-US" altLang="ja-JP" sz="20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200000"/>
              </a:lnSpc>
            </a:pPr>
            <a:r>
              <a:rPr lang="en-US" altLang="ja-JP" sz="2000" dirty="0" err="1">
                <a:solidFill>
                  <a:schemeClr val="tx1">
                    <a:lumMod val="90000"/>
                    <a:lumOff val="10000"/>
                  </a:schemeClr>
                </a:solidFill>
                <a:latin typeface="Segoe UI" panose="020B0502040204020203" pitchFamily="34" charset="0"/>
                <a:ea typeface="メイリオ" panose="020B0604030504040204" pitchFamily="50" charset="-128"/>
                <a:cs typeface="Segoe UI" panose="020B0502040204020203" pitchFamily="34" charset="0"/>
              </a:rPr>
              <a:t>ABCDEabcde</a:t>
            </a:r>
            <a:r>
              <a:rPr lang="ja-JP" altLang="en-US" sz="2000" dirty="0">
                <a:solidFill>
                  <a:schemeClr val="tx1">
                    <a:lumMod val="90000"/>
                    <a:lumOff val="10000"/>
                  </a:schemeClr>
                </a:solidFill>
                <a:latin typeface="Segoe UI" panose="020B0502040204020203" pitchFamily="34" charset="0"/>
                <a:ea typeface="メイリオ" panose="020B0604030504040204" pitchFamily="50" charset="-128"/>
                <a:cs typeface="Segoe UI" panose="020B0502040204020203" pitchFamily="34" charset="0"/>
              </a:rPr>
              <a:t>　</a:t>
            </a:r>
            <a:r>
              <a:rPr lang="en-US" altLang="ja-JP" sz="2000" dirty="0">
                <a:solidFill>
                  <a:schemeClr val="tx1">
                    <a:lumMod val="90000"/>
                    <a:lumOff val="10000"/>
                  </a:schemeClr>
                </a:solidFill>
                <a:latin typeface="Segoe UI" panose="020B0502040204020203" pitchFamily="34" charset="0"/>
                <a:ea typeface="メイリオ" panose="020B0604030504040204" pitchFamily="50" charset="-128"/>
                <a:cs typeface="Segoe UI" panose="020B0502040204020203" pitchFamily="34" charset="0"/>
              </a:rPr>
              <a:t>Segoe</a:t>
            </a:r>
            <a:r>
              <a:rPr lang="ja-JP" altLang="en-US" sz="2000" dirty="0">
                <a:solidFill>
                  <a:schemeClr val="tx1">
                    <a:lumMod val="90000"/>
                    <a:lumOff val="10000"/>
                  </a:schemeClr>
                </a:solidFill>
                <a:latin typeface="Segoe UI" panose="020B0502040204020203" pitchFamily="34" charset="0"/>
                <a:ea typeface="メイリオ" panose="020B0604030504040204" pitchFamily="50" charset="-128"/>
                <a:cs typeface="Segoe UI" panose="020B0502040204020203" pitchFamily="34" charset="0"/>
              </a:rPr>
              <a:t> </a:t>
            </a:r>
            <a:r>
              <a:rPr lang="en-US" altLang="ja-JP" sz="2000" dirty="0">
                <a:solidFill>
                  <a:schemeClr val="tx1">
                    <a:lumMod val="90000"/>
                    <a:lumOff val="10000"/>
                  </a:schemeClr>
                </a:solidFill>
                <a:latin typeface="Segoe UI" panose="020B0502040204020203" pitchFamily="34" charset="0"/>
                <a:ea typeface="メイリオ" panose="020B0604030504040204" pitchFamily="50" charset="-128"/>
                <a:cs typeface="Segoe UI" panose="020B0502040204020203" pitchFamily="34" charset="0"/>
              </a:rPr>
              <a:t>UI</a:t>
            </a:r>
          </a:p>
          <a:p>
            <a:pPr>
              <a:lnSpc>
                <a:spcPct val="200000"/>
              </a:lnSpc>
            </a:pPr>
            <a:r>
              <a:rPr lang="en-US" altLang="ja-JP" sz="2000" dirty="0" err="1">
                <a:solidFill>
                  <a:schemeClr val="tx1">
                    <a:lumMod val="90000"/>
                    <a:lumOff val="10000"/>
                  </a:schemeClr>
                </a:solidFill>
                <a:latin typeface="Segoe UI Semibold" panose="020B0702040204020203" pitchFamily="34" charset="0"/>
                <a:ea typeface="メイリオ" panose="020B0604030504040204" pitchFamily="50" charset="-128"/>
                <a:cs typeface="Segoe UI Semibold" panose="020B0702040204020203" pitchFamily="34" charset="0"/>
              </a:rPr>
              <a:t>ABCDEabcde</a:t>
            </a:r>
            <a:r>
              <a:rPr lang="ja-JP" altLang="en-US" sz="2000" dirty="0">
                <a:solidFill>
                  <a:schemeClr val="tx1">
                    <a:lumMod val="90000"/>
                    <a:lumOff val="10000"/>
                  </a:schemeClr>
                </a:solidFill>
                <a:latin typeface="Segoe UI Semibold" panose="020B0702040204020203" pitchFamily="34" charset="0"/>
                <a:ea typeface="メイリオ" panose="020B0604030504040204" pitchFamily="50" charset="-128"/>
                <a:cs typeface="Segoe UI Semibold" panose="020B0702040204020203" pitchFamily="34" charset="0"/>
              </a:rPr>
              <a:t>　</a:t>
            </a:r>
            <a:r>
              <a:rPr lang="en-US" altLang="ja-JP" sz="2000" dirty="0">
                <a:solidFill>
                  <a:schemeClr val="tx1">
                    <a:lumMod val="90000"/>
                    <a:lumOff val="10000"/>
                  </a:schemeClr>
                </a:solidFill>
                <a:latin typeface="Segoe UI Semibold" panose="020B0702040204020203" pitchFamily="34" charset="0"/>
                <a:ea typeface="メイリオ" panose="020B0604030504040204" pitchFamily="50" charset="-128"/>
                <a:cs typeface="Segoe UI Semibold" panose="020B0702040204020203" pitchFamily="34" charset="0"/>
              </a:rPr>
              <a:t>Segoe</a:t>
            </a:r>
            <a:r>
              <a:rPr lang="ja-JP" altLang="en-US" sz="2000" dirty="0">
                <a:solidFill>
                  <a:schemeClr val="tx1">
                    <a:lumMod val="90000"/>
                    <a:lumOff val="10000"/>
                  </a:schemeClr>
                </a:solidFill>
                <a:latin typeface="Segoe UI Semibold" panose="020B0702040204020203" pitchFamily="34" charset="0"/>
                <a:ea typeface="メイリオ" panose="020B0604030504040204" pitchFamily="50" charset="-128"/>
                <a:cs typeface="Segoe UI Semibold" panose="020B0702040204020203" pitchFamily="34" charset="0"/>
              </a:rPr>
              <a:t> </a:t>
            </a:r>
            <a:r>
              <a:rPr lang="en-US" altLang="ja-JP" sz="2000" dirty="0">
                <a:solidFill>
                  <a:schemeClr val="tx1">
                    <a:lumMod val="90000"/>
                    <a:lumOff val="10000"/>
                  </a:schemeClr>
                </a:solidFill>
                <a:latin typeface="Segoe UI Semibold" panose="020B0702040204020203" pitchFamily="34" charset="0"/>
                <a:ea typeface="メイリオ" panose="020B0604030504040204" pitchFamily="50" charset="-128"/>
                <a:cs typeface="Segoe UI Semibold" panose="020B0702040204020203" pitchFamily="34" charset="0"/>
              </a:rPr>
              <a:t>UI </a:t>
            </a:r>
            <a:r>
              <a:rPr lang="en-US" altLang="ja-JP" sz="2000" dirty="0" err="1">
                <a:solidFill>
                  <a:schemeClr val="tx1">
                    <a:lumMod val="90000"/>
                    <a:lumOff val="10000"/>
                  </a:schemeClr>
                </a:solidFill>
                <a:latin typeface="Segoe UI Semibold" panose="020B0702040204020203" pitchFamily="34" charset="0"/>
                <a:ea typeface="メイリオ" panose="020B0604030504040204" pitchFamily="50" charset="-128"/>
                <a:cs typeface="Segoe UI Semibold" panose="020B0702040204020203" pitchFamily="34" charset="0"/>
              </a:rPr>
              <a:t>Semibold</a:t>
            </a:r>
            <a:endParaRPr lang="en-US" altLang="ja-JP" sz="2000" dirty="0">
              <a:solidFill>
                <a:schemeClr val="tx1">
                  <a:lumMod val="90000"/>
                  <a:lumOff val="10000"/>
                </a:schemeClr>
              </a:solidFill>
              <a:latin typeface="Segoe UI Semibold" panose="020B0702040204020203" pitchFamily="34" charset="0"/>
              <a:ea typeface="メイリオ" panose="020B0604030504040204" pitchFamily="50" charset="-128"/>
              <a:cs typeface="Segoe UI Semibold" panose="020B0702040204020203" pitchFamily="34" charset="0"/>
            </a:endParaRPr>
          </a:p>
          <a:p>
            <a:pPr>
              <a:lnSpc>
                <a:spcPct val="200000"/>
              </a:lnSpc>
            </a:pPr>
            <a:r>
              <a:rPr lang="en-US" altLang="ja-JP" sz="2000" dirty="0" err="1">
                <a:solidFill>
                  <a:schemeClr val="tx1">
                    <a:lumMod val="90000"/>
                    <a:lumOff val="10000"/>
                  </a:schemeClr>
                </a:solidFill>
                <a:latin typeface="Segoe UI Black" panose="020B0A02040204020203" pitchFamily="34" charset="0"/>
                <a:ea typeface="Segoe UI Black" panose="020B0A02040204020203" pitchFamily="34" charset="0"/>
                <a:cs typeface="Segoe UI Black" panose="020B0A02040204020203" pitchFamily="34" charset="0"/>
              </a:rPr>
              <a:t>ABCDEabcde</a:t>
            </a:r>
            <a:r>
              <a:rPr lang="ja-JP" altLang="en-US" sz="2000" dirty="0">
                <a:solidFill>
                  <a:schemeClr val="tx1">
                    <a:lumMod val="90000"/>
                    <a:lumOff val="10000"/>
                  </a:schemeClr>
                </a:solidFill>
                <a:latin typeface="Segoe UI Black" panose="020B0A02040204020203" pitchFamily="34" charset="0"/>
                <a:ea typeface="メイリオ" panose="020B0604030504040204" pitchFamily="50" charset="-128"/>
                <a:cs typeface="Segoe UI Black" panose="020B0A02040204020203" pitchFamily="34" charset="0"/>
              </a:rPr>
              <a:t>　</a:t>
            </a:r>
            <a:r>
              <a:rPr lang="en-US" altLang="ja-JP" sz="2000" dirty="0">
                <a:solidFill>
                  <a:schemeClr val="tx1">
                    <a:lumMod val="90000"/>
                    <a:lumOff val="10000"/>
                  </a:schemeClr>
                </a:solidFill>
                <a:latin typeface="Segoe UI Black" panose="020B0A02040204020203" pitchFamily="34" charset="0"/>
                <a:ea typeface="Segoe UI Black" panose="020B0A02040204020203" pitchFamily="34" charset="0"/>
                <a:cs typeface="Segoe UI Black" panose="020B0A02040204020203" pitchFamily="34" charset="0"/>
              </a:rPr>
              <a:t>Segoe</a:t>
            </a:r>
            <a:r>
              <a:rPr lang="ja-JP" altLang="en-US" sz="2000" dirty="0">
                <a:solidFill>
                  <a:schemeClr val="tx1">
                    <a:lumMod val="90000"/>
                    <a:lumOff val="10000"/>
                  </a:schemeClr>
                </a:solidFill>
                <a:latin typeface="Segoe UI Black" panose="020B0A02040204020203" pitchFamily="34" charset="0"/>
                <a:ea typeface="メイリオ" panose="020B0604030504040204" pitchFamily="50" charset="-128"/>
                <a:cs typeface="Segoe UI Black" panose="020B0A02040204020203" pitchFamily="34" charset="0"/>
              </a:rPr>
              <a:t> </a:t>
            </a:r>
            <a:r>
              <a:rPr lang="en-US" altLang="ja-JP" sz="2000" dirty="0">
                <a:solidFill>
                  <a:schemeClr val="tx1">
                    <a:lumMod val="90000"/>
                    <a:lumOff val="10000"/>
                  </a:schemeClr>
                </a:solidFill>
                <a:latin typeface="Segoe UI Black" panose="020B0A02040204020203" pitchFamily="34" charset="0"/>
                <a:ea typeface="Segoe UI Black" panose="020B0A02040204020203" pitchFamily="34" charset="0"/>
                <a:cs typeface="Segoe UI Black" panose="020B0A02040204020203" pitchFamily="34" charset="0"/>
              </a:rPr>
              <a:t>UI Black</a:t>
            </a:r>
          </a:p>
          <a:p>
            <a:pPr>
              <a:lnSpc>
                <a:spcPct val="200000"/>
              </a:lnSpc>
            </a:pPr>
            <a:r>
              <a:rPr lang="en-US" altLang="ja-JP" sz="2000" dirty="0" err="1">
                <a:solidFill>
                  <a:schemeClr val="tx1">
                    <a:lumMod val="90000"/>
                    <a:lumOff val="10000"/>
                  </a:schemeClr>
                </a:solidFill>
                <a:latin typeface="Calibri" panose="020F0502020204030204" pitchFamily="34" charset="0"/>
                <a:ea typeface="メイリオ" panose="020B0604030504040204" pitchFamily="50" charset="-128"/>
                <a:cs typeface="Calibri" panose="020F0502020204030204" pitchFamily="34" charset="0"/>
              </a:rPr>
              <a:t>ABCDEabcde</a:t>
            </a:r>
            <a:r>
              <a:rPr lang="ja-JP" altLang="en-US" sz="2000" dirty="0">
                <a:solidFill>
                  <a:schemeClr val="tx1">
                    <a:lumMod val="90000"/>
                    <a:lumOff val="10000"/>
                  </a:schemeClr>
                </a:solidFill>
                <a:latin typeface="Calibri" panose="020F0502020204030204" pitchFamily="34" charset="0"/>
                <a:ea typeface="メイリオ" panose="020B0604030504040204" pitchFamily="50" charset="-128"/>
                <a:cs typeface="Calibri" panose="020F0502020204030204" pitchFamily="34" charset="0"/>
              </a:rPr>
              <a:t>　</a:t>
            </a:r>
            <a:r>
              <a:rPr lang="en-US" altLang="ja-JP" sz="2000" dirty="0">
                <a:solidFill>
                  <a:schemeClr val="tx1">
                    <a:lumMod val="90000"/>
                    <a:lumOff val="10000"/>
                  </a:schemeClr>
                </a:solidFill>
                <a:latin typeface="Calibri" panose="020F0502020204030204" pitchFamily="34" charset="0"/>
                <a:ea typeface="メイリオ" panose="020B0604030504040204" pitchFamily="50" charset="-128"/>
                <a:cs typeface="Calibri" panose="020F0502020204030204" pitchFamily="34" charset="0"/>
              </a:rPr>
              <a:t>Calibri</a:t>
            </a:r>
          </a:p>
          <a:p>
            <a:pPr>
              <a:lnSpc>
                <a:spcPct val="200000"/>
              </a:lnSpc>
            </a:pPr>
            <a:r>
              <a:rPr lang="en-US" altLang="ja-JP" sz="2000" dirty="0" err="1">
                <a:solidFill>
                  <a:schemeClr val="tx1">
                    <a:lumMod val="90000"/>
                    <a:lumOff val="10000"/>
                  </a:schemeClr>
                </a:solidFill>
                <a:latin typeface="Arial" panose="020B0604020202020204" pitchFamily="34" charset="0"/>
                <a:ea typeface="メイリオ" panose="020B0604030504040204" pitchFamily="50" charset="-128"/>
                <a:cs typeface="Arial" panose="020B0604020202020204" pitchFamily="34" charset="0"/>
              </a:rPr>
              <a:t>ABCDEabcde</a:t>
            </a:r>
            <a:r>
              <a:rPr lang="ja-JP" altLang="en-US" sz="2000" dirty="0">
                <a:solidFill>
                  <a:schemeClr val="tx1">
                    <a:lumMod val="90000"/>
                    <a:lumOff val="10000"/>
                  </a:schemeClr>
                </a:solidFill>
                <a:latin typeface="Arial" panose="020B0604020202020204" pitchFamily="34" charset="0"/>
                <a:ea typeface="メイリオ" panose="020B0604030504040204" pitchFamily="50" charset="-128"/>
                <a:cs typeface="Arial" panose="020B0604020202020204" pitchFamily="34" charset="0"/>
              </a:rPr>
              <a:t>　</a:t>
            </a:r>
            <a:r>
              <a:rPr lang="en-US" altLang="ja-JP" sz="2000" dirty="0">
                <a:solidFill>
                  <a:schemeClr val="tx1">
                    <a:lumMod val="90000"/>
                    <a:lumOff val="10000"/>
                  </a:schemeClr>
                </a:solidFill>
                <a:latin typeface="Arial" panose="020B0604020202020204" pitchFamily="34" charset="0"/>
                <a:ea typeface="メイリオ" panose="020B0604030504040204" pitchFamily="50" charset="-128"/>
                <a:cs typeface="Arial" panose="020B0604020202020204" pitchFamily="34" charset="0"/>
              </a:rPr>
              <a:t>Arial</a:t>
            </a:r>
          </a:p>
          <a:p>
            <a:pPr>
              <a:lnSpc>
                <a:spcPct val="200000"/>
              </a:lnSpc>
            </a:pPr>
            <a:r>
              <a:rPr lang="en-US" altLang="ja-JP" sz="2000" dirty="0" err="1">
                <a:solidFill>
                  <a:schemeClr val="tx1">
                    <a:lumMod val="90000"/>
                    <a:lumOff val="10000"/>
                  </a:schemeClr>
                </a:solidFill>
                <a:latin typeface="Arial Black" panose="020B0A04020102020204" pitchFamily="34" charset="0"/>
                <a:ea typeface="メイリオ" panose="020B0604030504040204" pitchFamily="50" charset="-128"/>
                <a:cs typeface="Arial" panose="020B0604020202020204" pitchFamily="34" charset="0"/>
              </a:rPr>
              <a:t>ABCDEabcde</a:t>
            </a:r>
            <a:r>
              <a:rPr lang="ja-JP" altLang="en-US" sz="2000" dirty="0">
                <a:solidFill>
                  <a:schemeClr val="tx1">
                    <a:lumMod val="90000"/>
                    <a:lumOff val="10000"/>
                  </a:schemeClr>
                </a:solidFill>
                <a:latin typeface="Arial Black" panose="020B0A04020102020204" pitchFamily="34" charset="0"/>
                <a:ea typeface="メイリオ" panose="020B0604030504040204" pitchFamily="50" charset="-128"/>
                <a:cs typeface="Arial" panose="020B0604020202020204" pitchFamily="34" charset="0"/>
              </a:rPr>
              <a:t>　</a:t>
            </a:r>
            <a:r>
              <a:rPr lang="en-US" altLang="ja-JP" sz="2000" dirty="0">
                <a:solidFill>
                  <a:schemeClr val="tx1">
                    <a:lumMod val="90000"/>
                    <a:lumOff val="10000"/>
                  </a:schemeClr>
                </a:solidFill>
                <a:latin typeface="Arial Black" panose="020B0A04020102020204" pitchFamily="34" charset="0"/>
                <a:ea typeface="メイリオ" panose="020B0604030504040204" pitchFamily="50" charset="-128"/>
                <a:cs typeface="Arial" panose="020B0604020202020204" pitchFamily="34" charset="0"/>
              </a:rPr>
              <a:t>Arial Black</a:t>
            </a:r>
          </a:p>
        </p:txBody>
      </p:sp>
    </p:spTree>
    <p:extLst>
      <p:ext uri="{BB962C8B-B14F-4D97-AF65-F5344CB8AC3E}">
        <p14:creationId xmlns:p14="http://schemas.microsoft.com/office/powerpoint/2010/main" val="3854673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p:cNvSpPr/>
          <p:nvPr/>
        </p:nvSpPr>
        <p:spPr>
          <a:xfrm>
            <a:off x="948164" y="2193524"/>
            <a:ext cx="4694702" cy="2815805"/>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accent6"/>
              </a:solidFill>
            </a:endParaRPr>
          </a:p>
        </p:txBody>
      </p:sp>
      <p:sp>
        <p:nvSpPr>
          <p:cNvPr id="11" name="テキスト ボックス 10"/>
          <p:cNvSpPr txBox="1"/>
          <p:nvPr/>
        </p:nvSpPr>
        <p:spPr>
          <a:xfrm>
            <a:off x="1092098" y="5505840"/>
            <a:ext cx="10053306" cy="954107"/>
          </a:xfrm>
          <a:prstGeom prst="rect">
            <a:avLst/>
          </a:prstGeom>
          <a:noFill/>
        </p:spPr>
        <p:txBody>
          <a:bodyPr wrap="square" rtlCol="0">
            <a:spAutoFit/>
          </a:bodyPr>
          <a:lstStyle/>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楕円は並べたときのバランスが悪いため、理由がない限りは避けたほうが無難です。</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柔らかい印象を出すには、角丸四角形がおすすめです。</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また、テキストボックスの背景と輪郭線の両方に色を付けると、デザインがごちゃごちゃして見づらくなります。</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基本的には、色付けは背景か輪郭線のどちらかだけにするのがおすすめです。</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31</a:t>
            </a:fld>
            <a:endParaRPr kumimoji="1" lang="ja-JP" altLang="en-US"/>
          </a:p>
        </p:txBody>
      </p:sp>
      <p:sp>
        <p:nvSpPr>
          <p:cNvPr id="81" name="テキスト ボックス 80"/>
          <p:cNvSpPr txBox="1"/>
          <p:nvPr/>
        </p:nvSpPr>
        <p:spPr>
          <a:xfrm>
            <a:off x="808017" y="1437159"/>
            <a:ext cx="633792" cy="633792"/>
          </a:xfrm>
          <a:prstGeom prst="mathMultiply">
            <a:avLst/>
          </a:prstGeom>
          <a:solidFill>
            <a:srgbClr val="D05F4F"/>
          </a:solidFill>
        </p:spPr>
        <p:txBody>
          <a:bodyPr wrap="square" lIns="0" tIns="0" rIns="0" bIns="0" rtlCol="0" anchor="ctr" anchorCtr="0">
            <a:noAutofit/>
          </a:bodyPr>
          <a:lstStyle/>
          <a:p>
            <a:pPr algn="ctr"/>
            <a:r>
              <a:rPr lang="en-US" altLang="ja-JP" sz="1400" b="1" dirty="0"/>
              <a:t>NG</a:t>
            </a:r>
            <a:endParaRPr kumimoji="1" lang="ja-JP" altLang="en-US" sz="1400" b="1" dirty="0"/>
          </a:p>
        </p:txBody>
      </p:sp>
      <p:sp>
        <p:nvSpPr>
          <p:cNvPr id="82" name="テキスト ボックス 81"/>
          <p:cNvSpPr txBox="1"/>
          <p:nvPr/>
        </p:nvSpPr>
        <p:spPr>
          <a:xfrm>
            <a:off x="1534023" y="1569389"/>
            <a:ext cx="3361361" cy="369332"/>
          </a:xfrm>
          <a:prstGeom prst="rect">
            <a:avLst/>
          </a:prstGeom>
          <a:noFill/>
        </p:spPr>
        <p:txBody>
          <a:bodyPr wrap="square" rtlCol="0">
            <a:spAutoFit/>
          </a:bodyPr>
          <a:lstStyle/>
          <a:p>
            <a:r>
              <a:rPr lang="ja-JP" altLang="en-US" b="1" dirty="0">
                <a:solidFill>
                  <a:schemeClr val="tx1">
                    <a:lumMod val="90000"/>
                    <a:lumOff val="10000"/>
                  </a:schemeClr>
                </a:solidFill>
                <a:latin typeface="Meiryo UI" panose="020B0604030504040204" pitchFamily="50" charset="-128"/>
                <a:ea typeface="Meiryo UI" panose="020B0604030504040204" pitchFamily="50" charset="-128"/>
              </a:rPr>
              <a:t>テキストボックスの見栄えが悪い</a:t>
            </a:r>
            <a:endParaRPr lang="en-US" altLang="ja-JP" b="1"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84" name="テキスト ボックス 83"/>
          <p:cNvSpPr txBox="1"/>
          <p:nvPr/>
        </p:nvSpPr>
        <p:spPr>
          <a:xfrm>
            <a:off x="6541485" y="1502055"/>
            <a:ext cx="504000" cy="504000"/>
          </a:xfrm>
          <a:prstGeom prst="donut">
            <a:avLst/>
          </a:prstGeom>
          <a:solidFill>
            <a:srgbClr val="D05F4F"/>
          </a:solidFill>
        </p:spPr>
        <p:txBody>
          <a:bodyPr wrap="square" lIns="0" tIns="0" rIns="0" bIns="0" rtlCol="0" anchor="ctr" anchorCtr="0">
            <a:noAutofit/>
          </a:bodyPr>
          <a:lstStyle/>
          <a:p>
            <a:pPr algn="ctr"/>
            <a:r>
              <a:rPr kumimoji="1" lang="en-US" altLang="ja-JP" b="1" dirty="0"/>
              <a:t>OK</a:t>
            </a:r>
            <a:endParaRPr kumimoji="1" lang="ja-JP" altLang="en-US" b="1" dirty="0"/>
          </a:p>
        </p:txBody>
      </p:sp>
      <p:sp>
        <p:nvSpPr>
          <p:cNvPr id="87" name="テキスト ボックス 86"/>
          <p:cNvSpPr txBox="1"/>
          <p:nvPr/>
        </p:nvSpPr>
        <p:spPr>
          <a:xfrm>
            <a:off x="7062797" y="1569389"/>
            <a:ext cx="4579076" cy="369332"/>
          </a:xfrm>
          <a:prstGeom prst="rect">
            <a:avLst/>
          </a:prstGeom>
          <a:noFill/>
        </p:spPr>
        <p:txBody>
          <a:bodyPr wrap="square" rtlCol="0">
            <a:spAutoFit/>
          </a:bodyPr>
          <a:lstStyle/>
          <a:p>
            <a:r>
              <a:rPr lang="ja-JP" altLang="en-US" b="1" dirty="0">
                <a:solidFill>
                  <a:srgbClr val="D05F4F"/>
                </a:solidFill>
                <a:latin typeface="Meiryo UI" panose="020B0604030504040204" pitchFamily="50" charset="-128"/>
                <a:ea typeface="Meiryo UI" panose="020B0604030504040204" pitchFamily="50" charset="-128"/>
              </a:rPr>
              <a:t>テキストボックスを調整し、すっきり見やすく</a:t>
            </a:r>
            <a:endParaRPr lang="en-US" altLang="ja-JP" b="1" dirty="0">
              <a:solidFill>
                <a:srgbClr val="D05F4F"/>
              </a:solidFill>
              <a:latin typeface="Meiryo UI" panose="020B0604030504040204" pitchFamily="50" charset="-128"/>
              <a:ea typeface="Meiryo UI" panose="020B0604030504040204" pitchFamily="50" charset="-128"/>
            </a:endParaRPr>
          </a:p>
        </p:txBody>
      </p:sp>
      <p:sp>
        <p:nvSpPr>
          <p:cNvPr id="7" name="テキスト ボックス 6"/>
          <p:cNvSpPr txBox="1"/>
          <p:nvPr/>
        </p:nvSpPr>
        <p:spPr>
          <a:xfrm>
            <a:off x="1103869" y="2416923"/>
            <a:ext cx="1578605" cy="1915450"/>
          </a:xfrm>
          <a:prstGeom prst="roundRect">
            <a:avLst>
              <a:gd name="adj" fmla="val 7484"/>
            </a:avLst>
          </a:prstGeom>
          <a:solidFill>
            <a:schemeClr val="bg1"/>
          </a:solidFill>
          <a:ln w="38100">
            <a:solidFill>
              <a:srgbClr val="449A75"/>
            </a:solidFill>
          </a:ln>
        </p:spPr>
        <p:txBody>
          <a:bodyPr wrap="square" tIns="108000" rtlCol="0" anchor="ctr">
            <a:noAutofit/>
          </a:bodyPr>
          <a:lstStyle/>
          <a:p>
            <a:pPr algn="ctr"/>
            <a:r>
              <a:rPr lang="ja-JP" altLang="en-US" sz="2400" b="1" dirty="0">
                <a:solidFill>
                  <a:srgbClr val="449A75"/>
                </a:solidFill>
                <a:latin typeface="メイリオ" panose="020B0604030504040204" pitchFamily="50" charset="-128"/>
                <a:ea typeface="メイリオ" panose="020B0604030504040204" pitchFamily="50" charset="-128"/>
              </a:rPr>
              <a:t>東京都</a:t>
            </a:r>
            <a:endParaRPr lang="en-US" altLang="ja-JP" sz="2400" b="1" dirty="0">
              <a:solidFill>
                <a:srgbClr val="449A75"/>
              </a:solidFill>
              <a:latin typeface="メイリオ" panose="020B0604030504040204" pitchFamily="50" charset="-128"/>
              <a:ea typeface="メイリオ" panose="020B0604030504040204" pitchFamily="50" charset="-128"/>
            </a:endParaRPr>
          </a:p>
          <a:p>
            <a:pPr algn="ctr"/>
            <a:r>
              <a:rPr lang="ja-JP" altLang="en-US" sz="2400" b="1" dirty="0">
                <a:solidFill>
                  <a:srgbClr val="449A75"/>
                </a:solidFill>
                <a:latin typeface="メイリオ" panose="020B0604030504040204" pitchFamily="50" charset="-128"/>
                <a:ea typeface="メイリオ" panose="020B0604030504040204" pitchFamily="50" charset="-128"/>
              </a:rPr>
              <a:t>公式</a:t>
            </a:r>
            <a:endParaRPr lang="en-US" altLang="ja-JP" sz="2400" b="1" dirty="0">
              <a:solidFill>
                <a:srgbClr val="449A75"/>
              </a:solidFill>
              <a:latin typeface="メイリオ" panose="020B0604030504040204" pitchFamily="50" charset="-128"/>
              <a:ea typeface="メイリオ" panose="020B0604030504040204" pitchFamily="50" charset="-128"/>
            </a:endParaRPr>
          </a:p>
          <a:p>
            <a:pPr algn="ctr"/>
            <a:r>
              <a:rPr lang="ja-JP" altLang="en-US" sz="2400" b="1" dirty="0">
                <a:solidFill>
                  <a:srgbClr val="449A75"/>
                </a:solidFill>
                <a:latin typeface="メイリオ" panose="020B0604030504040204" pitchFamily="50" charset="-128"/>
                <a:ea typeface="メイリオ" panose="020B0604030504040204" pitchFamily="50" charset="-128"/>
              </a:rPr>
              <a:t>アプリ</a:t>
            </a:r>
            <a:endParaRPr kumimoji="1" lang="ja-JP" altLang="en-US" sz="2400" b="1" dirty="0">
              <a:solidFill>
                <a:srgbClr val="449A75"/>
              </a:solidFill>
              <a:latin typeface="メイリオ" panose="020B0604030504040204" pitchFamily="50" charset="-128"/>
              <a:ea typeface="メイリオ" panose="020B0604030504040204" pitchFamily="50" charset="-128"/>
            </a:endParaRPr>
          </a:p>
        </p:txBody>
      </p:sp>
      <p:sp>
        <p:nvSpPr>
          <p:cNvPr id="18" name="楕円 17"/>
          <p:cNvSpPr/>
          <p:nvPr/>
        </p:nvSpPr>
        <p:spPr>
          <a:xfrm>
            <a:off x="2838179" y="2808178"/>
            <a:ext cx="2610059" cy="45208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kumimoji="1" lang="ja-JP" altLang="en-US" sz="1400" b="1" dirty="0">
                <a:solidFill>
                  <a:schemeClr val="bg1"/>
                </a:solidFill>
              </a:rPr>
              <a:t>都政の最新情報をお知らせ</a:t>
            </a:r>
          </a:p>
        </p:txBody>
      </p:sp>
      <p:sp>
        <p:nvSpPr>
          <p:cNvPr id="20" name="楕円 19"/>
          <p:cNvSpPr/>
          <p:nvPr/>
        </p:nvSpPr>
        <p:spPr>
          <a:xfrm>
            <a:off x="2838179" y="3338654"/>
            <a:ext cx="2610059" cy="45208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400" b="1" dirty="0">
                <a:solidFill>
                  <a:schemeClr val="bg1"/>
                </a:solidFill>
              </a:rPr>
              <a:t>東京の観光スポット紹介</a:t>
            </a:r>
          </a:p>
        </p:txBody>
      </p:sp>
      <p:sp>
        <p:nvSpPr>
          <p:cNvPr id="21" name="楕円 20"/>
          <p:cNvSpPr/>
          <p:nvPr/>
        </p:nvSpPr>
        <p:spPr>
          <a:xfrm>
            <a:off x="2855292" y="3880284"/>
            <a:ext cx="2610059" cy="45208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400" b="1" dirty="0">
                <a:solidFill>
                  <a:schemeClr val="bg1"/>
                </a:solidFill>
              </a:rPr>
              <a:t>電子申請機能も随時追加</a:t>
            </a:r>
          </a:p>
        </p:txBody>
      </p:sp>
      <p:sp>
        <p:nvSpPr>
          <p:cNvPr id="22" name="角丸四角形 21"/>
          <p:cNvSpPr/>
          <p:nvPr/>
        </p:nvSpPr>
        <p:spPr>
          <a:xfrm>
            <a:off x="2855291" y="2343982"/>
            <a:ext cx="2610059" cy="452089"/>
          </a:xfrm>
          <a:prstGeom prst="roundRect">
            <a:avLst>
              <a:gd name="adj" fmla="val 1690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449A75"/>
                </a:solidFill>
                <a:latin typeface="HGP創英角ｺﾞｼｯｸUB" panose="020B0900000000000000" pitchFamily="50" charset="-128"/>
                <a:ea typeface="HGP創英角ｺﾞｼｯｸUB" panose="020B0900000000000000" pitchFamily="50" charset="-128"/>
              </a:rPr>
              <a:t>オススメポイント！</a:t>
            </a:r>
          </a:p>
        </p:txBody>
      </p:sp>
      <p:sp>
        <p:nvSpPr>
          <p:cNvPr id="23" name="テキスト ボックス 22"/>
          <p:cNvSpPr txBox="1"/>
          <p:nvPr/>
        </p:nvSpPr>
        <p:spPr>
          <a:xfrm>
            <a:off x="1103870" y="4505624"/>
            <a:ext cx="4344368" cy="386054"/>
          </a:xfrm>
          <a:prstGeom prst="roundRect">
            <a:avLst>
              <a:gd name="adj" fmla="val 0"/>
            </a:avLst>
          </a:prstGeom>
          <a:solidFill>
            <a:srgbClr val="D7EDE4"/>
          </a:solidFill>
          <a:ln w="28575">
            <a:solidFill>
              <a:srgbClr val="449A75"/>
            </a:solidFill>
          </a:ln>
        </p:spPr>
        <p:txBody>
          <a:bodyPr wrap="square" tIns="72000" bIns="36000" rtlCol="0">
            <a:spAutoFit/>
          </a:bodyPr>
          <a:lstStyle/>
          <a:p>
            <a:pPr algn="ctr"/>
            <a:r>
              <a:rPr lang="ja-JP" altLang="en-US" b="1" dirty="0">
                <a:solidFill>
                  <a:schemeClr val="tx1">
                    <a:lumMod val="75000"/>
                    <a:lumOff val="25000"/>
                  </a:schemeClr>
                </a:solidFill>
                <a:latin typeface="メイリオ" panose="020B0604030504040204" pitchFamily="50" charset="-128"/>
                <a:ea typeface="メイリオ" panose="020B0604030504040204" pitchFamily="50" charset="-128"/>
              </a:rPr>
              <a:t>今すぐこちらからダウンロード！</a:t>
            </a:r>
            <a:endParaRPr kumimoji="1" lang="en-US" altLang="ja-JP" b="1" dirty="0">
              <a:solidFill>
                <a:schemeClr val="tx1">
                  <a:lumMod val="75000"/>
                  <a:lumOff val="25000"/>
                </a:schemeClr>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正方形/長方形 30"/>
          <p:cNvSpPr/>
          <p:nvPr/>
        </p:nvSpPr>
        <p:spPr>
          <a:xfrm>
            <a:off x="6541485" y="2193524"/>
            <a:ext cx="4694702" cy="2815805"/>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accent6"/>
              </a:solidFill>
            </a:endParaRPr>
          </a:p>
        </p:txBody>
      </p:sp>
      <p:sp>
        <p:nvSpPr>
          <p:cNvPr id="32" name="テキスト ボックス 31"/>
          <p:cNvSpPr txBox="1"/>
          <p:nvPr/>
        </p:nvSpPr>
        <p:spPr>
          <a:xfrm>
            <a:off x="6697190" y="2416923"/>
            <a:ext cx="1578605" cy="1915450"/>
          </a:xfrm>
          <a:prstGeom prst="roundRect">
            <a:avLst>
              <a:gd name="adj" fmla="val 7484"/>
            </a:avLst>
          </a:prstGeom>
          <a:solidFill>
            <a:schemeClr val="bg1"/>
          </a:solidFill>
          <a:ln w="38100">
            <a:solidFill>
              <a:srgbClr val="449A75"/>
            </a:solidFill>
          </a:ln>
        </p:spPr>
        <p:txBody>
          <a:bodyPr wrap="square" tIns="108000" rtlCol="0" anchor="ctr">
            <a:noAutofit/>
          </a:bodyPr>
          <a:lstStyle/>
          <a:p>
            <a:pPr algn="ctr"/>
            <a:r>
              <a:rPr lang="ja-JP" altLang="en-US" sz="2400" b="1" dirty="0">
                <a:solidFill>
                  <a:srgbClr val="449A75"/>
                </a:solidFill>
                <a:latin typeface="メイリオ" panose="020B0604030504040204" pitchFamily="50" charset="-128"/>
                <a:ea typeface="メイリオ" panose="020B0604030504040204" pitchFamily="50" charset="-128"/>
              </a:rPr>
              <a:t>東京都</a:t>
            </a:r>
            <a:endParaRPr lang="en-US" altLang="ja-JP" sz="2400" b="1" dirty="0">
              <a:solidFill>
                <a:srgbClr val="449A75"/>
              </a:solidFill>
              <a:latin typeface="メイリオ" panose="020B0604030504040204" pitchFamily="50" charset="-128"/>
              <a:ea typeface="メイリオ" panose="020B0604030504040204" pitchFamily="50" charset="-128"/>
            </a:endParaRPr>
          </a:p>
          <a:p>
            <a:pPr algn="ctr"/>
            <a:r>
              <a:rPr lang="ja-JP" altLang="en-US" sz="2400" b="1" dirty="0">
                <a:solidFill>
                  <a:srgbClr val="449A75"/>
                </a:solidFill>
                <a:latin typeface="メイリオ" panose="020B0604030504040204" pitchFamily="50" charset="-128"/>
                <a:ea typeface="メイリオ" panose="020B0604030504040204" pitchFamily="50" charset="-128"/>
              </a:rPr>
              <a:t>公式</a:t>
            </a:r>
            <a:endParaRPr lang="en-US" altLang="ja-JP" sz="2400" b="1" dirty="0">
              <a:solidFill>
                <a:srgbClr val="449A75"/>
              </a:solidFill>
              <a:latin typeface="メイリオ" panose="020B0604030504040204" pitchFamily="50" charset="-128"/>
              <a:ea typeface="メイリオ" panose="020B0604030504040204" pitchFamily="50" charset="-128"/>
            </a:endParaRPr>
          </a:p>
          <a:p>
            <a:pPr algn="ctr"/>
            <a:r>
              <a:rPr lang="ja-JP" altLang="en-US" sz="2400" b="1" dirty="0">
                <a:solidFill>
                  <a:srgbClr val="449A75"/>
                </a:solidFill>
                <a:latin typeface="メイリオ" panose="020B0604030504040204" pitchFamily="50" charset="-128"/>
                <a:ea typeface="メイリオ" panose="020B0604030504040204" pitchFamily="50" charset="-128"/>
              </a:rPr>
              <a:t>アプリ</a:t>
            </a:r>
            <a:endParaRPr kumimoji="1" lang="ja-JP" altLang="en-US" sz="2400" b="1" dirty="0">
              <a:solidFill>
                <a:srgbClr val="449A75"/>
              </a:solidFill>
              <a:latin typeface="メイリオ" panose="020B0604030504040204" pitchFamily="50" charset="-128"/>
              <a:ea typeface="メイリオ" panose="020B0604030504040204" pitchFamily="50" charset="-128"/>
            </a:endParaRPr>
          </a:p>
        </p:txBody>
      </p:sp>
      <p:sp>
        <p:nvSpPr>
          <p:cNvPr id="33" name="角丸四角形 32"/>
          <p:cNvSpPr/>
          <p:nvPr/>
        </p:nvSpPr>
        <p:spPr>
          <a:xfrm>
            <a:off x="8431500" y="2808178"/>
            <a:ext cx="2610059" cy="452089"/>
          </a:xfrm>
          <a:prstGeom prst="roundRect">
            <a:avLst>
              <a:gd name="adj" fmla="val 169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solidFill>
              </a:rPr>
              <a:t>都政の最新情報をお知らせ</a:t>
            </a:r>
          </a:p>
        </p:txBody>
      </p:sp>
      <p:sp>
        <p:nvSpPr>
          <p:cNvPr id="34" name="角丸四角形 33"/>
          <p:cNvSpPr/>
          <p:nvPr/>
        </p:nvSpPr>
        <p:spPr>
          <a:xfrm>
            <a:off x="8431500" y="3338654"/>
            <a:ext cx="2610059" cy="452089"/>
          </a:xfrm>
          <a:prstGeom prst="roundRect">
            <a:avLst>
              <a:gd name="adj" fmla="val 169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solidFill>
              </a:rPr>
              <a:t>東京の観光スポット紹介</a:t>
            </a:r>
          </a:p>
        </p:txBody>
      </p:sp>
      <p:sp>
        <p:nvSpPr>
          <p:cNvPr id="35" name="角丸四角形 34"/>
          <p:cNvSpPr/>
          <p:nvPr/>
        </p:nvSpPr>
        <p:spPr>
          <a:xfrm>
            <a:off x="8448613" y="3880284"/>
            <a:ext cx="2610059" cy="452089"/>
          </a:xfrm>
          <a:prstGeom prst="roundRect">
            <a:avLst>
              <a:gd name="adj" fmla="val 169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solidFill>
              </a:rPr>
              <a:t>電子申請機能も随時追加</a:t>
            </a:r>
          </a:p>
        </p:txBody>
      </p:sp>
      <p:sp>
        <p:nvSpPr>
          <p:cNvPr id="36" name="角丸四角形 35"/>
          <p:cNvSpPr/>
          <p:nvPr/>
        </p:nvSpPr>
        <p:spPr>
          <a:xfrm>
            <a:off x="8448612" y="2343982"/>
            <a:ext cx="2610059" cy="452089"/>
          </a:xfrm>
          <a:prstGeom prst="roundRect">
            <a:avLst>
              <a:gd name="adj" fmla="val 1690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449A75"/>
                </a:solidFill>
                <a:latin typeface="HGP創英角ｺﾞｼｯｸUB" panose="020B0900000000000000" pitchFamily="50" charset="-128"/>
                <a:ea typeface="HGP創英角ｺﾞｼｯｸUB" panose="020B0900000000000000" pitchFamily="50" charset="-128"/>
              </a:rPr>
              <a:t>オススメポイント！</a:t>
            </a:r>
          </a:p>
        </p:txBody>
      </p:sp>
      <p:sp>
        <p:nvSpPr>
          <p:cNvPr id="37" name="テキスト ボックス 36"/>
          <p:cNvSpPr txBox="1"/>
          <p:nvPr/>
        </p:nvSpPr>
        <p:spPr>
          <a:xfrm>
            <a:off x="6697191" y="4505624"/>
            <a:ext cx="4344368" cy="386054"/>
          </a:xfrm>
          <a:prstGeom prst="roundRect">
            <a:avLst>
              <a:gd name="adj" fmla="val 0"/>
            </a:avLst>
          </a:prstGeom>
          <a:solidFill>
            <a:srgbClr val="D7EDE4"/>
          </a:solidFill>
          <a:ln w="28575">
            <a:noFill/>
          </a:ln>
        </p:spPr>
        <p:txBody>
          <a:bodyPr wrap="square" tIns="72000" bIns="36000" rtlCol="0">
            <a:spAutoFit/>
          </a:bodyPr>
          <a:lstStyle/>
          <a:p>
            <a:pPr algn="ctr"/>
            <a:r>
              <a:rPr lang="ja-JP" altLang="en-US" b="1" dirty="0">
                <a:solidFill>
                  <a:schemeClr val="tx1">
                    <a:lumMod val="75000"/>
                    <a:lumOff val="25000"/>
                  </a:schemeClr>
                </a:solidFill>
                <a:latin typeface="メイリオ" panose="020B0604030504040204" pitchFamily="50" charset="-128"/>
                <a:ea typeface="メイリオ" panose="020B0604030504040204" pitchFamily="50" charset="-128"/>
              </a:rPr>
              <a:t>今すぐこちらからダウンロード！</a:t>
            </a:r>
            <a:endParaRPr kumimoji="1" lang="en-US" altLang="ja-JP" b="1" dirty="0">
              <a:solidFill>
                <a:schemeClr val="tx1">
                  <a:lumMod val="75000"/>
                  <a:lumOff val="25000"/>
                </a:schemeClr>
              </a:solidFill>
              <a:latin typeface="Arial" panose="020B0604020202020204" pitchFamily="34" charset="0"/>
              <a:ea typeface="メイリオ" panose="020B0604030504040204" pitchFamily="50" charset="-128"/>
              <a:cs typeface="Arial" panose="020B0604020202020204" pitchFamily="34" charset="0"/>
            </a:endParaRPr>
          </a:p>
        </p:txBody>
      </p:sp>
      <p:sp>
        <p:nvSpPr>
          <p:cNvPr id="42" name="テキスト ボックス 41"/>
          <p:cNvSpPr txBox="1"/>
          <p:nvPr/>
        </p:nvSpPr>
        <p:spPr>
          <a:xfrm>
            <a:off x="243892" y="297154"/>
            <a:ext cx="11704216" cy="757386"/>
          </a:xfrm>
          <a:prstGeom prst="roundRect">
            <a:avLst>
              <a:gd name="adj" fmla="val 50000"/>
            </a:avLst>
          </a:prstGeom>
          <a:solidFill>
            <a:srgbClr val="D05F4F"/>
          </a:solidFill>
        </p:spPr>
        <p:txBody>
          <a:bodyPr wrap="square" bIns="0" rtlCol="0" anchor="ctr">
            <a:spAutoFit/>
          </a:bodyPr>
          <a:lstStyle/>
          <a:p>
            <a:r>
              <a:rPr lang="en-US" altLang="ja-JP" sz="3200" b="1" dirty="0">
                <a:solidFill>
                  <a:schemeClr val="bg1"/>
                </a:solidFill>
                <a:latin typeface="メイリオ" panose="020B0604030504040204" pitchFamily="50" charset="-128"/>
                <a:ea typeface="メイリオ" panose="020B0604030504040204" pitchFamily="50" charset="-128"/>
              </a:rPr>
              <a:t>3-9</a:t>
            </a:r>
            <a:r>
              <a:rPr lang="ja-JP" altLang="en-US" sz="3200" b="1" dirty="0">
                <a:solidFill>
                  <a:schemeClr val="bg1"/>
                </a:solidFill>
                <a:latin typeface="メイリオ" panose="020B0604030504040204" pitchFamily="50" charset="-128"/>
                <a:ea typeface="メイリオ" panose="020B0604030504040204" pitchFamily="50" charset="-128"/>
              </a:rPr>
              <a:t>　テキストボックスは楕円より角丸四角</a:t>
            </a:r>
            <a:endParaRPr lang="en-US" altLang="ja-JP" sz="3200" b="1" dirty="0">
              <a:solidFill>
                <a:schemeClr val="bg1"/>
              </a:solidFill>
              <a:latin typeface="メイリオ" panose="020B0604030504040204" pitchFamily="50" charset="-128"/>
              <a:ea typeface="メイリオ" panose="020B0604030504040204" pitchFamily="50" charset="-128"/>
            </a:endParaRPr>
          </a:p>
        </p:txBody>
      </p:sp>
      <p:cxnSp>
        <p:nvCxnSpPr>
          <p:cNvPr id="26" name="直線コネクタ 25"/>
          <p:cNvCxnSpPr>
            <a:endCxn id="27" idx="1"/>
          </p:cNvCxnSpPr>
          <p:nvPr/>
        </p:nvCxnSpPr>
        <p:spPr>
          <a:xfrm>
            <a:off x="9202994" y="4891678"/>
            <a:ext cx="294952" cy="444928"/>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9497946" y="5182717"/>
            <a:ext cx="2694054" cy="307777"/>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背景を塗るなら輪郭線は無色</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11547998" y="3059106"/>
            <a:ext cx="400110" cy="2036917"/>
          </a:xfrm>
          <a:prstGeom prst="rect">
            <a:avLst/>
          </a:prstGeom>
          <a:noFill/>
        </p:spPr>
        <p:txBody>
          <a:bodyPr vert="eaVert"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角丸四角にする</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cxnSp>
        <p:nvCxnSpPr>
          <p:cNvPr id="38" name="直線コネクタ 37"/>
          <p:cNvCxnSpPr/>
          <p:nvPr/>
        </p:nvCxnSpPr>
        <p:spPr>
          <a:xfrm>
            <a:off x="10697498" y="3165403"/>
            <a:ext cx="862624" cy="399295"/>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446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cid:8554314478436898470048547"/>
          <p:cNvPicPr>
            <a:picLocks noChangeAspect="1" noChangeArrowheads="1"/>
          </p:cNvPicPr>
          <p:nvPr/>
        </p:nvPicPr>
        <p:blipFill>
          <a:blip r:embed="rId2" r:link="rId3" cstate="email">
            <a:extLst>
              <a:ext uri="{28A0092B-C50C-407E-A947-70E740481C1C}">
                <a14:useLocalDpi xmlns:a14="http://schemas.microsoft.com/office/drawing/2010/main"/>
              </a:ext>
            </a:extLst>
          </a:blip>
          <a:srcRect/>
          <a:stretch>
            <a:fillRect/>
          </a:stretch>
        </p:blipFill>
        <p:spPr bwMode="auto">
          <a:xfrm>
            <a:off x="1213122" y="2193524"/>
            <a:ext cx="4225783" cy="2815805"/>
          </a:xfrm>
          <a:prstGeom prst="rect">
            <a:avLst/>
          </a:prstGeom>
          <a:noFill/>
          <a:extLst>
            <a:ext uri="{909E8E84-426E-40DD-AFC4-6F175D3DCCD1}">
              <a14:hiddenFill xmlns:a14="http://schemas.microsoft.com/office/drawing/2010/main">
                <a:solidFill>
                  <a:srgbClr val="FFFFFF"/>
                </a:solidFill>
              </a14:hiddenFill>
            </a:ext>
          </a:extLst>
        </p:spPr>
      </p:pic>
      <p:pic>
        <p:nvPicPr>
          <p:cNvPr id="39" name="図 38"/>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1031138" y="495613"/>
            <a:ext cx="611144" cy="611144"/>
          </a:xfrm>
          <a:prstGeom prst="rect">
            <a:avLst/>
          </a:prstGeom>
        </p:spPr>
      </p:pic>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32</a:t>
            </a:fld>
            <a:endParaRPr kumimoji="1" lang="ja-JP" altLang="en-US"/>
          </a:p>
        </p:txBody>
      </p:sp>
      <p:sp>
        <p:nvSpPr>
          <p:cNvPr id="81" name="テキスト ボックス 80"/>
          <p:cNvSpPr txBox="1"/>
          <p:nvPr/>
        </p:nvSpPr>
        <p:spPr>
          <a:xfrm>
            <a:off x="808017" y="1538759"/>
            <a:ext cx="633792" cy="633792"/>
          </a:xfrm>
          <a:prstGeom prst="mathMultiply">
            <a:avLst/>
          </a:prstGeom>
          <a:solidFill>
            <a:srgbClr val="D05F4F"/>
          </a:solidFill>
        </p:spPr>
        <p:txBody>
          <a:bodyPr wrap="square" lIns="0" tIns="0" rIns="0" bIns="0" rtlCol="0" anchor="ctr" anchorCtr="0">
            <a:noAutofit/>
          </a:bodyPr>
          <a:lstStyle/>
          <a:p>
            <a:pPr algn="ctr"/>
            <a:r>
              <a:rPr lang="en-US" altLang="ja-JP" sz="1400" b="1" dirty="0"/>
              <a:t>NG</a:t>
            </a:r>
            <a:endParaRPr kumimoji="1" lang="ja-JP" altLang="en-US" sz="1400" b="1" dirty="0"/>
          </a:p>
        </p:txBody>
      </p:sp>
      <p:sp>
        <p:nvSpPr>
          <p:cNvPr id="82" name="テキスト ボックス 81"/>
          <p:cNvSpPr txBox="1"/>
          <p:nvPr/>
        </p:nvSpPr>
        <p:spPr>
          <a:xfrm>
            <a:off x="1459120" y="1670989"/>
            <a:ext cx="3250040" cy="369332"/>
          </a:xfrm>
          <a:prstGeom prst="rect">
            <a:avLst/>
          </a:prstGeom>
          <a:noFill/>
        </p:spPr>
        <p:txBody>
          <a:bodyPr wrap="square" rtlCol="0">
            <a:spAutoFit/>
          </a:bodyPr>
          <a:lstStyle/>
          <a:p>
            <a:r>
              <a:rPr lang="ja-JP" altLang="en-US" b="1" dirty="0">
                <a:solidFill>
                  <a:schemeClr val="tx1">
                    <a:lumMod val="90000"/>
                    <a:lumOff val="10000"/>
                  </a:schemeClr>
                </a:solidFill>
                <a:latin typeface="Meiryo UI" panose="020B0604030504040204" pitchFamily="50" charset="-128"/>
                <a:ea typeface="Meiryo UI" panose="020B0604030504040204" pitchFamily="50" charset="-128"/>
              </a:rPr>
              <a:t>コントラストが弱く読みづらい</a:t>
            </a:r>
            <a:endParaRPr lang="en-US" altLang="ja-JP" b="1"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84" name="テキスト ボックス 83"/>
          <p:cNvSpPr txBox="1"/>
          <p:nvPr/>
        </p:nvSpPr>
        <p:spPr>
          <a:xfrm>
            <a:off x="6541485" y="1603655"/>
            <a:ext cx="504000" cy="504000"/>
          </a:xfrm>
          <a:prstGeom prst="donut">
            <a:avLst/>
          </a:prstGeom>
          <a:solidFill>
            <a:srgbClr val="D05F4F"/>
          </a:solidFill>
        </p:spPr>
        <p:txBody>
          <a:bodyPr wrap="square" lIns="0" tIns="0" rIns="0" bIns="0" rtlCol="0" anchor="ctr" anchorCtr="0">
            <a:noAutofit/>
          </a:bodyPr>
          <a:lstStyle/>
          <a:p>
            <a:pPr algn="ctr"/>
            <a:r>
              <a:rPr kumimoji="1" lang="en-US" altLang="ja-JP" b="1" dirty="0"/>
              <a:t>OK</a:t>
            </a:r>
            <a:endParaRPr kumimoji="1" lang="ja-JP" altLang="en-US" b="1" dirty="0"/>
          </a:p>
        </p:txBody>
      </p:sp>
      <p:sp>
        <p:nvSpPr>
          <p:cNvPr id="87" name="テキスト ボックス 86"/>
          <p:cNvSpPr txBox="1"/>
          <p:nvPr/>
        </p:nvSpPr>
        <p:spPr>
          <a:xfrm>
            <a:off x="7062796" y="1670989"/>
            <a:ext cx="3315643" cy="369332"/>
          </a:xfrm>
          <a:prstGeom prst="rect">
            <a:avLst/>
          </a:prstGeom>
          <a:noFill/>
        </p:spPr>
        <p:txBody>
          <a:bodyPr wrap="square" rtlCol="0">
            <a:spAutoFit/>
          </a:bodyPr>
          <a:lstStyle/>
          <a:p>
            <a:r>
              <a:rPr lang="ja-JP" altLang="en-US" b="1" dirty="0">
                <a:solidFill>
                  <a:srgbClr val="D05F4F"/>
                </a:solidFill>
                <a:latin typeface="Meiryo UI" panose="020B0604030504040204" pitchFamily="50" charset="-128"/>
                <a:ea typeface="Meiryo UI" panose="020B0604030504040204" pitchFamily="50" charset="-128"/>
              </a:rPr>
              <a:t>コントラストがはっきりしている</a:t>
            </a:r>
            <a:endParaRPr lang="en-US" altLang="ja-JP" b="1" dirty="0">
              <a:solidFill>
                <a:srgbClr val="D05F4F"/>
              </a:solidFill>
              <a:latin typeface="Meiryo UI" panose="020B0604030504040204" pitchFamily="50" charset="-128"/>
              <a:ea typeface="Meiryo UI" panose="020B0604030504040204" pitchFamily="50" charset="-128"/>
            </a:endParaRPr>
          </a:p>
        </p:txBody>
      </p:sp>
      <p:sp>
        <p:nvSpPr>
          <p:cNvPr id="18" name="角丸四角形 17"/>
          <p:cNvSpPr/>
          <p:nvPr/>
        </p:nvSpPr>
        <p:spPr>
          <a:xfrm>
            <a:off x="983104" y="2553128"/>
            <a:ext cx="4659762" cy="779692"/>
          </a:xfrm>
          <a:prstGeom prst="roundRect">
            <a:avLst>
              <a:gd name="adj" fmla="val 13125"/>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b="1" dirty="0">
                <a:solidFill>
                  <a:schemeClr val="tx1"/>
                </a:solidFill>
                <a:latin typeface="+mn-ea"/>
              </a:rPr>
              <a:t>新たな事業展開に関する</a:t>
            </a:r>
            <a:endParaRPr lang="en-US" altLang="ja-JP" sz="2400" b="1" dirty="0">
              <a:solidFill>
                <a:schemeClr val="tx1"/>
              </a:solidFill>
              <a:latin typeface="+mn-ea"/>
            </a:endParaRPr>
          </a:p>
          <a:p>
            <a:pPr algn="ctr"/>
            <a:r>
              <a:rPr lang="ja-JP" altLang="en-US" sz="2400" b="1" dirty="0">
                <a:solidFill>
                  <a:schemeClr val="tx1"/>
                </a:solidFill>
                <a:latin typeface="+mn-ea"/>
              </a:rPr>
              <a:t>説明会のお知らせ</a:t>
            </a:r>
            <a:endParaRPr kumimoji="1" lang="ja-JP" altLang="en-US" sz="2400" b="1" dirty="0">
              <a:solidFill>
                <a:schemeClr val="tx1"/>
              </a:solidFill>
              <a:latin typeface="+mn-ea"/>
            </a:endParaRPr>
          </a:p>
        </p:txBody>
      </p:sp>
      <p:sp>
        <p:nvSpPr>
          <p:cNvPr id="6" name="正方形/長方形 5"/>
          <p:cNvSpPr/>
          <p:nvPr/>
        </p:nvSpPr>
        <p:spPr>
          <a:xfrm>
            <a:off x="1213122" y="4287650"/>
            <a:ext cx="4225783" cy="70930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ja-JP" altLang="en-US" sz="1400" dirty="0">
                <a:solidFill>
                  <a:schemeClr val="tx1"/>
                </a:solidFill>
              </a:rPr>
              <a:t>▨ 日時：令和</a:t>
            </a:r>
            <a:r>
              <a:rPr lang="en-US" altLang="ja-JP" sz="1400" dirty="0">
                <a:solidFill>
                  <a:schemeClr val="tx1"/>
                </a:solidFill>
              </a:rPr>
              <a:t>3</a:t>
            </a:r>
            <a:r>
              <a:rPr lang="ja-JP" altLang="en-US" sz="1400" dirty="0">
                <a:solidFill>
                  <a:schemeClr val="tx1"/>
                </a:solidFill>
              </a:rPr>
              <a:t>年</a:t>
            </a:r>
            <a:r>
              <a:rPr lang="en-US" altLang="ja-JP" sz="1400" dirty="0">
                <a:solidFill>
                  <a:schemeClr val="tx1"/>
                </a:solidFill>
              </a:rPr>
              <a:t>12</a:t>
            </a:r>
            <a:r>
              <a:rPr lang="ja-JP" altLang="en-US" sz="1400" dirty="0">
                <a:solidFill>
                  <a:schemeClr val="tx1"/>
                </a:solidFill>
              </a:rPr>
              <a:t>月</a:t>
            </a:r>
            <a:r>
              <a:rPr lang="en-US" altLang="ja-JP" sz="1400" dirty="0">
                <a:solidFill>
                  <a:schemeClr val="tx1"/>
                </a:solidFill>
              </a:rPr>
              <a:t>1</a:t>
            </a:r>
            <a:r>
              <a:rPr lang="ja-JP" altLang="en-US" sz="1400" dirty="0">
                <a:solidFill>
                  <a:schemeClr val="tx1"/>
                </a:solidFill>
              </a:rPr>
              <a:t>日</a:t>
            </a:r>
            <a:endParaRPr lang="en-US" altLang="ja-JP" sz="1400" dirty="0">
              <a:solidFill>
                <a:schemeClr val="tx1"/>
              </a:solidFill>
            </a:endParaRPr>
          </a:p>
          <a:p>
            <a:pPr lvl="1"/>
            <a:r>
              <a:rPr kumimoji="1" lang="ja-JP" altLang="en-US" sz="1400" dirty="0">
                <a:solidFill>
                  <a:schemeClr val="tx1"/>
                </a:solidFill>
              </a:rPr>
              <a:t>▨ 方法：リモート実施</a:t>
            </a:r>
            <a:endParaRPr kumimoji="1" lang="en-US" altLang="ja-JP" sz="1400" dirty="0">
              <a:solidFill>
                <a:schemeClr val="tx1"/>
              </a:solidFill>
            </a:endParaRPr>
          </a:p>
          <a:p>
            <a:pPr lvl="1"/>
            <a:r>
              <a:rPr lang="ja-JP" altLang="en-US" sz="1400" dirty="0">
                <a:solidFill>
                  <a:schemeClr val="tx1"/>
                </a:solidFill>
              </a:rPr>
              <a:t>詳細は以下の通り</a:t>
            </a:r>
            <a:endParaRPr kumimoji="1" lang="en-US" altLang="ja-JP" sz="1400" dirty="0">
              <a:solidFill>
                <a:schemeClr val="tx1"/>
              </a:solidFill>
            </a:endParaRPr>
          </a:p>
        </p:txBody>
      </p:sp>
      <p:sp>
        <p:nvSpPr>
          <p:cNvPr id="25" name="テキスト ボックス 24"/>
          <p:cNvSpPr txBox="1"/>
          <p:nvPr/>
        </p:nvSpPr>
        <p:spPr>
          <a:xfrm>
            <a:off x="948163" y="5509029"/>
            <a:ext cx="10252249" cy="523220"/>
          </a:xfrm>
          <a:prstGeom prst="rect">
            <a:avLst/>
          </a:prstGeom>
          <a:noFill/>
        </p:spPr>
        <p:txBody>
          <a:bodyPr wrap="square" rtlCol="0">
            <a:spAutoFit/>
          </a:bodyPr>
          <a:lstStyle/>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文字が見づらくなるため、黒字に暗い背景、白字に薄い背景は避けましょう。</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写真の上に文字をかぶせる場合で、文字色の調整が難しい場合は、縁取り文字にすることも効果的です。</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sp>
        <p:nvSpPr>
          <p:cNvPr id="8" name="Rectangle 2"/>
          <p:cNvSpPr>
            <a:spLocks noChangeArrowheads="1"/>
          </p:cNvSpPr>
          <p:nvPr/>
        </p:nvSpPr>
        <p:spPr bwMode="auto">
          <a:xfrm flipV="1">
            <a:off x="953904" y="577245"/>
            <a:ext cx="7941620" cy="4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pic>
        <p:nvPicPr>
          <p:cNvPr id="29" name="Picture 1" descr="cid:8554314478436898470048547"/>
          <p:cNvPicPr>
            <a:picLocks noChangeAspect="1" noChangeArrowheads="1"/>
          </p:cNvPicPr>
          <p:nvPr/>
        </p:nvPicPr>
        <p:blipFill>
          <a:blip r:embed="rId2" r:link="rId3" cstate="email">
            <a:extLst>
              <a:ext uri="{28A0092B-C50C-407E-A947-70E740481C1C}">
                <a14:useLocalDpi xmlns:a14="http://schemas.microsoft.com/office/drawing/2010/main"/>
              </a:ext>
            </a:extLst>
          </a:blip>
          <a:srcRect/>
          <a:stretch>
            <a:fillRect/>
          </a:stretch>
        </p:blipFill>
        <p:spPr bwMode="auto">
          <a:xfrm>
            <a:off x="6771503" y="2193524"/>
            <a:ext cx="4225783" cy="2815805"/>
          </a:xfrm>
          <a:prstGeom prst="rect">
            <a:avLst/>
          </a:prstGeom>
          <a:noFill/>
          <a:extLst>
            <a:ext uri="{909E8E84-426E-40DD-AFC4-6F175D3DCCD1}">
              <a14:hiddenFill xmlns:a14="http://schemas.microsoft.com/office/drawing/2010/main">
                <a:solidFill>
                  <a:srgbClr val="FFFFFF"/>
                </a:solidFill>
              </a14:hiddenFill>
            </a:ext>
          </a:extLst>
        </p:spPr>
      </p:pic>
      <p:sp>
        <p:nvSpPr>
          <p:cNvPr id="32" name="角丸四角形 31"/>
          <p:cNvSpPr/>
          <p:nvPr/>
        </p:nvSpPr>
        <p:spPr>
          <a:xfrm>
            <a:off x="6540651" y="2553128"/>
            <a:ext cx="4659762" cy="779692"/>
          </a:xfrm>
          <a:prstGeom prst="roundRect">
            <a:avLst>
              <a:gd name="adj" fmla="val 13125"/>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b="1" dirty="0">
                <a:ln w="57150">
                  <a:solidFill>
                    <a:schemeClr val="bg1"/>
                  </a:solidFill>
                </a:ln>
                <a:solidFill>
                  <a:schemeClr val="tx1"/>
                </a:solidFill>
                <a:latin typeface="+mn-ea"/>
              </a:rPr>
              <a:t>新たな事業展開に関する</a:t>
            </a:r>
            <a:endParaRPr lang="en-US" altLang="ja-JP" sz="2400" b="1" dirty="0">
              <a:ln w="57150">
                <a:solidFill>
                  <a:schemeClr val="bg1"/>
                </a:solidFill>
              </a:ln>
              <a:solidFill>
                <a:schemeClr val="tx1"/>
              </a:solidFill>
              <a:latin typeface="+mn-ea"/>
            </a:endParaRPr>
          </a:p>
          <a:p>
            <a:pPr algn="ctr"/>
            <a:r>
              <a:rPr lang="ja-JP" altLang="en-US" sz="2400" b="1" dirty="0">
                <a:ln w="57150">
                  <a:solidFill>
                    <a:schemeClr val="bg1"/>
                  </a:solidFill>
                </a:ln>
                <a:solidFill>
                  <a:schemeClr val="tx1"/>
                </a:solidFill>
                <a:latin typeface="+mn-ea"/>
              </a:rPr>
              <a:t>説明会のお知らせ</a:t>
            </a:r>
            <a:endParaRPr kumimoji="1" lang="ja-JP" altLang="en-US" sz="2400" b="1" dirty="0">
              <a:ln w="57150">
                <a:solidFill>
                  <a:schemeClr val="bg1"/>
                </a:solidFill>
              </a:ln>
              <a:solidFill>
                <a:schemeClr val="tx1"/>
              </a:solidFill>
              <a:latin typeface="+mn-ea"/>
            </a:endParaRPr>
          </a:p>
        </p:txBody>
      </p:sp>
      <p:sp>
        <p:nvSpPr>
          <p:cNvPr id="30" name="角丸四角形 29"/>
          <p:cNvSpPr/>
          <p:nvPr/>
        </p:nvSpPr>
        <p:spPr>
          <a:xfrm>
            <a:off x="6541485" y="2553128"/>
            <a:ext cx="4659762" cy="779692"/>
          </a:xfrm>
          <a:prstGeom prst="roundRect">
            <a:avLst>
              <a:gd name="adj" fmla="val 13125"/>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b="1" dirty="0">
                <a:solidFill>
                  <a:schemeClr val="tx1"/>
                </a:solidFill>
                <a:latin typeface="+mn-ea"/>
              </a:rPr>
              <a:t>新たな事業展開に関する</a:t>
            </a:r>
            <a:endParaRPr lang="en-US" altLang="ja-JP" sz="2400" b="1" dirty="0">
              <a:solidFill>
                <a:schemeClr val="tx1"/>
              </a:solidFill>
              <a:latin typeface="+mn-ea"/>
            </a:endParaRPr>
          </a:p>
          <a:p>
            <a:pPr algn="ctr"/>
            <a:r>
              <a:rPr lang="ja-JP" altLang="en-US" sz="2400" b="1" dirty="0">
                <a:solidFill>
                  <a:schemeClr val="tx1"/>
                </a:solidFill>
                <a:latin typeface="+mn-ea"/>
              </a:rPr>
              <a:t>説明会のお知らせ</a:t>
            </a:r>
            <a:endParaRPr kumimoji="1" lang="ja-JP" altLang="en-US" sz="2400" b="1" dirty="0">
              <a:solidFill>
                <a:schemeClr val="tx1"/>
              </a:solidFill>
              <a:latin typeface="+mn-ea"/>
            </a:endParaRPr>
          </a:p>
        </p:txBody>
      </p:sp>
      <p:sp>
        <p:nvSpPr>
          <p:cNvPr id="31" name="正方形/長方形 30"/>
          <p:cNvSpPr/>
          <p:nvPr/>
        </p:nvSpPr>
        <p:spPr>
          <a:xfrm>
            <a:off x="6771503" y="4287650"/>
            <a:ext cx="4225783" cy="70930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ja-JP" altLang="en-US" sz="1400" dirty="0">
                <a:solidFill>
                  <a:schemeClr val="bg1"/>
                </a:solidFill>
              </a:rPr>
              <a:t>▨ 日時：令和</a:t>
            </a:r>
            <a:r>
              <a:rPr lang="en-US" altLang="ja-JP" sz="1400" dirty="0">
                <a:solidFill>
                  <a:schemeClr val="bg1"/>
                </a:solidFill>
              </a:rPr>
              <a:t>3</a:t>
            </a:r>
            <a:r>
              <a:rPr lang="ja-JP" altLang="en-US" sz="1400" dirty="0">
                <a:solidFill>
                  <a:schemeClr val="bg1"/>
                </a:solidFill>
              </a:rPr>
              <a:t>年</a:t>
            </a:r>
            <a:r>
              <a:rPr lang="en-US" altLang="ja-JP" sz="1400" dirty="0">
                <a:solidFill>
                  <a:schemeClr val="bg1"/>
                </a:solidFill>
              </a:rPr>
              <a:t>12</a:t>
            </a:r>
            <a:r>
              <a:rPr lang="ja-JP" altLang="en-US" sz="1400" dirty="0">
                <a:solidFill>
                  <a:schemeClr val="bg1"/>
                </a:solidFill>
              </a:rPr>
              <a:t>月</a:t>
            </a:r>
            <a:r>
              <a:rPr lang="en-US" altLang="ja-JP" sz="1400" dirty="0">
                <a:solidFill>
                  <a:schemeClr val="bg1"/>
                </a:solidFill>
              </a:rPr>
              <a:t>1</a:t>
            </a:r>
            <a:r>
              <a:rPr lang="ja-JP" altLang="en-US" sz="1400" dirty="0">
                <a:solidFill>
                  <a:schemeClr val="bg1"/>
                </a:solidFill>
              </a:rPr>
              <a:t>日</a:t>
            </a:r>
            <a:endParaRPr lang="en-US" altLang="ja-JP" sz="1400" dirty="0">
              <a:solidFill>
                <a:schemeClr val="bg1"/>
              </a:solidFill>
            </a:endParaRPr>
          </a:p>
          <a:p>
            <a:pPr lvl="1"/>
            <a:r>
              <a:rPr kumimoji="1" lang="ja-JP" altLang="en-US" sz="1400" dirty="0">
                <a:solidFill>
                  <a:schemeClr val="bg1"/>
                </a:solidFill>
              </a:rPr>
              <a:t>▨ 方法：リモート実施</a:t>
            </a:r>
            <a:endParaRPr kumimoji="1" lang="en-US" altLang="ja-JP" sz="1400" dirty="0">
              <a:solidFill>
                <a:schemeClr val="bg1"/>
              </a:solidFill>
            </a:endParaRPr>
          </a:p>
          <a:p>
            <a:pPr lvl="1"/>
            <a:r>
              <a:rPr lang="ja-JP" altLang="en-US" sz="1400" dirty="0">
                <a:solidFill>
                  <a:schemeClr val="bg1"/>
                </a:solidFill>
              </a:rPr>
              <a:t>詳細は以下の通り</a:t>
            </a:r>
            <a:endParaRPr kumimoji="1" lang="en-US" altLang="ja-JP" sz="1400" dirty="0">
              <a:solidFill>
                <a:schemeClr val="bg1"/>
              </a:solidFill>
            </a:endParaRPr>
          </a:p>
        </p:txBody>
      </p:sp>
      <p:sp>
        <p:nvSpPr>
          <p:cNvPr id="34" name="テキスト ボックス 33"/>
          <p:cNvSpPr txBox="1"/>
          <p:nvPr/>
        </p:nvSpPr>
        <p:spPr>
          <a:xfrm>
            <a:off x="243892" y="297154"/>
            <a:ext cx="11704216" cy="757386"/>
          </a:xfrm>
          <a:prstGeom prst="roundRect">
            <a:avLst>
              <a:gd name="adj" fmla="val 50000"/>
            </a:avLst>
          </a:prstGeom>
          <a:solidFill>
            <a:srgbClr val="D05F4F"/>
          </a:solidFill>
        </p:spPr>
        <p:txBody>
          <a:bodyPr wrap="square" bIns="0" rtlCol="0" anchor="ctr">
            <a:spAutoFit/>
          </a:bodyPr>
          <a:lstStyle/>
          <a:p>
            <a:r>
              <a:rPr lang="en-US" altLang="ja-JP" sz="3200" b="1" dirty="0">
                <a:solidFill>
                  <a:schemeClr val="bg1"/>
                </a:solidFill>
                <a:latin typeface="メイリオ" panose="020B0604030504040204" pitchFamily="50" charset="-128"/>
                <a:ea typeface="メイリオ" panose="020B0604030504040204" pitchFamily="50" charset="-128"/>
              </a:rPr>
              <a:t>3-10</a:t>
            </a:r>
            <a:r>
              <a:rPr lang="ja-JP" altLang="en-US" sz="3200" b="1" dirty="0">
                <a:solidFill>
                  <a:schemeClr val="bg1"/>
                </a:solidFill>
                <a:latin typeface="メイリオ" panose="020B0604030504040204" pitchFamily="50" charset="-128"/>
                <a:ea typeface="メイリオ" panose="020B0604030504040204" pitchFamily="50" charset="-128"/>
              </a:rPr>
              <a:t>　背景と文字のコントラストはしっかりつける</a:t>
            </a:r>
            <a:endParaRPr lang="en-US" altLang="ja-JP" sz="3200" b="1" dirty="0">
              <a:solidFill>
                <a:schemeClr val="bg1"/>
              </a:solidFill>
              <a:latin typeface="メイリオ" panose="020B0604030504040204" pitchFamily="50" charset="-128"/>
              <a:ea typeface="メイリオ" panose="020B0604030504040204" pitchFamily="50" charset="-128"/>
            </a:endParaRPr>
          </a:p>
        </p:txBody>
      </p:sp>
      <p:cxnSp>
        <p:nvCxnSpPr>
          <p:cNvPr id="21" name="直線コネクタ 20"/>
          <p:cNvCxnSpPr>
            <a:endCxn id="22" idx="1"/>
          </p:cNvCxnSpPr>
          <p:nvPr/>
        </p:nvCxnSpPr>
        <p:spPr>
          <a:xfrm>
            <a:off x="8895524" y="4716107"/>
            <a:ext cx="358530" cy="560229"/>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9254054" y="5122447"/>
            <a:ext cx="747196" cy="307777"/>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白抜き</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10826814" y="1715534"/>
            <a:ext cx="1121294" cy="307777"/>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縁取り文字</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cxnSp>
        <p:nvCxnSpPr>
          <p:cNvPr id="28" name="直線コネクタ 27"/>
          <p:cNvCxnSpPr>
            <a:endCxn id="26" idx="1"/>
          </p:cNvCxnSpPr>
          <p:nvPr/>
        </p:nvCxnSpPr>
        <p:spPr>
          <a:xfrm flipV="1">
            <a:off x="9808836" y="1869423"/>
            <a:ext cx="1017978" cy="788052"/>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278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p:cNvSpPr/>
          <p:nvPr/>
        </p:nvSpPr>
        <p:spPr>
          <a:xfrm>
            <a:off x="948164" y="1993499"/>
            <a:ext cx="4694702" cy="281580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33</a:t>
            </a:fld>
            <a:endParaRPr kumimoji="1" lang="ja-JP" altLang="en-US" dirty="0"/>
          </a:p>
        </p:txBody>
      </p:sp>
      <p:sp>
        <p:nvSpPr>
          <p:cNvPr id="81" name="テキスト ボックス 80"/>
          <p:cNvSpPr txBox="1"/>
          <p:nvPr/>
        </p:nvSpPr>
        <p:spPr>
          <a:xfrm>
            <a:off x="808017" y="1409854"/>
            <a:ext cx="633792" cy="633792"/>
          </a:xfrm>
          <a:prstGeom prst="mathMultiply">
            <a:avLst/>
          </a:prstGeom>
          <a:solidFill>
            <a:srgbClr val="D05F4F"/>
          </a:solidFill>
        </p:spPr>
        <p:txBody>
          <a:bodyPr wrap="square" lIns="0" tIns="0" rIns="0" bIns="0" rtlCol="0" anchor="ctr" anchorCtr="0">
            <a:noAutofit/>
          </a:bodyPr>
          <a:lstStyle/>
          <a:p>
            <a:pPr algn="ctr"/>
            <a:r>
              <a:rPr lang="en-US" altLang="ja-JP" sz="1400" b="1" dirty="0"/>
              <a:t>NG</a:t>
            </a:r>
            <a:endParaRPr kumimoji="1" lang="ja-JP" altLang="en-US" sz="1400" b="1" dirty="0"/>
          </a:p>
        </p:txBody>
      </p:sp>
      <p:sp>
        <p:nvSpPr>
          <p:cNvPr id="82" name="テキスト ボックス 81"/>
          <p:cNvSpPr txBox="1"/>
          <p:nvPr/>
        </p:nvSpPr>
        <p:spPr>
          <a:xfrm>
            <a:off x="1534024" y="1510823"/>
            <a:ext cx="2759196" cy="369332"/>
          </a:xfrm>
          <a:prstGeom prst="rect">
            <a:avLst/>
          </a:prstGeom>
          <a:noFill/>
        </p:spPr>
        <p:txBody>
          <a:bodyPr wrap="square" rtlCol="0">
            <a:spAutoFit/>
          </a:bodyPr>
          <a:lstStyle/>
          <a:p>
            <a:r>
              <a:rPr lang="ja-JP" altLang="en-US" b="1" dirty="0">
                <a:solidFill>
                  <a:schemeClr val="tx1">
                    <a:lumMod val="90000"/>
                    <a:lumOff val="10000"/>
                  </a:schemeClr>
                </a:solidFill>
                <a:latin typeface="Meiryo UI" panose="020B0604030504040204" pitchFamily="50" charset="-128"/>
                <a:ea typeface="Meiryo UI" panose="020B0604030504040204" pitchFamily="50" charset="-128"/>
              </a:rPr>
              <a:t>いろいろ揃っていない</a:t>
            </a:r>
            <a:endParaRPr lang="en-US" altLang="ja-JP" b="1"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84" name="テキスト ボックス 83"/>
          <p:cNvSpPr txBox="1"/>
          <p:nvPr/>
        </p:nvSpPr>
        <p:spPr>
          <a:xfrm>
            <a:off x="6541485" y="1459396"/>
            <a:ext cx="504000" cy="504000"/>
          </a:xfrm>
          <a:prstGeom prst="donut">
            <a:avLst/>
          </a:prstGeom>
          <a:solidFill>
            <a:srgbClr val="D05F4F"/>
          </a:solidFill>
        </p:spPr>
        <p:txBody>
          <a:bodyPr wrap="square" lIns="0" tIns="0" rIns="0" bIns="0" rtlCol="0" anchor="ctr" anchorCtr="0">
            <a:noAutofit/>
          </a:bodyPr>
          <a:lstStyle/>
          <a:p>
            <a:pPr algn="ctr"/>
            <a:r>
              <a:rPr kumimoji="1" lang="en-US" altLang="ja-JP" b="1" dirty="0"/>
              <a:t>OK</a:t>
            </a:r>
            <a:endParaRPr kumimoji="1" lang="ja-JP" altLang="en-US" b="1" dirty="0"/>
          </a:p>
        </p:txBody>
      </p:sp>
      <p:sp>
        <p:nvSpPr>
          <p:cNvPr id="87" name="テキスト ボックス 86"/>
          <p:cNvSpPr txBox="1"/>
          <p:nvPr/>
        </p:nvSpPr>
        <p:spPr>
          <a:xfrm>
            <a:off x="7062797" y="1536338"/>
            <a:ext cx="3259316" cy="369332"/>
          </a:xfrm>
          <a:prstGeom prst="rect">
            <a:avLst/>
          </a:prstGeom>
          <a:noFill/>
        </p:spPr>
        <p:txBody>
          <a:bodyPr wrap="square" rtlCol="0">
            <a:spAutoFit/>
          </a:bodyPr>
          <a:lstStyle/>
          <a:p>
            <a:r>
              <a:rPr lang="ja-JP" altLang="en-US" b="1" dirty="0">
                <a:solidFill>
                  <a:srgbClr val="D05F4F"/>
                </a:solidFill>
                <a:latin typeface="Meiryo UI" panose="020B0604030504040204" pitchFamily="50" charset="-128"/>
                <a:ea typeface="Meiryo UI" panose="020B0604030504040204" pitchFamily="50" charset="-128"/>
              </a:rPr>
              <a:t>揃えるところは整える</a:t>
            </a:r>
            <a:endParaRPr lang="en-US" altLang="ja-JP" b="1" dirty="0">
              <a:solidFill>
                <a:srgbClr val="D05F4F"/>
              </a:solidFill>
              <a:latin typeface="Meiryo UI" panose="020B0604030504040204" pitchFamily="50" charset="-128"/>
              <a:ea typeface="Meiryo UI" panose="020B0604030504040204" pitchFamily="50" charset="-128"/>
            </a:endParaRPr>
          </a:p>
        </p:txBody>
      </p:sp>
      <p:grpSp>
        <p:nvGrpSpPr>
          <p:cNvPr id="4" name="グループ化 3"/>
          <p:cNvGrpSpPr/>
          <p:nvPr/>
        </p:nvGrpSpPr>
        <p:grpSpPr>
          <a:xfrm>
            <a:off x="1021870" y="2146069"/>
            <a:ext cx="3608595" cy="569176"/>
            <a:chOff x="127064" y="303871"/>
            <a:chExt cx="7925255" cy="1250033"/>
          </a:xfrm>
        </p:grpSpPr>
        <p:pic>
          <p:nvPicPr>
            <p:cNvPr id="39" name="図 38"/>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1031138" y="495613"/>
              <a:ext cx="611144" cy="611144"/>
            </a:xfrm>
            <a:prstGeom prst="rect">
              <a:avLst/>
            </a:prstGeom>
          </p:spPr>
        </p:pic>
        <p:sp>
          <p:nvSpPr>
            <p:cNvPr id="18" name="正方形/長方形 17"/>
            <p:cNvSpPr/>
            <p:nvPr/>
          </p:nvSpPr>
          <p:spPr>
            <a:xfrm>
              <a:off x="240416" y="489988"/>
              <a:ext cx="7811903" cy="106391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nvGrpSpPr>
            <p:cNvPr id="19" name="グループ化 18"/>
            <p:cNvGrpSpPr/>
            <p:nvPr/>
          </p:nvGrpSpPr>
          <p:grpSpPr>
            <a:xfrm>
              <a:off x="127064" y="303871"/>
              <a:ext cx="7811902" cy="1077218"/>
              <a:chOff x="343747" y="284984"/>
              <a:chExt cx="7577014" cy="1077217"/>
            </a:xfrm>
          </p:grpSpPr>
          <p:sp>
            <p:nvSpPr>
              <p:cNvPr id="20" name="正方形/長方形 19"/>
              <p:cNvSpPr/>
              <p:nvPr/>
            </p:nvSpPr>
            <p:spPr>
              <a:xfrm>
                <a:off x="343747" y="284984"/>
                <a:ext cx="5518573" cy="1077217"/>
              </a:xfrm>
              <a:prstGeom prst="rect">
                <a:avLst/>
              </a:prstGeom>
              <a:solidFill>
                <a:schemeClr val="accent5"/>
              </a:solidFill>
              <a:ln>
                <a:solidFill>
                  <a:schemeClr val="accent5"/>
                </a:solidFill>
              </a:ln>
            </p:spPr>
            <p:txBody>
              <a:bodyPr wrap="square" anchor="ctr">
                <a:noAutofit/>
              </a:bodyPr>
              <a:lstStyle/>
              <a:p>
                <a:pPr algn="ctr"/>
                <a:r>
                  <a:rPr lang="ja-JP" altLang="ja-JP" sz="1400" b="1"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クリエイティブディレクター</a:t>
                </a:r>
                <a:endParaRPr lang="en-US" altLang="ja-JP" sz="1400" b="1"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algn="ctr"/>
                <a:r>
                  <a:rPr lang="ja-JP" altLang="ja-JP" sz="1400" b="1"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マーケティングディレクター</a:t>
                </a:r>
                <a:endParaRPr lang="en-US" altLang="ja-JP" sz="1400" b="1"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21" name="正方形/長方形 20"/>
              <p:cNvSpPr/>
              <p:nvPr/>
            </p:nvSpPr>
            <p:spPr>
              <a:xfrm>
                <a:off x="5862321" y="284984"/>
                <a:ext cx="2058440" cy="1075474"/>
              </a:xfrm>
              <a:prstGeom prst="rect">
                <a:avLst/>
              </a:prstGeom>
              <a:solidFill>
                <a:schemeClr val="bg1"/>
              </a:solidFill>
              <a:ln>
                <a:solidFill>
                  <a:schemeClr val="accent5"/>
                </a:solidFill>
              </a:ln>
            </p:spPr>
            <p:txBody>
              <a:bodyPr wrap="none" anchor="ctr">
                <a:noAutofit/>
              </a:bodyPr>
              <a:lstStyle/>
              <a:p>
                <a:r>
                  <a:rPr lang="ja-JP" altLang="ja-JP" sz="1100" b="1" dirty="0">
                    <a:solidFill>
                      <a:schemeClr val="accent5"/>
                    </a:solidFill>
                    <a:latin typeface="Meiryo UI" panose="020B0604030504040204" pitchFamily="50" charset="-128"/>
                    <a:ea typeface="Meiryo UI" panose="020B0604030504040204" pitchFamily="50" charset="-128"/>
                    <a:cs typeface="Times New Roman" panose="02020603050405020304" pitchFamily="18" charset="0"/>
                  </a:rPr>
                  <a:t>による相談</a:t>
                </a:r>
                <a:r>
                  <a:rPr lang="ja-JP" altLang="en-US" sz="1100" b="1" dirty="0">
                    <a:solidFill>
                      <a:schemeClr val="accent5"/>
                    </a:solidFill>
                    <a:latin typeface="Meiryo UI" panose="020B0604030504040204" pitchFamily="50" charset="-128"/>
                    <a:ea typeface="Meiryo UI" panose="020B0604030504040204" pitchFamily="50" charset="-128"/>
                    <a:cs typeface="Times New Roman" panose="02020603050405020304" pitchFamily="18" charset="0"/>
                  </a:rPr>
                  <a:t>会</a:t>
                </a:r>
                <a:endParaRPr lang="ja-JP" altLang="en-US" sz="1100" b="1" dirty="0">
                  <a:solidFill>
                    <a:schemeClr val="accent5"/>
                  </a:solidFill>
                  <a:latin typeface="Meiryo UI" panose="020B0604030504040204" pitchFamily="50" charset="-128"/>
                  <a:ea typeface="Meiryo UI" panose="020B0604030504040204" pitchFamily="50" charset="-128"/>
                </a:endParaRPr>
              </a:p>
            </p:txBody>
          </p:sp>
        </p:grpSp>
      </p:grpSp>
      <p:sp>
        <p:nvSpPr>
          <p:cNvPr id="23" name="楕円 22"/>
          <p:cNvSpPr/>
          <p:nvPr/>
        </p:nvSpPr>
        <p:spPr>
          <a:xfrm>
            <a:off x="4907690" y="2049923"/>
            <a:ext cx="579702" cy="569588"/>
          </a:xfrm>
          <a:prstGeom prst="ellipse">
            <a:avLst/>
          </a:prstGeom>
          <a:solidFill>
            <a:schemeClr val="accent2">
              <a:lumMod val="40000"/>
              <a:lumOff val="60000"/>
            </a:schemeClr>
          </a:solidFill>
        </p:spPr>
        <p:txBody>
          <a:bodyPr wrap="square" lIns="0" tIns="0" rIns="0" bIns="0" anchor="ctr">
            <a:noAutofit/>
          </a:bodyPr>
          <a:lstStyle/>
          <a:p>
            <a:pPr algn="ctr"/>
            <a:r>
              <a:rPr lang="ja-JP" altLang="en-US" sz="900" b="1" dirty="0">
                <a:latin typeface="+mn-ea"/>
                <a:cs typeface="Times New Roman" panose="02020603050405020304" pitchFamily="18" charset="0"/>
              </a:rPr>
              <a:t>毎週</a:t>
            </a:r>
            <a:endParaRPr lang="en-US" altLang="ja-JP" sz="900" b="1" dirty="0">
              <a:latin typeface="+mn-ea"/>
              <a:cs typeface="Times New Roman" panose="02020603050405020304" pitchFamily="18" charset="0"/>
            </a:endParaRPr>
          </a:p>
          <a:p>
            <a:pPr algn="ctr"/>
            <a:r>
              <a:rPr lang="ja-JP" altLang="en-US" sz="1050" b="1" dirty="0">
                <a:latin typeface="+mn-ea"/>
                <a:cs typeface="Times New Roman" panose="02020603050405020304" pitchFamily="18" charset="0"/>
              </a:rPr>
              <a:t>火曜日</a:t>
            </a:r>
            <a:endParaRPr lang="en-US" altLang="ja-JP" sz="1050" b="1" dirty="0">
              <a:latin typeface="+mn-ea"/>
              <a:cs typeface="Times New Roman" panose="02020603050405020304" pitchFamily="18" charset="0"/>
            </a:endParaRPr>
          </a:p>
          <a:p>
            <a:pPr algn="ctr"/>
            <a:r>
              <a:rPr lang="ja-JP" altLang="en-US" sz="1050" b="1" dirty="0">
                <a:latin typeface="+mn-ea"/>
                <a:cs typeface="Times New Roman" panose="02020603050405020304" pitchFamily="18" charset="0"/>
              </a:rPr>
              <a:t>午後</a:t>
            </a:r>
            <a:endParaRPr lang="ja-JP" altLang="en-US" sz="1050" b="1" dirty="0">
              <a:latin typeface="+mn-ea"/>
            </a:endParaRPr>
          </a:p>
        </p:txBody>
      </p:sp>
      <p:pic>
        <p:nvPicPr>
          <p:cNvPr id="24" name="図 2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70689" y="4125236"/>
            <a:ext cx="1562381" cy="544881"/>
          </a:xfrm>
          <a:prstGeom prst="rect">
            <a:avLst/>
          </a:prstGeom>
        </p:spPr>
      </p:pic>
      <p:sp>
        <p:nvSpPr>
          <p:cNvPr id="26" name="角丸四角形 25"/>
          <p:cNvSpPr/>
          <p:nvPr/>
        </p:nvSpPr>
        <p:spPr>
          <a:xfrm>
            <a:off x="1125550" y="2881833"/>
            <a:ext cx="2283171" cy="854722"/>
          </a:xfrm>
          <a:prstGeom prst="roundRect">
            <a:avLst>
              <a:gd name="adj" fmla="val 17815"/>
            </a:avLst>
          </a:prstGeom>
          <a:ln>
            <a:solidFill>
              <a:schemeClr val="accent5">
                <a:lumMod val="40000"/>
                <a:lumOff val="60000"/>
              </a:schemeClr>
            </a:solidFill>
          </a:ln>
        </p:spPr>
        <p:style>
          <a:lnRef idx="2">
            <a:schemeClr val="dk1"/>
          </a:lnRef>
          <a:fillRef idx="1">
            <a:schemeClr val="lt1"/>
          </a:fillRef>
          <a:effectRef idx="0">
            <a:schemeClr val="dk1"/>
          </a:effectRef>
          <a:fontRef idx="minor">
            <a:schemeClr val="dk1"/>
          </a:fontRef>
        </p:style>
        <p:txBody>
          <a:bodyPr lIns="144000" rIns="144000" rtlCol="0" anchor="t"/>
          <a:lstStyle/>
          <a:p>
            <a:r>
              <a:rPr lang="ja-JP" altLang="en-US" sz="1100" b="1" dirty="0">
                <a:solidFill>
                  <a:schemeClr val="accent5"/>
                </a:solidFill>
                <a:latin typeface="+mn-ea"/>
                <a:cs typeface="Calibri" panose="020F0502020204030204" pitchFamily="34" charset="0"/>
              </a:rPr>
              <a:t>▮ </a:t>
            </a:r>
            <a:r>
              <a:rPr lang="ja-JP" altLang="en-US" sz="1100" b="1" dirty="0">
                <a:solidFill>
                  <a:schemeClr val="tx1"/>
                </a:solidFill>
                <a:latin typeface="+mn-ea"/>
                <a:cs typeface="Calibri" panose="020F0502020204030204" pitchFamily="34" charset="0"/>
              </a:rPr>
              <a:t>昨年度の相談事例</a:t>
            </a:r>
            <a:endParaRPr lang="en-US" altLang="ja-JP" sz="1100" dirty="0">
              <a:solidFill>
                <a:schemeClr val="tx1"/>
              </a:solidFill>
              <a:latin typeface="+mn-ea"/>
              <a:cs typeface="Calibri" panose="020F0502020204030204" pitchFamily="34" charset="0"/>
            </a:endParaRPr>
          </a:p>
        </p:txBody>
      </p:sp>
      <p:sp>
        <p:nvSpPr>
          <p:cNvPr id="27" name="角丸四角形 26"/>
          <p:cNvSpPr/>
          <p:nvPr/>
        </p:nvSpPr>
        <p:spPr>
          <a:xfrm>
            <a:off x="1124913" y="3838025"/>
            <a:ext cx="2385463" cy="526823"/>
          </a:xfrm>
          <a:prstGeom prst="roundRect">
            <a:avLst>
              <a:gd name="adj" fmla="val 14925"/>
            </a:avLst>
          </a:prstGeom>
          <a:ln>
            <a:solidFill>
              <a:schemeClr val="accent5">
                <a:lumMod val="40000"/>
                <a:lumOff val="60000"/>
              </a:schemeClr>
            </a:solidFill>
          </a:ln>
        </p:spPr>
        <p:style>
          <a:lnRef idx="2">
            <a:schemeClr val="dk1"/>
          </a:lnRef>
          <a:fillRef idx="1">
            <a:schemeClr val="lt1"/>
          </a:fillRef>
          <a:effectRef idx="0">
            <a:schemeClr val="dk1"/>
          </a:effectRef>
          <a:fontRef idx="minor">
            <a:schemeClr val="dk1"/>
          </a:fontRef>
        </p:style>
        <p:txBody>
          <a:bodyPr lIns="144000" rIns="144000" rtlCol="0" anchor="t"/>
          <a:lstStyle/>
          <a:p>
            <a:r>
              <a:rPr lang="ja-JP" altLang="en-US" sz="1100" b="1" dirty="0">
                <a:solidFill>
                  <a:schemeClr val="accent5"/>
                </a:solidFill>
                <a:latin typeface="+mn-ea"/>
                <a:cs typeface="Calibri" panose="020F0502020204030204" pitchFamily="34" charset="0"/>
              </a:rPr>
              <a:t> ▮ </a:t>
            </a:r>
            <a:r>
              <a:rPr lang="ja-JP" altLang="en-US" sz="1100" b="1" dirty="0">
                <a:solidFill>
                  <a:schemeClr val="tx1"/>
                </a:solidFill>
                <a:latin typeface="+mn-ea"/>
                <a:cs typeface="Calibri" panose="020F0502020204030204" pitchFamily="34" charset="0"/>
              </a:rPr>
              <a:t>申込方法</a:t>
            </a:r>
            <a:endParaRPr lang="en-US" altLang="ja-JP" sz="1100" dirty="0">
              <a:solidFill>
                <a:schemeClr val="tx1"/>
              </a:solidFill>
              <a:latin typeface="+mn-ea"/>
              <a:cs typeface="Calibri" panose="020F0502020204030204" pitchFamily="34" charset="0"/>
            </a:endParaRPr>
          </a:p>
        </p:txBody>
      </p:sp>
      <p:sp>
        <p:nvSpPr>
          <p:cNvPr id="28" name="角丸四角形 27"/>
          <p:cNvSpPr/>
          <p:nvPr/>
        </p:nvSpPr>
        <p:spPr>
          <a:xfrm>
            <a:off x="1124913" y="4471018"/>
            <a:ext cx="2283171" cy="261691"/>
          </a:xfrm>
          <a:prstGeom prst="roundRect">
            <a:avLst>
              <a:gd name="adj" fmla="val 19731"/>
            </a:avLst>
          </a:prstGeom>
          <a:ln>
            <a:solidFill>
              <a:schemeClr val="accent5">
                <a:lumMod val="40000"/>
                <a:lumOff val="60000"/>
              </a:schemeClr>
            </a:solidFill>
          </a:ln>
        </p:spPr>
        <p:style>
          <a:lnRef idx="2">
            <a:schemeClr val="dk1"/>
          </a:lnRef>
          <a:fillRef idx="1">
            <a:schemeClr val="lt1"/>
          </a:fillRef>
          <a:effectRef idx="0">
            <a:schemeClr val="dk1"/>
          </a:effectRef>
          <a:fontRef idx="minor">
            <a:schemeClr val="dk1"/>
          </a:fontRef>
        </p:style>
        <p:txBody>
          <a:bodyPr wrap="square" lIns="108000" rIns="144000" rtlCol="0" anchor="ctr"/>
          <a:lstStyle/>
          <a:p>
            <a:r>
              <a:rPr lang="ja-JP" altLang="en-US" sz="1100" b="1" dirty="0">
                <a:solidFill>
                  <a:schemeClr val="accent5"/>
                </a:solidFill>
                <a:latin typeface="+mn-ea"/>
                <a:cs typeface="Calibri" panose="020F0502020204030204" pitchFamily="34" charset="0"/>
              </a:rPr>
              <a:t>▮ </a:t>
            </a:r>
            <a:r>
              <a:rPr lang="ja-JP" altLang="en-US" sz="1100" b="1" dirty="0">
                <a:solidFill>
                  <a:schemeClr val="tx1"/>
                </a:solidFill>
                <a:latin typeface="+mn-ea"/>
                <a:cs typeface="Calibri" panose="020F0502020204030204" pitchFamily="34" charset="0"/>
              </a:rPr>
              <a:t>担当者　</a:t>
            </a:r>
            <a:endParaRPr lang="en-US" altLang="ja-JP" sz="1100" dirty="0">
              <a:solidFill>
                <a:schemeClr val="tx1"/>
              </a:solidFill>
              <a:latin typeface="+mn-ea"/>
              <a:cs typeface="Calibri" panose="020F0502020204030204" pitchFamily="34" charset="0"/>
            </a:endParaRPr>
          </a:p>
        </p:txBody>
      </p:sp>
      <p:grpSp>
        <p:nvGrpSpPr>
          <p:cNvPr id="5" name="グループ化 4"/>
          <p:cNvGrpSpPr/>
          <p:nvPr/>
        </p:nvGrpSpPr>
        <p:grpSpPr>
          <a:xfrm>
            <a:off x="3176633" y="2845559"/>
            <a:ext cx="2239100" cy="1132442"/>
            <a:chOff x="4799803" y="2472459"/>
            <a:chExt cx="4955760" cy="2469030"/>
          </a:xfrm>
        </p:grpSpPr>
        <p:sp>
          <p:nvSpPr>
            <p:cNvPr id="29" name="二等辺三角形 28"/>
            <p:cNvSpPr/>
            <p:nvPr/>
          </p:nvSpPr>
          <p:spPr>
            <a:xfrm rot="15352443">
              <a:off x="5587676" y="3116554"/>
              <a:ext cx="476573" cy="205232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30" name="角丸四角形 29"/>
            <p:cNvSpPr/>
            <p:nvPr/>
          </p:nvSpPr>
          <p:spPr>
            <a:xfrm>
              <a:off x="5686305" y="2472459"/>
              <a:ext cx="4069258" cy="2469030"/>
            </a:xfrm>
            <a:prstGeom prst="roundRect">
              <a:avLst>
                <a:gd name="adj" fmla="val 11729"/>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lvl="0"/>
              <a:r>
                <a:rPr lang="ja-JP" altLang="en-US" sz="800" b="1" dirty="0">
                  <a:solidFill>
                    <a:srgbClr val="4472C4"/>
                  </a:solidFill>
                  <a:latin typeface="Meiryo UI" panose="020B0604030504040204" pitchFamily="50" charset="-128"/>
                  <a:ea typeface="Meiryo UI" panose="020B0604030504040204" pitchFamily="50" charset="-128"/>
                  <a:cs typeface="Times New Roman" panose="02020603050405020304" pitchFamily="18" charset="0"/>
                </a:rPr>
                <a:t>クリエイティブディレクターに加えて</a:t>
              </a:r>
              <a:endParaRPr lang="en-US" altLang="ja-JP" sz="800" b="1" dirty="0">
                <a:solidFill>
                  <a:srgbClr val="4472C4"/>
                </a:solidFill>
                <a:latin typeface="Meiryo UI" panose="020B0604030504040204" pitchFamily="50" charset="-128"/>
                <a:ea typeface="Meiryo UI" panose="020B0604030504040204" pitchFamily="50" charset="-128"/>
                <a:cs typeface="Times New Roman" panose="02020603050405020304" pitchFamily="18" charset="0"/>
              </a:endParaRPr>
            </a:p>
            <a:p>
              <a:pPr lvl="0"/>
              <a:r>
                <a:rPr lang="ja-JP" altLang="en-US" sz="800" b="1" dirty="0">
                  <a:solidFill>
                    <a:srgbClr val="4472C4"/>
                  </a:solidFill>
                  <a:latin typeface="Meiryo UI" panose="020B0604030504040204" pitchFamily="50" charset="-128"/>
                  <a:ea typeface="Meiryo UI" panose="020B0604030504040204" pitchFamily="50" charset="-128"/>
                  <a:cs typeface="Times New Roman" panose="02020603050405020304" pitchFamily="18" charset="0"/>
                </a:rPr>
                <a:t>新たに</a:t>
              </a:r>
              <a:endParaRPr lang="en-US" altLang="ja-JP" sz="800" b="1" dirty="0">
                <a:solidFill>
                  <a:srgbClr val="4472C4"/>
                </a:solidFill>
                <a:latin typeface="Meiryo UI" panose="020B0604030504040204" pitchFamily="50" charset="-128"/>
                <a:ea typeface="Meiryo UI" panose="020B0604030504040204" pitchFamily="50" charset="-128"/>
                <a:cs typeface="Times New Roman" panose="02020603050405020304" pitchFamily="18" charset="0"/>
              </a:endParaRPr>
            </a:p>
            <a:p>
              <a:pPr lvl="0"/>
              <a:r>
                <a:rPr lang="ja-JP" altLang="en-US" sz="800" b="1" dirty="0">
                  <a:solidFill>
                    <a:srgbClr val="4472C4"/>
                  </a:solidFill>
                  <a:latin typeface="Meiryo UI" panose="020B0604030504040204" pitchFamily="50" charset="-128"/>
                  <a:ea typeface="Meiryo UI" panose="020B0604030504040204" pitchFamily="50" charset="-128"/>
                  <a:cs typeface="Times New Roman" panose="02020603050405020304" pitchFamily="18" charset="0"/>
                </a:rPr>
                <a:t>広報計画や効果測定の専門家</a:t>
              </a:r>
              <a:endParaRPr lang="en-US" altLang="ja-JP" sz="800" b="1" dirty="0">
                <a:solidFill>
                  <a:srgbClr val="4472C4"/>
                </a:solidFill>
                <a:latin typeface="Meiryo UI" panose="020B0604030504040204" pitchFamily="50" charset="-128"/>
                <a:ea typeface="Meiryo UI" panose="020B0604030504040204" pitchFamily="50" charset="-128"/>
                <a:cs typeface="Times New Roman" panose="02020603050405020304" pitchFamily="18" charset="0"/>
              </a:endParaRPr>
            </a:p>
            <a:p>
              <a:pPr lvl="0">
                <a:lnSpc>
                  <a:spcPct val="150000"/>
                </a:lnSpc>
              </a:pPr>
              <a:r>
                <a:rPr lang="ja-JP" altLang="en-US" sz="1100" b="1" u="sng" dirty="0">
                  <a:solidFill>
                    <a:srgbClr val="ED7D31"/>
                  </a:solidFill>
                  <a:latin typeface="Meiryo UI" panose="020B0604030504040204" pitchFamily="50" charset="-128"/>
                  <a:ea typeface="Meiryo UI" panose="020B0604030504040204" pitchFamily="50" charset="-128"/>
                  <a:cs typeface="Times New Roman" panose="02020603050405020304" pitchFamily="18" charset="0"/>
                </a:rPr>
                <a:t>マーケティングディレクター</a:t>
              </a:r>
              <a:endParaRPr lang="en-US" altLang="ja-JP" sz="1100" b="1" u="sng" dirty="0">
                <a:solidFill>
                  <a:srgbClr val="ED7D31"/>
                </a:solidFill>
                <a:latin typeface="Meiryo UI" panose="020B0604030504040204" pitchFamily="50" charset="-128"/>
                <a:ea typeface="Meiryo UI" panose="020B0604030504040204" pitchFamily="50" charset="-128"/>
                <a:cs typeface="Times New Roman" panose="02020603050405020304" pitchFamily="18" charset="0"/>
              </a:endParaRPr>
            </a:p>
            <a:p>
              <a:pPr lvl="0">
                <a:lnSpc>
                  <a:spcPct val="150000"/>
                </a:lnSpc>
              </a:pPr>
              <a:r>
                <a:rPr lang="ja-JP" altLang="en-US" sz="800" b="1" dirty="0">
                  <a:solidFill>
                    <a:srgbClr val="4472C4"/>
                  </a:solidFill>
                  <a:latin typeface="Meiryo UI" panose="020B0604030504040204" pitchFamily="50" charset="-128"/>
                  <a:ea typeface="Meiryo UI" panose="020B0604030504040204" pitchFamily="50" charset="-128"/>
                  <a:cs typeface="Times New Roman" panose="02020603050405020304" pitchFamily="18" charset="0"/>
                </a:rPr>
                <a:t>を含めた強力体制！</a:t>
              </a:r>
              <a:endParaRPr lang="en-US" altLang="ja-JP" sz="800" b="1" dirty="0">
                <a:solidFill>
                  <a:srgbClr val="4472C4"/>
                </a:solidFill>
                <a:latin typeface="Meiryo UI" panose="020B0604030504040204" pitchFamily="50" charset="-128"/>
                <a:ea typeface="Meiryo UI" panose="020B0604030504040204" pitchFamily="50" charset="-128"/>
                <a:cs typeface="Times New Roman" panose="02020603050405020304" pitchFamily="18" charset="0"/>
              </a:endParaRPr>
            </a:p>
          </p:txBody>
        </p:sp>
      </p:grpSp>
      <p:sp>
        <p:nvSpPr>
          <p:cNvPr id="32" name="正方形/長方形 31"/>
          <p:cNvSpPr/>
          <p:nvPr/>
        </p:nvSpPr>
        <p:spPr>
          <a:xfrm>
            <a:off x="6541485" y="1993499"/>
            <a:ext cx="4694702" cy="281580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3" name="グループ化 32"/>
          <p:cNvGrpSpPr/>
          <p:nvPr/>
        </p:nvGrpSpPr>
        <p:grpSpPr>
          <a:xfrm>
            <a:off x="6718872" y="2179212"/>
            <a:ext cx="3608595" cy="569176"/>
            <a:chOff x="127064" y="303871"/>
            <a:chExt cx="7925255" cy="1250033"/>
          </a:xfrm>
        </p:grpSpPr>
        <p:pic>
          <p:nvPicPr>
            <p:cNvPr id="34" name="図 33"/>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1031138" y="495613"/>
              <a:ext cx="611144" cy="611144"/>
            </a:xfrm>
            <a:prstGeom prst="rect">
              <a:avLst/>
            </a:prstGeom>
          </p:spPr>
        </p:pic>
        <p:sp>
          <p:nvSpPr>
            <p:cNvPr id="35" name="正方形/長方形 34"/>
            <p:cNvSpPr/>
            <p:nvPr/>
          </p:nvSpPr>
          <p:spPr>
            <a:xfrm>
              <a:off x="240416" y="489988"/>
              <a:ext cx="7811903" cy="106391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nvGrpSpPr>
            <p:cNvPr id="36" name="グループ化 35"/>
            <p:cNvGrpSpPr/>
            <p:nvPr/>
          </p:nvGrpSpPr>
          <p:grpSpPr>
            <a:xfrm>
              <a:off x="127064" y="303871"/>
              <a:ext cx="7811902" cy="1077218"/>
              <a:chOff x="343747" y="284984"/>
              <a:chExt cx="7577014" cy="1077217"/>
            </a:xfrm>
          </p:grpSpPr>
          <p:sp>
            <p:nvSpPr>
              <p:cNvPr id="37" name="正方形/長方形 36"/>
              <p:cNvSpPr/>
              <p:nvPr/>
            </p:nvSpPr>
            <p:spPr>
              <a:xfrm>
                <a:off x="343747" y="284984"/>
                <a:ext cx="5518573" cy="1077217"/>
              </a:xfrm>
              <a:prstGeom prst="rect">
                <a:avLst/>
              </a:prstGeom>
              <a:solidFill>
                <a:schemeClr val="accent5"/>
              </a:solidFill>
              <a:ln>
                <a:solidFill>
                  <a:schemeClr val="accent5"/>
                </a:solidFill>
              </a:ln>
            </p:spPr>
            <p:txBody>
              <a:bodyPr wrap="square" anchor="ctr">
                <a:noAutofit/>
              </a:bodyPr>
              <a:lstStyle/>
              <a:p>
                <a:pPr algn="ctr"/>
                <a:r>
                  <a:rPr lang="ja-JP" altLang="ja-JP" sz="1400" b="1"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クリエイティブディレクター</a:t>
                </a:r>
                <a:endParaRPr lang="en-US" altLang="ja-JP" sz="1400" b="1"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a:p>
                <a:pPr algn="ctr"/>
                <a:r>
                  <a:rPr lang="ja-JP" altLang="ja-JP" sz="1400" b="1" dirty="0">
                    <a:solidFill>
                      <a:schemeClr val="bg1"/>
                    </a:solidFill>
                    <a:latin typeface="Meiryo UI" panose="020B0604030504040204" pitchFamily="50" charset="-128"/>
                    <a:ea typeface="Meiryo UI" panose="020B0604030504040204" pitchFamily="50" charset="-128"/>
                    <a:cs typeface="Times New Roman" panose="02020603050405020304" pitchFamily="18" charset="0"/>
                  </a:rPr>
                  <a:t>マーケティングディレクター</a:t>
                </a:r>
                <a:endParaRPr lang="en-US" altLang="ja-JP" sz="1400" b="1" dirty="0">
                  <a:solidFill>
                    <a:schemeClr val="bg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38" name="正方形/長方形 37"/>
              <p:cNvSpPr/>
              <p:nvPr/>
            </p:nvSpPr>
            <p:spPr>
              <a:xfrm>
                <a:off x="5862321" y="284984"/>
                <a:ext cx="2058440" cy="1075474"/>
              </a:xfrm>
              <a:prstGeom prst="rect">
                <a:avLst/>
              </a:prstGeom>
              <a:solidFill>
                <a:schemeClr val="bg1"/>
              </a:solidFill>
              <a:ln>
                <a:solidFill>
                  <a:schemeClr val="accent5"/>
                </a:solidFill>
              </a:ln>
            </p:spPr>
            <p:txBody>
              <a:bodyPr wrap="none" anchor="ctr">
                <a:noAutofit/>
              </a:bodyPr>
              <a:lstStyle/>
              <a:p>
                <a:r>
                  <a:rPr lang="ja-JP" altLang="ja-JP" sz="1100" b="1" dirty="0">
                    <a:solidFill>
                      <a:schemeClr val="accent5"/>
                    </a:solidFill>
                    <a:latin typeface="Meiryo UI" panose="020B0604030504040204" pitchFamily="50" charset="-128"/>
                    <a:ea typeface="Meiryo UI" panose="020B0604030504040204" pitchFamily="50" charset="-128"/>
                    <a:cs typeface="Times New Roman" panose="02020603050405020304" pitchFamily="18" charset="0"/>
                  </a:rPr>
                  <a:t>による相談</a:t>
                </a:r>
                <a:r>
                  <a:rPr lang="ja-JP" altLang="en-US" sz="1100" b="1" dirty="0">
                    <a:solidFill>
                      <a:schemeClr val="accent5"/>
                    </a:solidFill>
                    <a:latin typeface="Meiryo UI" panose="020B0604030504040204" pitchFamily="50" charset="-128"/>
                    <a:ea typeface="Meiryo UI" panose="020B0604030504040204" pitchFamily="50" charset="-128"/>
                    <a:cs typeface="Times New Roman" panose="02020603050405020304" pitchFamily="18" charset="0"/>
                  </a:rPr>
                  <a:t>会</a:t>
                </a:r>
                <a:endParaRPr lang="ja-JP" altLang="en-US" sz="1100" b="1" dirty="0">
                  <a:solidFill>
                    <a:schemeClr val="accent5"/>
                  </a:solidFill>
                  <a:latin typeface="Meiryo UI" panose="020B0604030504040204" pitchFamily="50" charset="-128"/>
                  <a:ea typeface="Meiryo UI" panose="020B0604030504040204" pitchFamily="50" charset="-128"/>
                </a:endParaRPr>
              </a:p>
            </p:txBody>
          </p:sp>
        </p:grpSp>
      </p:grpSp>
      <p:sp>
        <p:nvSpPr>
          <p:cNvPr id="40" name="楕円 39"/>
          <p:cNvSpPr/>
          <p:nvPr/>
        </p:nvSpPr>
        <p:spPr>
          <a:xfrm>
            <a:off x="10489299" y="2150416"/>
            <a:ext cx="579702" cy="569588"/>
          </a:xfrm>
          <a:prstGeom prst="ellipse">
            <a:avLst/>
          </a:prstGeom>
          <a:solidFill>
            <a:schemeClr val="accent2">
              <a:lumMod val="40000"/>
              <a:lumOff val="60000"/>
            </a:schemeClr>
          </a:solidFill>
        </p:spPr>
        <p:txBody>
          <a:bodyPr wrap="square" lIns="0" tIns="0" rIns="0" bIns="0" anchor="ctr">
            <a:noAutofit/>
          </a:bodyPr>
          <a:lstStyle/>
          <a:p>
            <a:pPr algn="ctr"/>
            <a:r>
              <a:rPr lang="ja-JP" altLang="en-US" sz="900" b="1" dirty="0">
                <a:latin typeface="+mn-ea"/>
                <a:cs typeface="Times New Roman" panose="02020603050405020304" pitchFamily="18" charset="0"/>
              </a:rPr>
              <a:t>毎週</a:t>
            </a:r>
            <a:endParaRPr lang="en-US" altLang="ja-JP" sz="900" b="1" dirty="0">
              <a:latin typeface="+mn-ea"/>
              <a:cs typeface="Times New Roman" panose="02020603050405020304" pitchFamily="18" charset="0"/>
            </a:endParaRPr>
          </a:p>
          <a:p>
            <a:pPr algn="ctr"/>
            <a:r>
              <a:rPr lang="ja-JP" altLang="en-US" sz="1050" b="1" dirty="0">
                <a:latin typeface="+mn-ea"/>
                <a:cs typeface="Times New Roman" panose="02020603050405020304" pitchFamily="18" charset="0"/>
              </a:rPr>
              <a:t>火曜日</a:t>
            </a:r>
            <a:endParaRPr lang="en-US" altLang="ja-JP" sz="1050" b="1" dirty="0">
              <a:latin typeface="+mn-ea"/>
              <a:cs typeface="Times New Roman" panose="02020603050405020304" pitchFamily="18" charset="0"/>
            </a:endParaRPr>
          </a:p>
          <a:p>
            <a:pPr algn="ctr"/>
            <a:r>
              <a:rPr lang="ja-JP" altLang="en-US" sz="1050" b="1" dirty="0">
                <a:latin typeface="+mn-ea"/>
                <a:cs typeface="Times New Roman" panose="02020603050405020304" pitchFamily="18" charset="0"/>
              </a:rPr>
              <a:t>午後</a:t>
            </a:r>
            <a:endParaRPr lang="ja-JP" altLang="en-US" sz="1050" b="1" dirty="0">
              <a:latin typeface="+mn-ea"/>
            </a:endParaRPr>
          </a:p>
        </p:txBody>
      </p:sp>
      <p:pic>
        <p:nvPicPr>
          <p:cNvPr id="41" name="図 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87230" y="4009986"/>
            <a:ext cx="1767893" cy="616553"/>
          </a:xfrm>
          <a:prstGeom prst="rect">
            <a:avLst/>
          </a:prstGeom>
        </p:spPr>
      </p:pic>
      <p:sp>
        <p:nvSpPr>
          <p:cNvPr id="42" name="角丸四角形 41"/>
          <p:cNvSpPr/>
          <p:nvPr/>
        </p:nvSpPr>
        <p:spPr>
          <a:xfrm>
            <a:off x="6718871" y="2881833"/>
            <a:ext cx="2283171" cy="971742"/>
          </a:xfrm>
          <a:prstGeom prst="roundRect">
            <a:avLst>
              <a:gd name="adj" fmla="val 6339"/>
            </a:avLst>
          </a:prstGeom>
          <a:ln>
            <a:solidFill>
              <a:schemeClr val="accent5">
                <a:lumMod val="40000"/>
                <a:lumOff val="60000"/>
              </a:schemeClr>
            </a:solidFill>
          </a:ln>
        </p:spPr>
        <p:style>
          <a:lnRef idx="2">
            <a:schemeClr val="dk1"/>
          </a:lnRef>
          <a:fillRef idx="1">
            <a:schemeClr val="lt1"/>
          </a:fillRef>
          <a:effectRef idx="0">
            <a:schemeClr val="dk1"/>
          </a:effectRef>
          <a:fontRef idx="minor">
            <a:schemeClr val="dk1"/>
          </a:fontRef>
        </p:style>
        <p:txBody>
          <a:bodyPr lIns="144000" rIns="144000" rtlCol="0" anchor="t"/>
          <a:lstStyle/>
          <a:p>
            <a:r>
              <a:rPr lang="ja-JP" altLang="en-US" sz="1100" b="1" dirty="0">
                <a:solidFill>
                  <a:schemeClr val="accent5"/>
                </a:solidFill>
                <a:latin typeface="+mn-ea"/>
                <a:cs typeface="Calibri" panose="020F0502020204030204" pitchFamily="34" charset="0"/>
              </a:rPr>
              <a:t>▮ </a:t>
            </a:r>
            <a:r>
              <a:rPr lang="ja-JP" altLang="en-US" sz="1100" b="1" dirty="0">
                <a:solidFill>
                  <a:schemeClr val="tx1"/>
                </a:solidFill>
                <a:latin typeface="+mn-ea"/>
                <a:cs typeface="Calibri" panose="020F0502020204030204" pitchFamily="34" charset="0"/>
              </a:rPr>
              <a:t>昨年度の相談事例</a:t>
            </a:r>
            <a:endParaRPr lang="en-US" altLang="ja-JP" sz="1100" dirty="0">
              <a:solidFill>
                <a:schemeClr val="tx1"/>
              </a:solidFill>
              <a:latin typeface="+mn-ea"/>
              <a:cs typeface="Calibri" panose="020F0502020204030204" pitchFamily="34" charset="0"/>
            </a:endParaRPr>
          </a:p>
        </p:txBody>
      </p:sp>
      <p:sp>
        <p:nvSpPr>
          <p:cNvPr id="43" name="角丸四角形 42"/>
          <p:cNvSpPr/>
          <p:nvPr/>
        </p:nvSpPr>
        <p:spPr>
          <a:xfrm>
            <a:off x="6718871" y="3916843"/>
            <a:ext cx="2283171" cy="384737"/>
          </a:xfrm>
          <a:prstGeom prst="roundRect">
            <a:avLst>
              <a:gd name="adj" fmla="val 14925"/>
            </a:avLst>
          </a:prstGeom>
          <a:ln>
            <a:solidFill>
              <a:schemeClr val="accent5">
                <a:lumMod val="40000"/>
                <a:lumOff val="60000"/>
              </a:schemeClr>
            </a:solidFill>
          </a:ln>
        </p:spPr>
        <p:style>
          <a:lnRef idx="2">
            <a:schemeClr val="dk1"/>
          </a:lnRef>
          <a:fillRef idx="1">
            <a:schemeClr val="lt1"/>
          </a:fillRef>
          <a:effectRef idx="0">
            <a:schemeClr val="dk1"/>
          </a:effectRef>
          <a:fontRef idx="minor">
            <a:schemeClr val="dk1"/>
          </a:fontRef>
        </p:style>
        <p:txBody>
          <a:bodyPr lIns="144000" rIns="144000" rtlCol="0" anchor="t"/>
          <a:lstStyle/>
          <a:p>
            <a:r>
              <a:rPr lang="ja-JP" altLang="en-US" sz="1100" b="1" dirty="0">
                <a:solidFill>
                  <a:schemeClr val="accent5"/>
                </a:solidFill>
                <a:latin typeface="+mn-ea"/>
                <a:cs typeface="Calibri" panose="020F0502020204030204" pitchFamily="34" charset="0"/>
              </a:rPr>
              <a:t>▮ </a:t>
            </a:r>
            <a:r>
              <a:rPr lang="ja-JP" altLang="en-US" sz="1100" b="1" dirty="0">
                <a:solidFill>
                  <a:schemeClr val="tx1"/>
                </a:solidFill>
                <a:latin typeface="+mn-ea"/>
                <a:cs typeface="Calibri" panose="020F0502020204030204" pitchFamily="34" charset="0"/>
              </a:rPr>
              <a:t>申込方法</a:t>
            </a:r>
            <a:endParaRPr lang="en-US" altLang="ja-JP" sz="1100" dirty="0">
              <a:solidFill>
                <a:schemeClr val="tx1"/>
              </a:solidFill>
              <a:latin typeface="+mn-ea"/>
              <a:cs typeface="Calibri" panose="020F0502020204030204" pitchFamily="34" charset="0"/>
            </a:endParaRPr>
          </a:p>
        </p:txBody>
      </p:sp>
      <p:sp>
        <p:nvSpPr>
          <p:cNvPr id="44" name="角丸四角形 43"/>
          <p:cNvSpPr/>
          <p:nvPr/>
        </p:nvSpPr>
        <p:spPr>
          <a:xfrm>
            <a:off x="6718871" y="4364848"/>
            <a:ext cx="2283171" cy="261691"/>
          </a:xfrm>
          <a:prstGeom prst="roundRect">
            <a:avLst>
              <a:gd name="adj" fmla="val 19731"/>
            </a:avLst>
          </a:prstGeom>
          <a:ln>
            <a:solidFill>
              <a:schemeClr val="accent5">
                <a:lumMod val="40000"/>
                <a:lumOff val="60000"/>
              </a:schemeClr>
            </a:solidFill>
          </a:ln>
        </p:spPr>
        <p:style>
          <a:lnRef idx="2">
            <a:schemeClr val="dk1"/>
          </a:lnRef>
          <a:fillRef idx="1">
            <a:schemeClr val="lt1"/>
          </a:fillRef>
          <a:effectRef idx="0">
            <a:schemeClr val="dk1"/>
          </a:effectRef>
          <a:fontRef idx="minor">
            <a:schemeClr val="dk1"/>
          </a:fontRef>
        </p:style>
        <p:txBody>
          <a:bodyPr lIns="144000" rIns="144000" rtlCol="0" anchor="t"/>
          <a:lstStyle/>
          <a:p>
            <a:r>
              <a:rPr lang="ja-JP" altLang="en-US" sz="1100" b="1" dirty="0">
                <a:solidFill>
                  <a:schemeClr val="accent5"/>
                </a:solidFill>
                <a:latin typeface="+mn-ea"/>
                <a:cs typeface="Calibri" panose="020F0502020204030204" pitchFamily="34" charset="0"/>
              </a:rPr>
              <a:t>▮ </a:t>
            </a:r>
            <a:r>
              <a:rPr lang="ja-JP" altLang="en-US" sz="1100" b="1" dirty="0">
                <a:solidFill>
                  <a:schemeClr val="tx1"/>
                </a:solidFill>
                <a:latin typeface="+mn-ea"/>
                <a:cs typeface="Calibri" panose="020F0502020204030204" pitchFamily="34" charset="0"/>
              </a:rPr>
              <a:t>担当者　</a:t>
            </a:r>
            <a:endParaRPr lang="en-US" altLang="ja-JP" sz="1100" dirty="0">
              <a:solidFill>
                <a:schemeClr val="tx1"/>
              </a:solidFill>
              <a:latin typeface="+mn-ea"/>
              <a:cs typeface="Calibri" panose="020F0502020204030204" pitchFamily="34" charset="0"/>
            </a:endParaRPr>
          </a:p>
        </p:txBody>
      </p:sp>
      <p:grpSp>
        <p:nvGrpSpPr>
          <p:cNvPr id="45" name="グループ化 44"/>
          <p:cNvGrpSpPr/>
          <p:nvPr/>
        </p:nvGrpSpPr>
        <p:grpSpPr>
          <a:xfrm>
            <a:off x="8816023" y="2881039"/>
            <a:ext cx="2239100" cy="964016"/>
            <a:chOff x="4799803" y="2472459"/>
            <a:chExt cx="4955760" cy="2469030"/>
          </a:xfrm>
        </p:grpSpPr>
        <p:sp>
          <p:nvSpPr>
            <p:cNvPr id="46" name="二等辺三角形 45"/>
            <p:cNvSpPr/>
            <p:nvPr/>
          </p:nvSpPr>
          <p:spPr>
            <a:xfrm rot="15352443">
              <a:off x="5587676" y="3116554"/>
              <a:ext cx="476573" cy="205232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47" name="角丸四角形 46"/>
            <p:cNvSpPr/>
            <p:nvPr/>
          </p:nvSpPr>
          <p:spPr>
            <a:xfrm>
              <a:off x="5686305" y="2472459"/>
              <a:ext cx="4069258" cy="2469030"/>
            </a:xfrm>
            <a:prstGeom prst="roundRect">
              <a:avLst>
                <a:gd name="adj" fmla="val 11729"/>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ja-JP" altLang="en-US" sz="800" b="1" dirty="0">
                  <a:solidFill>
                    <a:srgbClr val="4472C4"/>
                  </a:solidFill>
                  <a:latin typeface="Meiryo UI" panose="020B0604030504040204" pitchFamily="50" charset="-128"/>
                  <a:ea typeface="Meiryo UI" panose="020B0604030504040204" pitchFamily="50" charset="-128"/>
                  <a:cs typeface="Times New Roman" panose="02020603050405020304" pitchFamily="18" charset="0"/>
                </a:rPr>
                <a:t>クリエイティブディレクターに加えて</a:t>
              </a:r>
              <a:endParaRPr lang="en-US" altLang="ja-JP" sz="800" b="1" dirty="0">
                <a:solidFill>
                  <a:srgbClr val="4472C4"/>
                </a:solidFill>
                <a:latin typeface="Meiryo UI" panose="020B0604030504040204" pitchFamily="50" charset="-128"/>
                <a:ea typeface="Meiryo UI" panose="020B0604030504040204" pitchFamily="50" charset="-128"/>
                <a:cs typeface="Times New Roman" panose="02020603050405020304" pitchFamily="18" charset="0"/>
              </a:endParaRPr>
            </a:p>
            <a:p>
              <a:pPr lvl="0"/>
              <a:r>
                <a:rPr lang="ja-JP" altLang="en-US" sz="800" b="1" dirty="0">
                  <a:solidFill>
                    <a:srgbClr val="4472C4"/>
                  </a:solidFill>
                  <a:latin typeface="Meiryo UI" panose="020B0604030504040204" pitchFamily="50" charset="-128"/>
                  <a:ea typeface="Meiryo UI" panose="020B0604030504040204" pitchFamily="50" charset="-128"/>
                  <a:cs typeface="Times New Roman" panose="02020603050405020304" pitchFamily="18" charset="0"/>
                </a:rPr>
                <a:t>新たに</a:t>
              </a:r>
              <a:endParaRPr lang="en-US" altLang="ja-JP" sz="800" b="1" dirty="0">
                <a:solidFill>
                  <a:srgbClr val="4472C4"/>
                </a:solidFill>
                <a:latin typeface="Meiryo UI" panose="020B0604030504040204" pitchFamily="50" charset="-128"/>
                <a:ea typeface="Meiryo UI" panose="020B0604030504040204" pitchFamily="50" charset="-128"/>
                <a:cs typeface="Times New Roman" panose="02020603050405020304" pitchFamily="18" charset="0"/>
              </a:endParaRPr>
            </a:p>
            <a:p>
              <a:pPr lvl="0"/>
              <a:r>
                <a:rPr lang="ja-JP" altLang="en-US" sz="800" b="1" dirty="0">
                  <a:solidFill>
                    <a:srgbClr val="4472C4"/>
                  </a:solidFill>
                  <a:latin typeface="Meiryo UI" panose="020B0604030504040204" pitchFamily="50" charset="-128"/>
                  <a:ea typeface="Meiryo UI" panose="020B0604030504040204" pitchFamily="50" charset="-128"/>
                  <a:cs typeface="Times New Roman" panose="02020603050405020304" pitchFamily="18" charset="0"/>
                </a:rPr>
                <a:t>広報計画や効果測定の専門家</a:t>
              </a:r>
              <a:endParaRPr lang="en-US" altLang="ja-JP" sz="800" b="1" dirty="0">
                <a:solidFill>
                  <a:srgbClr val="4472C4"/>
                </a:solidFill>
                <a:latin typeface="Meiryo UI" panose="020B0604030504040204" pitchFamily="50" charset="-128"/>
                <a:ea typeface="Meiryo UI" panose="020B0604030504040204" pitchFamily="50" charset="-128"/>
                <a:cs typeface="Times New Roman" panose="02020603050405020304" pitchFamily="18" charset="0"/>
              </a:endParaRPr>
            </a:p>
            <a:p>
              <a:pPr lvl="0">
                <a:lnSpc>
                  <a:spcPct val="150000"/>
                </a:lnSpc>
              </a:pPr>
              <a:r>
                <a:rPr lang="ja-JP" altLang="en-US" sz="1100" b="1" u="sng" dirty="0">
                  <a:solidFill>
                    <a:srgbClr val="ED7D31"/>
                  </a:solidFill>
                  <a:latin typeface="Meiryo UI" panose="020B0604030504040204" pitchFamily="50" charset="-128"/>
                  <a:ea typeface="Meiryo UI" panose="020B0604030504040204" pitchFamily="50" charset="-128"/>
                  <a:cs typeface="Times New Roman" panose="02020603050405020304" pitchFamily="18" charset="0"/>
                </a:rPr>
                <a:t>マーケティングディレクター</a:t>
              </a:r>
              <a:endParaRPr lang="en-US" altLang="ja-JP" sz="1100" b="1" u="sng" dirty="0">
                <a:solidFill>
                  <a:srgbClr val="ED7D31"/>
                </a:solidFill>
                <a:latin typeface="Meiryo UI" panose="020B0604030504040204" pitchFamily="50" charset="-128"/>
                <a:ea typeface="Meiryo UI" panose="020B0604030504040204" pitchFamily="50" charset="-128"/>
                <a:cs typeface="Times New Roman" panose="02020603050405020304" pitchFamily="18" charset="0"/>
              </a:endParaRPr>
            </a:p>
            <a:p>
              <a:pPr lvl="0">
                <a:lnSpc>
                  <a:spcPct val="150000"/>
                </a:lnSpc>
              </a:pPr>
              <a:r>
                <a:rPr lang="ja-JP" altLang="en-US" sz="800" b="1" dirty="0">
                  <a:solidFill>
                    <a:srgbClr val="4472C4"/>
                  </a:solidFill>
                  <a:latin typeface="Meiryo UI" panose="020B0604030504040204" pitchFamily="50" charset="-128"/>
                  <a:ea typeface="Meiryo UI" panose="020B0604030504040204" pitchFamily="50" charset="-128"/>
                  <a:cs typeface="Times New Roman" panose="02020603050405020304" pitchFamily="18" charset="0"/>
                </a:rPr>
                <a:t>を含めた強力体制！</a:t>
              </a:r>
              <a:endParaRPr lang="en-US" altLang="ja-JP" sz="800" b="1" dirty="0">
                <a:solidFill>
                  <a:srgbClr val="4472C4"/>
                </a:solidFill>
                <a:latin typeface="Meiryo UI" panose="020B0604030504040204" pitchFamily="50" charset="-128"/>
                <a:ea typeface="Meiryo UI" panose="020B0604030504040204" pitchFamily="50" charset="-128"/>
                <a:cs typeface="Times New Roman" panose="02020603050405020304" pitchFamily="18" charset="0"/>
              </a:endParaRPr>
            </a:p>
          </p:txBody>
        </p:sp>
      </p:grpSp>
      <p:cxnSp>
        <p:nvCxnSpPr>
          <p:cNvPr id="49" name="直線コネクタ 48"/>
          <p:cNvCxnSpPr>
            <a:stCxn id="9" idx="5"/>
            <a:endCxn id="50" idx="1"/>
          </p:cNvCxnSpPr>
          <p:nvPr/>
        </p:nvCxnSpPr>
        <p:spPr>
          <a:xfrm>
            <a:off x="9025630" y="4658673"/>
            <a:ext cx="500453" cy="459425"/>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9526083" y="4964209"/>
            <a:ext cx="1592059" cy="307777"/>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角の丸みを揃える</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9" name="楕円 8"/>
          <p:cNvSpPr/>
          <p:nvPr/>
        </p:nvSpPr>
        <p:spPr>
          <a:xfrm>
            <a:off x="8871990" y="4505033"/>
            <a:ext cx="180000" cy="180000"/>
          </a:xfrm>
          <a:prstGeom prst="ellipse">
            <a:avLst/>
          </a:prstGeom>
          <a:noFill/>
          <a:ln>
            <a:solidFill>
              <a:srgbClr val="D05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p:cNvSpPr/>
          <p:nvPr/>
        </p:nvSpPr>
        <p:spPr>
          <a:xfrm>
            <a:off x="8888836" y="4133307"/>
            <a:ext cx="180000" cy="180000"/>
          </a:xfrm>
          <a:prstGeom prst="ellipse">
            <a:avLst/>
          </a:prstGeom>
          <a:noFill/>
          <a:ln>
            <a:solidFill>
              <a:srgbClr val="D05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p:nvSpPr>
        <p:spPr>
          <a:xfrm>
            <a:off x="8888836" y="3686977"/>
            <a:ext cx="180000" cy="180000"/>
          </a:xfrm>
          <a:prstGeom prst="ellipse">
            <a:avLst/>
          </a:prstGeom>
          <a:noFill/>
          <a:ln>
            <a:solidFill>
              <a:srgbClr val="D05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コネクタ 55"/>
          <p:cNvCxnSpPr/>
          <p:nvPr/>
        </p:nvCxnSpPr>
        <p:spPr>
          <a:xfrm flipH="1">
            <a:off x="6419791" y="3062037"/>
            <a:ext cx="469207" cy="201501"/>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5959054" y="3293641"/>
            <a:ext cx="615553" cy="1246404"/>
          </a:xfrm>
          <a:prstGeom prst="rect">
            <a:avLst/>
          </a:prstGeom>
          <a:noFill/>
        </p:spPr>
        <p:txBody>
          <a:bodyPr vert="eaVert"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箇条書きの</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文頭を揃える</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cxnSp>
        <p:nvCxnSpPr>
          <p:cNvPr id="58" name="直線コネクタ 57"/>
          <p:cNvCxnSpPr/>
          <p:nvPr/>
        </p:nvCxnSpPr>
        <p:spPr>
          <a:xfrm>
            <a:off x="6870589" y="2897458"/>
            <a:ext cx="0" cy="1692000"/>
          </a:xfrm>
          <a:prstGeom prst="line">
            <a:avLst/>
          </a:prstGeom>
          <a:ln>
            <a:solidFill>
              <a:srgbClr val="D05F4F"/>
            </a:solidFill>
            <a:prstDash val="lgDash"/>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6694289" y="2035039"/>
            <a:ext cx="0" cy="2772000"/>
          </a:xfrm>
          <a:prstGeom prst="line">
            <a:avLst/>
          </a:prstGeom>
          <a:ln>
            <a:solidFill>
              <a:srgbClr val="D05F4F"/>
            </a:solidFill>
            <a:prstDash val="lg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9002042" y="2781521"/>
            <a:ext cx="0" cy="2052000"/>
          </a:xfrm>
          <a:prstGeom prst="line">
            <a:avLst/>
          </a:prstGeom>
          <a:ln>
            <a:solidFill>
              <a:srgbClr val="D05F4F"/>
            </a:solidFill>
            <a:prstDash val="lg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rot="5400000">
            <a:off x="8887949" y="523559"/>
            <a:ext cx="0" cy="4644000"/>
          </a:xfrm>
          <a:prstGeom prst="line">
            <a:avLst/>
          </a:prstGeom>
          <a:ln>
            <a:solidFill>
              <a:srgbClr val="D05F4F"/>
            </a:solidFill>
            <a:prstDash val="lg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rot="5400000">
            <a:off x="8863485" y="1544977"/>
            <a:ext cx="0" cy="4644000"/>
          </a:xfrm>
          <a:prstGeom prst="line">
            <a:avLst/>
          </a:prstGeom>
          <a:ln>
            <a:solidFill>
              <a:srgbClr val="D05F4F"/>
            </a:solidFill>
            <a:prstDash val="lg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rot="5400000">
            <a:off x="8871990" y="2304539"/>
            <a:ext cx="0" cy="4644000"/>
          </a:xfrm>
          <a:prstGeom prst="line">
            <a:avLst/>
          </a:prstGeom>
          <a:ln>
            <a:solidFill>
              <a:srgbClr val="D05F4F"/>
            </a:solidFill>
            <a:prstDash val="lg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a:off x="11057691" y="2006496"/>
            <a:ext cx="0" cy="2772000"/>
          </a:xfrm>
          <a:prstGeom prst="line">
            <a:avLst/>
          </a:prstGeom>
          <a:ln>
            <a:solidFill>
              <a:srgbClr val="D05F4F"/>
            </a:solidFill>
            <a:prstDash val="lg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a:off x="9227002" y="2781521"/>
            <a:ext cx="0" cy="2052000"/>
          </a:xfrm>
          <a:prstGeom prst="line">
            <a:avLst/>
          </a:prstGeom>
          <a:ln>
            <a:solidFill>
              <a:srgbClr val="D05F4F"/>
            </a:solidFill>
            <a:prstDash val="lgDash"/>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7152317" y="4806707"/>
            <a:ext cx="2117289" cy="523220"/>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テキストボックスやイラストの配置も揃うところは揃える</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cxnSp>
        <p:nvCxnSpPr>
          <p:cNvPr id="73" name="直線コネクタ 72"/>
          <p:cNvCxnSpPr>
            <a:endCxn id="67" idx="1"/>
          </p:cNvCxnSpPr>
          <p:nvPr/>
        </p:nvCxnSpPr>
        <p:spPr>
          <a:xfrm>
            <a:off x="6947341" y="4626539"/>
            <a:ext cx="204976" cy="441778"/>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10466375" y="1202621"/>
            <a:ext cx="1529579" cy="738664"/>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テキストボックス内での文字の配置は基本、中央揃え</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cxnSp>
        <p:nvCxnSpPr>
          <p:cNvPr id="89" name="直線コネクタ 88"/>
          <p:cNvCxnSpPr/>
          <p:nvPr/>
        </p:nvCxnSpPr>
        <p:spPr>
          <a:xfrm flipV="1">
            <a:off x="10345589" y="1880155"/>
            <a:ext cx="306819" cy="1195284"/>
          </a:xfrm>
          <a:prstGeom prst="line">
            <a:avLst/>
          </a:prstGeom>
          <a:ln>
            <a:solidFill>
              <a:srgbClr val="D05F4F"/>
            </a:solidFill>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602475" y="5709969"/>
            <a:ext cx="11047791" cy="738664"/>
          </a:xfrm>
          <a:prstGeom prst="rect">
            <a:avLst/>
          </a:prstGeom>
          <a:noFill/>
        </p:spPr>
        <p:txBody>
          <a:bodyPr wrap="square" rtlCol="0">
            <a:spAutoFit/>
          </a:bodyPr>
          <a:lstStyle/>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情報を伝わりやすくするには、ごちゃごちゃ感を減らすため、揃えるべきところはすべて揃えることが大切です。</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テキストボックス内の文字位置や、テキストボックス同士の間隔・配置、角の丸みなどに気を配りましょう。</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最初は全部はできないかもしれませんが、できるところから、なるべく揃えようという意識を持つようにしてください。</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sp>
        <p:nvSpPr>
          <p:cNvPr id="93" name="テキスト ボックス 92"/>
          <p:cNvSpPr txBox="1"/>
          <p:nvPr/>
        </p:nvSpPr>
        <p:spPr>
          <a:xfrm>
            <a:off x="243892" y="297154"/>
            <a:ext cx="11704216" cy="757386"/>
          </a:xfrm>
          <a:prstGeom prst="roundRect">
            <a:avLst>
              <a:gd name="adj" fmla="val 50000"/>
            </a:avLst>
          </a:prstGeom>
          <a:solidFill>
            <a:srgbClr val="D05F4F"/>
          </a:solidFill>
        </p:spPr>
        <p:txBody>
          <a:bodyPr wrap="square" bIns="0" rtlCol="0" anchor="ctr">
            <a:spAutoFit/>
          </a:bodyPr>
          <a:lstStyle/>
          <a:p>
            <a:r>
              <a:rPr lang="en-US" altLang="ja-JP" sz="3200" b="1" dirty="0">
                <a:solidFill>
                  <a:schemeClr val="bg1"/>
                </a:solidFill>
                <a:latin typeface="メイリオ" panose="020B0604030504040204" pitchFamily="50" charset="-128"/>
                <a:ea typeface="メイリオ" panose="020B0604030504040204" pitchFamily="50" charset="-128"/>
              </a:rPr>
              <a:t>3-11</a:t>
            </a:r>
            <a:r>
              <a:rPr lang="ja-JP" altLang="en-US" sz="3200" b="1" dirty="0">
                <a:solidFill>
                  <a:schemeClr val="bg1"/>
                </a:solidFill>
                <a:latin typeface="メイリオ" panose="020B0604030504040204" pitchFamily="50" charset="-128"/>
                <a:ea typeface="メイリオ" panose="020B0604030504040204" pitchFamily="50" charset="-128"/>
              </a:rPr>
              <a:t>　揃えるところはすべて揃える</a:t>
            </a:r>
            <a:endParaRPr lang="en-US" altLang="ja-JP" sz="3200" b="1"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70918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0" y="1431394"/>
            <a:ext cx="11588045" cy="1357525"/>
            <a:chOff x="657188" y="1934315"/>
            <a:chExt cx="5838726" cy="684000"/>
          </a:xfrm>
          <a:solidFill>
            <a:srgbClr val="449A75"/>
          </a:solidFill>
        </p:grpSpPr>
        <p:sp>
          <p:nvSpPr>
            <p:cNvPr id="8" name="テキスト ボックス 7"/>
            <p:cNvSpPr txBox="1"/>
            <p:nvPr/>
          </p:nvSpPr>
          <p:spPr>
            <a:xfrm>
              <a:off x="657188" y="2114276"/>
              <a:ext cx="5838726" cy="380480"/>
            </a:xfrm>
            <a:prstGeom prst="homePlate">
              <a:avLst/>
            </a:prstGeom>
            <a:grpFill/>
          </p:spPr>
          <p:txBody>
            <a:bodyPr wrap="square" lIns="108000" tIns="72000" rIns="108000" bIns="0" rtlCol="0" anchor="ctr">
              <a:noAutofit/>
            </a:bodyPr>
            <a:lstStyle/>
            <a:p>
              <a:r>
                <a:rPr lang="ja-JP" altLang="en-US" sz="4000" b="1" dirty="0">
                  <a:solidFill>
                    <a:schemeClr val="bg1"/>
                  </a:solidFill>
                  <a:latin typeface="メイリオ" panose="020B0604030504040204" pitchFamily="50" charset="-128"/>
                  <a:ea typeface="メイリオ" panose="020B0604030504040204" pitchFamily="50" charset="-128"/>
                </a:rPr>
                <a:t>　　　</a:t>
              </a:r>
              <a:r>
                <a:rPr lang="en-US" altLang="ja-JP" sz="4000" b="1" dirty="0">
                  <a:solidFill>
                    <a:schemeClr val="bg1"/>
                  </a:solidFill>
                  <a:latin typeface="メイリオ" panose="020B0604030504040204" pitchFamily="50" charset="-128"/>
                  <a:ea typeface="メイリオ" panose="020B0604030504040204" pitchFamily="50" charset="-128"/>
                </a:rPr>
                <a:t>4</a:t>
              </a:r>
              <a:r>
                <a:rPr lang="ja-JP" altLang="en-US" sz="4000" b="1" dirty="0">
                  <a:solidFill>
                    <a:schemeClr val="bg1"/>
                  </a:solidFill>
                  <a:latin typeface="メイリオ" panose="020B0604030504040204" pitchFamily="50" charset="-128"/>
                  <a:ea typeface="メイリオ" panose="020B0604030504040204" pitchFamily="50" charset="-128"/>
                </a:rPr>
                <a:t>　つたえる</a:t>
              </a:r>
              <a:endParaRPr kumimoji="1" lang="ja-JP" altLang="en-US" sz="4000" b="1" dirty="0">
                <a:solidFill>
                  <a:schemeClr val="bg1"/>
                </a:solidFill>
                <a:latin typeface="メイリオ" panose="020B0604030504040204" pitchFamily="50" charset="-128"/>
                <a:ea typeface="メイリオ" panose="020B0604030504040204" pitchFamily="50" charset="-128"/>
              </a:endParaRPr>
            </a:p>
          </p:txBody>
        </p:sp>
        <p:sp>
          <p:nvSpPr>
            <p:cNvPr id="4" name="楕円 3"/>
            <p:cNvSpPr/>
            <p:nvPr/>
          </p:nvSpPr>
          <p:spPr>
            <a:xfrm>
              <a:off x="767425" y="1934315"/>
              <a:ext cx="684000" cy="68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正方形/長方形 24"/>
          <p:cNvSpPr/>
          <p:nvPr/>
        </p:nvSpPr>
        <p:spPr>
          <a:xfrm>
            <a:off x="1383607" y="3146085"/>
            <a:ext cx="10808393" cy="1569660"/>
          </a:xfrm>
          <a:prstGeom prst="rect">
            <a:avLst/>
          </a:prstGeom>
        </p:spPr>
        <p:txBody>
          <a:bodyPr wrap="square">
            <a:spAutoFit/>
          </a:bodyPr>
          <a:lstStyle/>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何度も調整を重ねて、やっと広報物ができあがった！</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お疲れ様でした。でも、実は本番はここからです。</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いくらきれいな広報物ができあがっても、見てもらえなければ意味がありません。</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相手に伝えることで、広報物をコミュニケーションにしていく方法を紹介します。</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pic>
        <p:nvPicPr>
          <p:cNvPr id="7" name="図 6"/>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404142" y="1620423"/>
            <a:ext cx="979465" cy="979465"/>
          </a:xfrm>
          <a:prstGeom prst="rect">
            <a:avLst/>
          </a:prstGeom>
        </p:spPr>
      </p:pic>
    </p:spTree>
    <p:extLst>
      <p:ext uri="{BB962C8B-B14F-4D97-AF65-F5344CB8AC3E}">
        <p14:creationId xmlns:p14="http://schemas.microsoft.com/office/powerpoint/2010/main" val="2269446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092098" y="5862679"/>
            <a:ext cx="10053306" cy="523220"/>
          </a:xfrm>
          <a:prstGeom prst="rect">
            <a:avLst/>
          </a:prstGeom>
          <a:noFill/>
        </p:spPr>
        <p:txBody>
          <a:bodyPr wrap="square" rtlCol="0">
            <a:spAutoFit/>
          </a:bodyPr>
          <a:lstStyle/>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プラットフォームにより、それぞれユーザーの年齢層の傾向や特徴が異なります。ターゲットや</a:t>
            </a:r>
            <a:r>
              <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rPr>
              <a:t>SNS</a:t>
            </a: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特性に合った</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プラットフォームを選び、効果的に発信していきましょう。</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35</a:t>
            </a:fld>
            <a:endParaRPr kumimoji="1" lang="ja-JP" altLang="en-US"/>
          </a:p>
        </p:txBody>
      </p:sp>
      <p:pic>
        <p:nvPicPr>
          <p:cNvPr id="19" name="図 18"/>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1033538" y="459975"/>
            <a:ext cx="678829" cy="678829"/>
          </a:xfrm>
          <a:prstGeom prst="rect">
            <a:avLst/>
          </a:prstGeom>
        </p:spPr>
      </p:pic>
      <p:graphicFrame>
        <p:nvGraphicFramePr>
          <p:cNvPr id="20" name="表 19"/>
          <p:cNvGraphicFramePr>
            <a:graphicFrameLocks noGrp="1"/>
          </p:cNvGraphicFramePr>
          <p:nvPr>
            <p:extLst>
              <p:ext uri="{D42A27DB-BD31-4B8C-83A1-F6EECF244321}">
                <p14:modId xmlns:p14="http://schemas.microsoft.com/office/powerpoint/2010/main" val="65280494"/>
              </p:ext>
            </p:extLst>
          </p:nvPr>
        </p:nvGraphicFramePr>
        <p:xfrm>
          <a:off x="808017" y="1363444"/>
          <a:ext cx="10337386" cy="4388690"/>
        </p:xfrm>
        <a:graphic>
          <a:graphicData uri="http://schemas.openxmlformats.org/drawingml/2006/table">
            <a:tbl>
              <a:tblPr firstRow="1">
                <a:tableStyleId>{93296810-A885-4BE3-A3E7-6D5BEEA58F35}</a:tableStyleId>
              </a:tblPr>
              <a:tblGrid>
                <a:gridCol w="1810555">
                  <a:extLst>
                    <a:ext uri="{9D8B030D-6E8A-4147-A177-3AD203B41FA5}">
                      <a16:colId xmlns:a16="http://schemas.microsoft.com/office/drawing/2014/main" val="560598715"/>
                    </a:ext>
                  </a:extLst>
                </a:gridCol>
                <a:gridCol w="1359734">
                  <a:extLst>
                    <a:ext uri="{9D8B030D-6E8A-4147-A177-3AD203B41FA5}">
                      <a16:colId xmlns:a16="http://schemas.microsoft.com/office/drawing/2014/main" val="3476200562"/>
                    </a:ext>
                  </a:extLst>
                </a:gridCol>
                <a:gridCol w="1652022">
                  <a:extLst>
                    <a:ext uri="{9D8B030D-6E8A-4147-A177-3AD203B41FA5}">
                      <a16:colId xmlns:a16="http://schemas.microsoft.com/office/drawing/2014/main" val="2743315557"/>
                    </a:ext>
                  </a:extLst>
                </a:gridCol>
                <a:gridCol w="5515075">
                  <a:extLst>
                    <a:ext uri="{9D8B030D-6E8A-4147-A177-3AD203B41FA5}">
                      <a16:colId xmlns:a16="http://schemas.microsoft.com/office/drawing/2014/main" val="2835424477"/>
                    </a:ext>
                  </a:extLst>
                </a:gridCol>
              </a:tblGrid>
              <a:tr h="342194">
                <a:tc>
                  <a:txBody>
                    <a:bodyPr/>
                    <a:lstStyle/>
                    <a:p>
                      <a:pPr algn="ctr"/>
                      <a:r>
                        <a:rPr kumimoji="1" lang="ja-JP" altLang="en-US" sz="1500" dirty="0"/>
                        <a:t>種類</a:t>
                      </a:r>
                      <a:endParaRPr kumimoji="1" lang="ja-JP" altLang="en-US" sz="1500" dirty="0">
                        <a:latin typeface="メイリオ" panose="020B0604030504040204" pitchFamily="50" charset="-128"/>
                        <a:ea typeface="メイリオ" panose="020B0604030504040204" pitchFamily="50" charset="-128"/>
                      </a:endParaRPr>
                    </a:p>
                  </a:txBody>
                  <a:tcPr marL="83383" marR="83383" marT="41691" marB="41691" anchor="ctr">
                    <a:solidFill>
                      <a:srgbClr val="449A75"/>
                    </a:solidFill>
                  </a:tcPr>
                </a:tc>
                <a:tc>
                  <a:txBody>
                    <a:bodyPr/>
                    <a:lstStyle/>
                    <a:p>
                      <a:pPr algn="ctr"/>
                      <a:r>
                        <a:rPr kumimoji="1" lang="ja-JP" altLang="en-US" sz="1100" dirty="0">
                          <a:latin typeface="Meiryo UI" panose="020B0604030504040204" pitchFamily="50" charset="-128"/>
                          <a:ea typeface="Meiryo UI" panose="020B0604030504040204" pitchFamily="50" charset="-128"/>
                        </a:rPr>
                        <a:t>アクティブユーザー</a:t>
                      </a:r>
                    </a:p>
                  </a:txBody>
                  <a:tcPr marL="83383" marR="83383" marT="41691" marB="41691" anchor="ctr">
                    <a:solidFill>
                      <a:srgbClr val="449A75"/>
                    </a:solidFill>
                  </a:tcPr>
                </a:tc>
                <a:tc>
                  <a:txBody>
                    <a:bodyPr/>
                    <a:lstStyle/>
                    <a:p>
                      <a:pPr algn="ctr"/>
                      <a:r>
                        <a:rPr kumimoji="1" lang="ja-JP" altLang="en-US" sz="1500" dirty="0">
                          <a:latin typeface="メイリオ" panose="020B0604030504040204" pitchFamily="50" charset="-128"/>
                          <a:ea typeface="メイリオ" panose="020B0604030504040204" pitchFamily="50" charset="-128"/>
                        </a:rPr>
                        <a:t>ユーザー年齢層</a:t>
                      </a:r>
                    </a:p>
                  </a:txBody>
                  <a:tcPr marL="83383" marR="83383" marT="41691" marB="41691" anchor="ctr">
                    <a:solidFill>
                      <a:srgbClr val="449A75"/>
                    </a:solidFill>
                  </a:tcPr>
                </a:tc>
                <a:tc>
                  <a:txBody>
                    <a:bodyPr/>
                    <a:lstStyle/>
                    <a:p>
                      <a:pPr algn="ctr"/>
                      <a:r>
                        <a:rPr kumimoji="1" lang="ja-JP" altLang="en-US" sz="1500" dirty="0">
                          <a:latin typeface="メイリオ" panose="020B0604030504040204" pitchFamily="50" charset="-128"/>
                          <a:ea typeface="メイリオ" panose="020B0604030504040204" pitchFamily="50" charset="-128"/>
                        </a:rPr>
                        <a:t>特徴</a:t>
                      </a:r>
                    </a:p>
                  </a:txBody>
                  <a:tcPr marL="83383" marR="83383" marT="41691" marB="41691" anchor="ctr">
                    <a:solidFill>
                      <a:srgbClr val="449A75"/>
                    </a:solidFill>
                  </a:tcPr>
                </a:tc>
                <a:extLst>
                  <a:ext uri="{0D108BD9-81ED-4DB2-BD59-A6C34878D82A}">
                    <a16:rowId xmlns:a16="http://schemas.microsoft.com/office/drawing/2014/main" val="3623973378"/>
                  </a:ext>
                </a:extLst>
              </a:tr>
              <a:tr h="672753">
                <a:tc>
                  <a:txBody>
                    <a:bodyPr/>
                    <a:lstStyle/>
                    <a:p>
                      <a:pPr lvl="1" algn="l"/>
                      <a:r>
                        <a:rPr kumimoji="1" lang="en-US" altLang="ja-JP" sz="1500" b="1" dirty="0">
                          <a:latin typeface="メイリオ" panose="020B0604030504040204" pitchFamily="50" charset="-128"/>
                          <a:ea typeface="メイリオ" panose="020B0604030504040204" pitchFamily="50" charset="-128"/>
                        </a:rPr>
                        <a:t>LINE</a:t>
                      </a:r>
                      <a:endParaRPr kumimoji="1" lang="ja-JP" altLang="en-US" sz="1500" b="1" dirty="0">
                        <a:latin typeface="メイリオ" panose="020B0604030504040204" pitchFamily="50" charset="-128"/>
                        <a:ea typeface="メイリオ" panose="020B0604030504040204" pitchFamily="50" charset="-128"/>
                      </a:endParaRPr>
                    </a:p>
                  </a:txBody>
                  <a:tcPr marL="83383" marR="83383" marT="41691" marB="41691" anchor="ctr"/>
                </a:tc>
                <a:tc>
                  <a:txBody>
                    <a:bodyPr/>
                    <a:lstStyle/>
                    <a:p>
                      <a:pPr algn="ctr"/>
                      <a:r>
                        <a:rPr kumimoji="1" lang="en-US" altLang="ja-JP" sz="1500" dirty="0">
                          <a:latin typeface="メイリオ" panose="020B0604030504040204" pitchFamily="50" charset="-128"/>
                          <a:ea typeface="メイリオ" panose="020B0604030504040204" pitchFamily="50" charset="-128"/>
                        </a:rPr>
                        <a:t>8,900</a:t>
                      </a:r>
                      <a:r>
                        <a:rPr kumimoji="1" lang="ja-JP" altLang="en-US" sz="1500" dirty="0">
                          <a:latin typeface="メイリオ" panose="020B0604030504040204" pitchFamily="50" charset="-128"/>
                          <a:ea typeface="メイリオ" panose="020B0604030504040204" pitchFamily="50" charset="-128"/>
                        </a:rPr>
                        <a:t>万人</a:t>
                      </a:r>
                    </a:p>
                  </a:txBody>
                  <a:tcPr marL="83383" marR="83383" marT="41691" marB="41691" anchor="ctr"/>
                </a:tc>
                <a:tc>
                  <a:txBody>
                    <a:bodyPr/>
                    <a:lstStyle/>
                    <a:p>
                      <a:pPr algn="ctr"/>
                      <a:r>
                        <a:rPr kumimoji="1" lang="ja-JP" altLang="en-US" sz="1500" dirty="0">
                          <a:latin typeface="メイリオ" panose="020B0604030504040204" pitchFamily="50" charset="-128"/>
                          <a:ea typeface="メイリオ" panose="020B0604030504040204" pitchFamily="50" charset="-128"/>
                        </a:rPr>
                        <a:t>幅広い</a:t>
                      </a:r>
                    </a:p>
                  </a:txBody>
                  <a:tcPr marL="83383" marR="83383" marT="41691" marB="4169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dirty="0">
                          <a:latin typeface="メイリオ" panose="020B0604030504040204" pitchFamily="50" charset="-128"/>
                          <a:ea typeface="メイリオ" panose="020B0604030504040204" pitchFamily="50" charset="-128"/>
                        </a:rPr>
                        <a:t>アクティブ率が非常に高く、年齢層も幅広い。リーチ力が高いことも特徴。</a:t>
                      </a:r>
                    </a:p>
                  </a:txBody>
                  <a:tcPr marL="83383" marR="83383" marT="41691" marB="41691" anchor="ctr"/>
                </a:tc>
                <a:extLst>
                  <a:ext uri="{0D108BD9-81ED-4DB2-BD59-A6C34878D82A}">
                    <a16:rowId xmlns:a16="http://schemas.microsoft.com/office/drawing/2014/main" val="3312184213"/>
                  </a:ext>
                </a:extLst>
              </a:tr>
              <a:tr h="672753">
                <a:tc>
                  <a:txBody>
                    <a:bodyPr/>
                    <a:lstStyle/>
                    <a:p>
                      <a:pPr lvl="1" algn="l"/>
                      <a:r>
                        <a:rPr kumimoji="1" lang="en-US" altLang="ja-JP" sz="1500" b="1" dirty="0">
                          <a:latin typeface="メイリオ" panose="020B0604030504040204" pitchFamily="50" charset="-128"/>
                          <a:ea typeface="メイリオ" panose="020B0604030504040204" pitchFamily="50" charset="-128"/>
                        </a:rPr>
                        <a:t>YouTube</a:t>
                      </a:r>
                      <a:endParaRPr kumimoji="1" lang="ja-JP" altLang="en-US" sz="1500" b="1" dirty="0">
                        <a:latin typeface="メイリオ" panose="020B0604030504040204" pitchFamily="50" charset="-128"/>
                        <a:ea typeface="メイリオ" panose="020B0604030504040204" pitchFamily="50" charset="-128"/>
                      </a:endParaRPr>
                    </a:p>
                  </a:txBody>
                  <a:tcPr marL="83383" marR="83383" marT="41691" marB="41691" anchor="ctr"/>
                </a:tc>
                <a:tc>
                  <a:txBody>
                    <a:bodyPr/>
                    <a:lstStyle/>
                    <a:p>
                      <a:pPr algn="ctr"/>
                      <a:r>
                        <a:rPr kumimoji="1" lang="en-US" altLang="ja-JP" sz="1500" dirty="0">
                          <a:latin typeface="メイリオ" panose="020B0604030504040204" pitchFamily="50" charset="-128"/>
                          <a:ea typeface="メイリオ" panose="020B0604030504040204" pitchFamily="50" charset="-128"/>
                        </a:rPr>
                        <a:t>6,000</a:t>
                      </a:r>
                      <a:r>
                        <a:rPr kumimoji="1" lang="ja-JP" altLang="en-US" sz="1500" dirty="0">
                          <a:latin typeface="メイリオ" panose="020B0604030504040204" pitchFamily="50" charset="-128"/>
                          <a:ea typeface="メイリオ" panose="020B0604030504040204" pitchFamily="50" charset="-128"/>
                        </a:rPr>
                        <a:t>万人</a:t>
                      </a:r>
                    </a:p>
                  </a:txBody>
                  <a:tcPr marL="83383" marR="83383" marT="41691" marB="41691" anchor="ctr"/>
                </a:tc>
                <a:tc>
                  <a:txBody>
                    <a:bodyPr/>
                    <a:lstStyle/>
                    <a:p>
                      <a:pPr algn="ctr"/>
                      <a:r>
                        <a:rPr kumimoji="1" lang="ja-JP" altLang="en-US" sz="1500" dirty="0">
                          <a:latin typeface="メイリオ" panose="020B0604030504040204" pitchFamily="50" charset="-128"/>
                          <a:ea typeface="メイリオ" panose="020B0604030504040204" pitchFamily="50" charset="-128"/>
                        </a:rPr>
                        <a:t>幅広い</a:t>
                      </a:r>
                    </a:p>
                  </a:txBody>
                  <a:tcPr marL="83383" marR="83383" marT="41691" marB="4169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dirty="0">
                          <a:latin typeface="メイリオ" panose="020B0604030504040204" pitchFamily="50" charset="-128"/>
                          <a:ea typeface="メイリオ" panose="020B0604030504040204" pitchFamily="50" charset="-128"/>
                        </a:rPr>
                        <a:t>世界で</a:t>
                      </a:r>
                      <a:r>
                        <a:rPr kumimoji="1" lang="en-US" altLang="ja-JP" sz="1300" dirty="0">
                          <a:latin typeface="メイリオ" panose="020B0604030504040204" pitchFamily="50" charset="-128"/>
                          <a:ea typeface="メイリオ" panose="020B0604030504040204" pitchFamily="50" charset="-128"/>
                        </a:rPr>
                        <a:t>20</a:t>
                      </a:r>
                      <a:r>
                        <a:rPr kumimoji="1" lang="ja-JP" altLang="en-US" sz="1300" dirty="0">
                          <a:latin typeface="メイリオ" panose="020B0604030504040204" pitchFamily="50" charset="-128"/>
                          <a:ea typeface="メイリオ" panose="020B0604030504040204" pitchFamily="50" charset="-128"/>
                        </a:rPr>
                        <a:t>億人以上が利用している動画特化型のプラットフォーム。幅広い年齢層で利用されている。</a:t>
                      </a:r>
                    </a:p>
                  </a:txBody>
                  <a:tcPr marL="83383" marR="83383" marT="41691" marB="41691" anchor="ctr"/>
                </a:tc>
                <a:extLst>
                  <a:ext uri="{0D108BD9-81ED-4DB2-BD59-A6C34878D82A}">
                    <a16:rowId xmlns:a16="http://schemas.microsoft.com/office/drawing/2014/main" val="1587654674"/>
                  </a:ext>
                </a:extLst>
              </a:tr>
              <a:tr h="672753">
                <a:tc>
                  <a:txBody>
                    <a:bodyPr/>
                    <a:lstStyle/>
                    <a:p>
                      <a:pPr lvl="1" algn="l"/>
                      <a:r>
                        <a:rPr kumimoji="1" lang="en-US" altLang="ja-JP" sz="1500" b="1" dirty="0">
                          <a:latin typeface="メイリオ" panose="020B0604030504040204" pitchFamily="50" charset="-128"/>
                          <a:ea typeface="メイリオ" panose="020B0604030504040204" pitchFamily="50" charset="-128"/>
                        </a:rPr>
                        <a:t>Twitter</a:t>
                      </a:r>
                      <a:endParaRPr kumimoji="1" lang="ja-JP" altLang="en-US" sz="1500" b="1" dirty="0">
                        <a:latin typeface="メイリオ" panose="020B0604030504040204" pitchFamily="50" charset="-128"/>
                        <a:ea typeface="メイリオ" panose="020B0604030504040204" pitchFamily="50" charset="-128"/>
                      </a:endParaRPr>
                    </a:p>
                  </a:txBody>
                  <a:tcPr marL="83383" marR="83383" marT="41691" marB="41691" anchor="ctr"/>
                </a:tc>
                <a:tc>
                  <a:txBody>
                    <a:bodyPr/>
                    <a:lstStyle/>
                    <a:p>
                      <a:pPr algn="ctr"/>
                      <a:r>
                        <a:rPr kumimoji="1" lang="en-US" altLang="ja-JP" sz="1500" dirty="0">
                          <a:latin typeface="メイリオ" panose="020B0604030504040204" pitchFamily="50" charset="-128"/>
                          <a:ea typeface="メイリオ" panose="020B0604030504040204" pitchFamily="50" charset="-128"/>
                        </a:rPr>
                        <a:t>4,500</a:t>
                      </a:r>
                      <a:r>
                        <a:rPr kumimoji="1" lang="ja-JP" altLang="en-US" sz="1500" dirty="0">
                          <a:latin typeface="メイリオ" panose="020B0604030504040204" pitchFamily="50" charset="-128"/>
                          <a:ea typeface="メイリオ" panose="020B0604030504040204" pitchFamily="50" charset="-128"/>
                        </a:rPr>
                        <a:t>万人</a:t>
                      </a:r>
                    </a:p>
                  </a:txBody>
                  <a:tcPr marL="83383" marR="83383" marT="41691" marB="41691" anchor="ctr"/>
                </a:tc>
                <a:tc>
                  <a:txBody>
                    <a:bodyPr/>
                    <a:lstStyle/>
                    <a:p>
                      <a:pPr algn="ctr"/>
                      <a:r>
                        <a:rPr kumimoji="1" lang="en-US" altLang="ja-JP" sz="1200" dirty="0">
                          <a:latin typeface="メイリオ" panose="020B0604030504040204" pitchFamily="50" charset="-128"/>
                          <a:ea typeface="メイリオ" panose="020B0604030504040204" pitchFamily="50" charset="-128"/>
                        </a:rPr>
                        <a:t>20</a:t>
                      </a:r>
                      <a:r>
                        <a:rPr kumimoji="1" lang="ja-JP" altLang="en-US" sz="1200" dirty="0">
                          <a:latin typeface="メイリオ" panose="020B0604030504040204" pitchFamily="50" charset="-128"/>
                          <a:ea typeface="メイリオ" panose="020B0604030504040204" pitchFamily="50" charset="-128"/>
                        </a:rPr>
                        <a:t>代以上が最多、</a:t>
                      </a:r>
                      <a:endParaRPr kumimoji="1" lang="en-US" altLang="ja-JP" sz="1200" dirty="0">
                        <a:latin typeface="メイリオ" panose="020B0604030504040204" pitchFamily="50" charset="-128"/>
                        <a:ea typeface="メイリオ" panose="020B0604030504040204" pitchFamily="50" charset="-128"/>
                      </a:endParaRPr>
                    </a:p>
                    <a:p>
                      <a:pPr algn="ctr"/>
                      <a:r>
                        <a:rPr kumimoji="1" lang="en-US" altLang="ja-JP" sz="1200" dirty="0">
                          <a:latin typeface="メイリオ" panose="020B0604030504040204" pitchFamily="50" charset="-128"/>
                          <a:ea typeface="メイリオ" panose="020B0604030504040204" pitchFamily="50" charset="-128"/>
                        </a:rPr>
                        <a:t>10</a:t>
                      </a:r>
                      <a:r>
                        <a:rPr kumimoji="1" lang="ja-JP" altLang="en-US" sz="1200" dirty="0">
                          <a:latin typeface="メイリオ" panose="020B0604030504040204" pitchFamily="50" charset="-128"/>
                          <a:ea typeface="メイリオ" panose="020B0604030504040204" pitchFamily="50" charset="-128"/>
                        </a:rPr>
                        <a:t>代・</a:t>
                      </a:r>
                      <a:r>
                        <a:rPr kumimoji="1" lang="en-US" altLang="ja-JP" sz="1200" dirty="0">
                          <a:latin typeface="メイリオ" panose="020B0604030504040204" pitchFamily="50" charset="-128"/>
                          <a:ea typeface="メイリオ" panose="020B0604030504040204" pitchFamily="50" charset="-128"/>
                        </a:rPr>
                        <a:t>30</a:t>
                      </a:r>
                      <a:r>
                        <a:rPr kumimoji="1" lang="ja-JP" altLang="en-US" sz="1200" dirty="0">
                          <a:latin typeface="メイリオ" panose="020B0604030504040204" pitchFamily="50" charset="-128"/>
                          <a:ea typeface="メイリオ" panose="020B0604030504040204" pitchFamily="50" charset="-128"/>
                        </a:rPr>
                        <a:t>代も多い</a:t>
                      </a:r>
                    </a:p>
                  </a:txBody>
                  <a:tcPr marL="83383" marR="83383" marT="41691" marB="4169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dirty="0">
                          <a:latin typeface="メイリオ" panose="020B0604030504040204" pitchFamily="50" charset="-128"/>
                          <a:ea typeface="メイリオ" panose="020B0604030504040204" pitchFamily="50" charset="-128"/>
                        </a:rPr>
                        <a:t>今起きている、最新の情報を求めるユーザーが多い。ユーザーの発言数が多いキーワードは「トレンド」として表示され、拡散性も高い。複数アカウントを保有しているユーザーも多い。</a:t>
                      </a:r>
                    </a:p>
                  </a:txBody>
                  <a:tcPr marL="83383" marR="83383" marT="41691" marB="41691" anchor="ctr"/>
                </a:tc>
                <a:extLst>
                  <a:ext uri="{0D108BD9-81ED-4DB2-BD59-A6C34878D82A}">
                    <a16:rowId xmlns:a16="http://schemas.microsoft.com/office/drawing/2014/main" val="2051842319"/>
                  </a:ext>
                </a:extLst>
              </a:tr>
              <a:tr h="672753">
                <a:tc>
                  <a:txBody>
                    <a:bodyPr/>
                    <a:lstStyle/>
                    <a:p>
                      <a:pPr lvl="1" algn="l"/>
                      <a:r>
                        <a:rPr kumimoji="1" lang="en-US" altLang="ja-JP" sz="1500" b="1" dirty="0">
                          <a:latin typeface="メイリオ" panose="020B0604030504040204" pitchFamily="50" charset="-128"/>
                          <a:ea typeface="メイリオ" panose="020B0604030504040204" pitchFamily="50" charset="-128"/>
                        </a:rPr>
                        <a:t>Instagram</a:t>
                      </a:r>
                      <a:endParaRPr kumimoji="1" lang="ja-JP" altLang="en-US" sz="1500" b="1" dirty="0">
                        <a:latin typeface="メイリオ" panose="020B0604030504040204" pitchFamily="50" charset="-128"/>
                        <a:ea typeface="メイリオ" panose="020B0604030504040204" pitchFamily="50" charset="-128"/>
                      </a:endParaRPr>
                    </a:p>
                  </a:txBody>
                  <a:tcPr marL="83383" marR="83383" marT="41691" marB="41691" anchor="ctr"/>
                </a:tc>
                <a:tc>
                  <a:txBody>
                    <a:bodyPr/>
                    <a:lstStyle/>
                    <a:p>
                      <a:pPr algn="ctr"/>
                      <a:r>
                        <a:rPr kumimoji="1" lang="en-US" altLang="ja-JP" sz="1500" dirty="0">
                          <a:latin typeface="メイリオ" panose="020B0604030504040204" pitchFamily="50" charset="-128"/>
                          <a:ea typeface="メイリオ" panose="020B0604030504040204" pitchFamily="50" charset="-128"/>
                        </a:rPr>
                        <a:t>3,300</a:t>
                      </a:r>
                      <a:r>
                        <a:rPr kumimoji="1" lang="ja-JP" altLang="en-US" sz="1500" dirty="0">
                          <a:latin typeface="メイリオ" panose="020B0604030504040204" pitchFamily="50" charset="-128"/>
                          <a:ea typeface="メイリオ" panose="020B0604030504040204" pitchFamily="50" charset="-128"/>
                        </a:rPr>
                        <a:t>万人</a:t>
                      </a:r>
                    </a:p>
                  </a:txBody>
                  <a:tcPr marL="83383" marR="83383" marT="41691" marB="41691" anchor="ctr"/>
                </a:tc>
                <a:tc>
                  <a:txBody>
                    <a:bodyPr/>
                    <a:lstStyle/>
                    <a:p>
                      <a:pPr algn="ctr"/>
                      <a:r>
                        <a:rPr kumimoji="1" lang="en-US" altLang="ja-JP" sz="1500" dirty="0">
                          <a:latin typeface="メイリオ" panose="020B0604030504040204" pitchFamily="50" charset="-128"/>
                          <a:ea typeface="メイリオ" panose="020B0604030504040204" pitchFamily="50" charset="-128"/>
                        </a:rPr>
                        <a:t>10</a:t>
                      </a:r>
                      <a:r>
                        <a:rPr kumimoji="1" lang="ja-JP" altLang="en-US" sz="1500" dirty="0">
                          <a:latin typeface="メイリオ" panose="020B0604030504040204" pitchFamily="50" charset="-128"/>
                          <a:ea typeface="メイリオ" panose="020B0604030504040204" pitchFamily="50" charset="-128"/>
                        </a:rPr>
                        <a:t>代と</a:t>
                      </a:r>
                      <a:r>
                        <a:rPr kumimoji="1" lang="en-US" altLang="ja-JP" sz="1500" dirty="0">
                          <a:latin typeface="メイリオ" panose="020B0604030504040204" pitchFamily="50" charset="-128"/>
                          <a:ea typeface="メイリオ" panose="020B0604030504040204" pitchFamily="50" charset="-128"/>
                        </a:rPr>
                        <a:t>20</a:t>
                      </a:r>
                      <a:r>
                        <a:rPr kumimoji="1" lang="ja-JP" altLang="en-US" sz="1500" dirty="0">
                          <a:latin typeface="メイリオ" panose="020B0604030504040204" pitchFamily="50" charset="-128"/>
                          <a:ea typeface="メイリオ" panose="020B0604030504040204" pitchFamily="50" charset="-128"/>
                        </a:rPr>
                        <a:t>代</a:t>
                      </a:r>
                      <a:endParaRPr kumimoji="1" lang="en-US" altLang="ja-JP" sz="1500" dirty="0">
                        <a:latin typeface="メイリオ" panose="020B0604030504040204" pitchFamily="50" charset="-128"/>
                        <a:ea typeface="メイリオ" panose="020B0604030504040204" pitchFamily="50" charset="-128"/>
                      </a:endParaRPr>
                    </a:p>
                    <a:p>
                      <a:pPr algn="ctr"/>
                      <a:r>
                        <a:rPr kumimoji="1" lang="ja-JP" altLang="en-US" sz="1500" dirty="0">
                          <a:latin typeface="メイリオ" panose="020B0604030504040204" pitchFamily="50" charset="-128"/>
                          <a:ea typeface="メイリオ" panose="020B0604030504040204" pitchFamily="50" charset="-128"/>
                        </a:rPr>
                        <a:t>女性が多い</a:t>
                      </a:r>
                    </a:p>
                  </a:txBody>
                  <a:tcPr marL="83383" marR="83383" marT="41691" marB="4169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dirty="0">
                          <a:latin typeface="メイリオ" panose="020B0604030504040204" pitchFamily="50" charset="-128"/>
                          <a:ea typeface="メイリオ" panose="020B0604030504040204" pitchFamily="50" charset="-128"/>
                        </a:rPr>
                        <a:t>写真や動画等ビジュアルがメイン。トレンドや自分の趣味にあった商品・サービスを探す検索が活発。ショッピング機能がある。</a:t>
                      </a:r>
                    </a:p>
                  </a:txBody>
                  <a:tcPr marL="83383" marR="83383" marT="41691" marB="41691" anchor="ctr"/>
                </a:tc>
                <a:extLst>
                  <a:ext uri="{0D108BD9-81ED-4DB2-BD59-A6C34878D82A}">
                    <a16:rowId xmlns:a16="http://schemas.microsoft.com/office/drawing/2014/main" val="545104436"/>
                  </a:ext>
                </a:extLst>
              </a:tr>
              <a:tr h="672753">
                <a:tc>
                  <a:txBody>
                    <a:bodyPr/>
                    <a:lstStyle/>
                    <a:p>
                      <a:pPr lvl="1" algn="l"/>
                      <a:r>
                        <a:rPr kumimoji="1" lang="en-US" altLang="ja-JP" sz="1500" b="1" dirty="0">
                          <a:latin typeface="メイリオ" panose="020B0604030504040204" pitchFamily="50" charset="-128"/>
                          <a:ea typeface="メイリオ" panose="020B0604030504040204" pitchFamily="50" charset="-128"/>
                        </a:rPr>
                        <a:t>Facebook</a:t>
                      </a:r>
                      <a:endParaRPr kumimoji="1" lang="ja-JP" altLang="en-US" sz="1500" b="1" dirty="0">
                        <a:latin typeface="メイリオ" panose="020B0604030504040204" pitchFamily="50" charset="-128"/>
                        <a:ea typeface="メイリオ" panose="020B0604030504040204" pitchFamily="50" charset="-128"/>
                      </a:endParaRPr>
                    </a:p>
                  </a:txBody>
                  <a:tcPr marL="83383" marR="83383" marT="41691" marB="41691" anchor="ctr"/>
                </a:tc>
                <a:tc>
                  <a:txBody>
                    <a:bodyPr/>
                    <a:lstStyle/>
                    <a:p>
                      <a:pPr algn="ctr"/>
                      <a:r>
                        <a:rPr kumimoji="1" lang="en-US" altLang="ja-JP" sz="1500" dirty="0">
                          <a:latin typeface="メイリオ" panose="020B0604030504040204" pitchFamily="50" charset="-128"/>
                          <a:ea typeface="メイリオ" panose="020B0604030504040204" pitchFamily="50" charset="-128"/>
                        </a:rPr>
                        <a:t>2,600</a:t>
                      </a:r>
                      <a:r>
                        <a:rPr kumimoji="1" lang="ja-JP" altLang="en-US" sz="1500" dirty="0">
                          <a:latin typeface="メイリオ" panose="020B0604030504040204" pitchFamily="50" charset="-128"/>
                          <a:ea typeface="メイリオ" panose="020B0604030504040204" pitchFamily="50" charset="-128"/>
                        </a:rPr>
                        <a:t>万人</a:t>
                      </a:r>
                    </a:p>
                  </a:txBody>
                  <a:tcPr marL="83383" marR="83383" marT="41691" marB="41691" anchor="ctr"/>
                </a:tc>
                <a:tc>
                  <a:txBody>
                    <a:bodyPr/>
                    <a:lstStyle/>
                    <a:p>
                      <a:pPr algn="ctr"/>
                      <a:r>
                        <a:rPr kumimoji="1" lang="en-US" altLang="ja-JP" sz="1500" dirty="0">
                          <a:latin typeface="メイリオ" panose="020B0604030504040204" pitchFamily="50" charset="-128"/>
                          <a:ea typeface="メイリオ" panose="020B0604030504040204" pitchFamily="50" charset="-128"/>
                        </a:rPr>
                        <a:t>30</a:t>
                      </a:r>
                      <a:r>
                        <a:rPr kumimoji="1" lang="ja-JP" altLang="en-US" sz="1500" dirty="0">
                          <a:latin typeface="メイリオ" panose="020B0604030504040204" pitchFamily="50" charset="-128"/>
                          <a:ea typeface="メイリオ" panose="020B0604030504040204" pitchFamily="50" charset="-128"/>
                        </a:rPr>
                        <a:t>代以上が多い</a:t>
                      </a:r>
                    </a:p>
                  </a:txBody>
                  <a:tcPr marL="83383" marR="83383" marT="41691" marB="41691" anchor="ctr"/>
                </a:tc>
                <a:tc>
                  <a:txBody>
                    <a:bodyPr/>
                    <a:lstStyle/>
                    <a:p>
                      <a:r>
                        <a:rPr kumimoji="1" lang="ja-JP" altLang="en-US" sz="1300" dirty="0">
                          <a:latin typeface="メイリオ" panose="020B0604030504040204" pitchFamily="50" charset="-128"/>
                          <a:ea typeface="メイリオ" panose="020B0604030504040204" pitchFamily="50" charset="-128"/>
                        </a:rPr>
                        <a:t>実名性が高く、リアルなつながりが反映される。そのため、他の</a:t>
                      </a:r>
                      <a:r>
                        <a:rPr kumimoji="1" lang="en-US" altLang="ja-JP" sz="1300" dirty="0">
                          <a:latin typeface="メイリオ" panose="020B0604030504040204" pitchFamily="50" charset="-128"/>
                          <a:ea typeface="メイリオ" panose="020B0604030504040204" pitchFamily="50" charset="-128"/>
                        </a:rPr>
                        <a:t>SNS</a:t>
                      </a:r>
                      <a:r>
                        <a:rPr kumimoji="1" lang="ja-JP" altLang="en-US" sz="1300" dirty="0">
                          <a:latin typeface="メイリオ" panose="020B0604030504040204" pitchFamily="50" charset="-128"/>
                          <a:ea typeface="メイリオ" panose="020B0604030504040204" pitchFamily="50" charset="-128"/>
                        </a:rPr>
                        <a:t>よりもフォーマルな雰囲気が強い。仕事相手とのコミュニケーションのため利用するユーザーも多いといわれている。</a:t>
                      </a:r>
                    </a:p>
                  </a:txBody>
                  <a:tcPr marL="83383" marR="83383" marT="41691" marB="41691" anchor="ctr"/>
                </a:tc>
                <a:extLst>
                  <a:ext uri="{0D108BD9-81ED-4DB2-BD59-A6C34878D82A}">
                    <a16:rowId xmlns:a16="http://schemas.microsoft.com/office/drawing/2014/main" val="3509558991"/>
                  </a:ext>
                </a:extLst>
              </a:tr>
              <a:tr h="672753">
                <a:tc>
                  <a:txBody>
                    <a:bodyPr/>
                    <a:lstStyle/>
                    <a:p>
                      <a:pPr lvl="1" algn="l"/>
                      <a:r>
                        <a:rPr kumimoji="1" lang="en-US" altLang="ja-JP" sz="1500" b="1" dirty="0" err="1">
                          <a:latin typeface="メイリオ" panose="020B0604030504040204" pitchFamily="50" charset="-128"/>
                          <a:ea typeface="メイリオ" panose="020B0604030504040204" pitchFamily="50" charset="-128"/>
                        </a:rPr>
                        <a:t>TikTok</a:t>
                      </a:r>
                      <a:endParaRPr kumimoji="1" lang="ja-JP" altLang="en-US" sz="1500" b="1" dirty="0">
                        <a:latin typeface="メイリオ" panose="020B0604030504040204" pitchFamily="50" charset="-128"/>
                        <a:ea typeface="メイリオ" panose="020B0604030504040204" pitchFamily="50" charset="-128"/>
                      </a:endParaRPr>
                    </a:p>
                  </a:txBody>
                  <a:tcPr marL="83383" marR="83383" marT="41691" marB="41691" anchor="ctr"/>
                </a:tc>
                <a:tc>
                  <a:txBody>
                    <a:bodyPr/>
                    <a:lstStyle/>
                    <a:p>
                      <a:pPr algn="ctr"/>
                      <a:r>
                        <a:rPr kumimoji="1" lang="en-US" altLang="ja-JP" sz="1500" dirty="0">
                          <a:latin typeface="メイリオ" panose="020B0604030504040204" pitchFamily="50" charset="-128"/>
                          <a:ea typeface="メイリオ" panose="020B0604030504040204" pitchFamily="50" charset="-128"/>
                        </a:rPr>
                        <a:t>950</a:t>
                      </a:r>
                      <a:r>
                        <a:rPr kumimoji="1" lang="ja-JP" altLang="en-US" sz="1500" dirty="0">
                          <a:latin typeface="メイリオ" panose="020B0604030504040204" pitchFamily="50" charset="-128"/>
                          <a:ea typeface="メイリオ" panose="020B0604030504040204" pitchFamily="50" charset="-128"/>
                        </a:rPr>
                        <a:t>万人　　</a:t>
                      </a:r>
                    </a:p>
                  </a:txBody>
                  <a:tcPr marL="83383" marR="83383" marT="41691" marB="41691" anchor="ctr"/>
                </a:tc>
                <a:tc>
                  <a:txBody>
                    <a:bodyPr/>
                    <a:lstStyle/>
                    <a:p>
                      <a:pPr algn="ctr"/>
                      <a:r>
                        <a:rPr kumimoji="1" lang="ja-JP" altLang="en-US" sz="1500" dirty="0">
                          <a:latin typeface="メイリオ" panose="020B0604030504040204" pitchFamily="50" charset="-128"/>
                          <a:ea typeface="メイリオ" panose="020B0604030504040204" pitchFamily="50" charset="-128"/>
                        </a:rPr>
                        <a:t>若年層が多い</a:t>
                      </a:r>
                    </a:p>
                  </a:txBody>
                  <a:tcPr marL="83383" marR="83383" marT="41691" marB="41691" anchor="ctr"/>
                </a:tc>
                <a:tc>
                  <a:txBody>
                    <a:bodyPr/>
                    <a:lstStyle/>
                    <a:p>
                      <a:r>
                        <a:rPr kumimoji="1" lang="ja-JP" altLang="en-US" sz="1300" dirty="0">
                          <a:latin typeface="メイリオ" panose="020B0604030504040204" pitchFamily="50" charset="-128"/>
                          <a:ea typeface="メイリオ" panose="020B0604030504040204" pitchFamily="50" charset="-128"/>
                        </a:rPr>
                        <a:t>３分までの短尺動画をアプリ内で編集・投稿できる。</a:t>
                      </a:r>
                    </a:p>
                    <a:p>
                      <a:r>
                        <a:rPr kumimoji="1" lang="ja-JP" altLang="en-US" sz="1300" dirty="0">
                          <a:latin typeface="メイリオ" panose="020B0604030504040204" pitchFamily="50" charset="-128"/>
                          <a:ea typeface="メイリオ" panose="020B0604030504040204" pitchFamily="50" charset="-128"/>
                        </a:rPr>
                        <a:t>隙間時間や暇つぶしとして楽しめる動画プラットフォームとして確立</a:t>
                      </a:r>
                    </a:p>
                  </a:txBody>
                  <a:tcPr marL="83383" marR="83383" marT="41691" marB="41691" anchor="ctr"/>
                </a:tc>
                <a:extLst>
                  <a:ext uri="{0D108BD9-81ED-4DB2-BD59-A6C34878D82A}">
                    <a16:rowId xmlns:a16="http://schemas.microsoft.com/office/drawing/2014/main" val="1467403818"/>
                  </a:ext>
                </a:extLst>
              </a:tr>
            </a:tbl>
          </a:graphicData>
        </a:graphic>
      </p:graphicFrame>
      <p:pic>
        <p:nvPicPr>
          <p:cNvPr id="21" name="図 2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9607" y="1901173"/>
            <a:ext cx="328280" cy="328278"/>
          </a:xfrm>
          <a:prstGeom prst="rect">
            <a:avLst/>
          </a:prstGeom>
        </p:spPr>
      </p:pic>
      <p:pic>
        <p:nvPicPr>
          <p:cNvPr id="22" name="図 21"/>
          <p:cNvPicPr>
            <a:picLocks noChangeAspect="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09608" y="3242645"/>
            <a:ext cx="328278" cy="263851"/>
          </a:xfrm>
          <a:prstGeom prst="rect">
            <a:avLst/>
          </a:prstGeom>
        </p:spPr>
      </p:pic>
      <p:pic>
        <p:nvPicPr>
          <p:cNvPr id="23" name="図 2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09608" y="3890771"/>
            <a:ext cx="328278" cy="325079"/>
          </a:xfrm>
          <a:prstGeom prst="roundRect">
            <a:avLst>
              <a:gd name="adj" fmla="val 20535"/>
            </a:avLst>
          </a:prstGeom>
        </p:spPr>
      </p:pic>
      <p:pic>
        <p:nvPicPr>
          <p:cNvPr id="24" name="図 23"/>
          <p:cNvPicPr>
            <a:picLocks noChangeAspect="1"/>
          </p:cNvPicPr>
          <p:nvPr/>
        </p:nvPicPr>
        <p:blipFill rotWithShape="1">
          <a:blip r:embed="rId6" cstate="email">
            <a:extLst>
              <a:ext uri="{28A0092B-C50C-407E-A947-70E740481C1C}">
                <a14:useLocalDpi xmlns:a14="http://schemas.microsoft.com/office/drawing/2010/main"/>
              </a:ext>
            </a:extLst>
          </a:blip>
          <a:srcRect l="7923" t="29357" r="75936" b="31470"/>
          <a:stretch/>
        </p:blipFill>
        <p:spPr>
          <a:xfrm>
            <a:off x="909608" y="4600125"/>
            <a:ext cx="328278" cy="318694"/>
          </a:xfrm>
          <a:prstGeom prst="rect">
            <a:avLst/>
          </a:prstGeom>
        </p:spPr>
      </p:pic>
      <p:pic>
        <p:nvPicPr>
          <p:cNvPr id="25" name="図 24"/>
          <p:cNvPicPr>
            <a:picLocks noChangeAspect="1"/>
          </p:cNvPicPr>
          <p:nvPr/>
        </p:nvPicPr>
        <p:blipFill rotWithShape="1">
          <a:blip r:embed="rId7" cstate="email">
            <a:extLst>
              <a:ext uri="{28A0092B-C50C-407E-A947-70E740481C1C}">
                <a14:useLocalDpi xmlns:a14="http://schemas.microsoft.com/office/drawing/2010/main"/>
              </a:ext>
            </a:extLst>
          </a:blip>
          <a:srcRect t="12738" b="12738"/>
          <a:stretch/>
        </p:blipFill>
        <p:spPr>
          <a:xfrm>
            <a:off x="909608" y="2613726"/>
            <a:ext cx="328278" cy="244644"/>
          </a:xfrm>
          <a:prstGeom prst="rect">
            <a:avLst/>
          </a:prstGeom>
        </p:spPr>
      </p:pic>
      <p:pic>
        <p:nvPicPr>
          <p:cNvPr id="26" name="図 2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09608" y="5280793"/>
            <a:ext cx="328278" cy="328278"/>
          </a:xfrm>
          <a:prstGeom prst="rect">
            <a:avLst/>
          </a:prstGeom>
        </p:spPr>
      </p:pic>
      <p:sp>
        <p:nvSpPr>
          <p:cNvPr id="28" name="テキスト ボックス 27"/>
          <p:cNvSpPr txBox="1"/>
          <p:nvPr/>
        </p:nvSpPr>
        <p:spPr>
          <a:xfrm>
            <a:off x="243892" y="297154"/>
            <a:ext cx="11704216" cy="757386"/>
          </a:xfrm>
          <a:prstGeom prst="roundRect">
            <a:avLst>
              <a:gd name="adj" fmla="val 50000"/>
            </a:avLst>
          </a:prstGeom>
          <a:solidFill>
            <a:srgbClr val="449A75"/>
          </a:solidFill>
        </p:spPr>
        <p:txBody>
          <a:bodyPr wrap="square" bIns="0" rtlCol="0" anchor="ctr">
            <a:spAutoFit/>
          </a:bodyPr>
          <a:lstStyle/>
          <a:p>
            <a:r>
              <a:rPr lang="en-US" altLang="ja-JP" sz="3200" b="1" dirty="0">
                <a:solidFill>
                  <a:schemeClr val="bg1"/>
                </a:solidFill>
                <a:latin typeface="メイリオ" panose="020B0604030504040204" pitchFamily="50" charset="-128"/>
                <a:ea typeface="メイリオ" panose="020B0604030504040204" pitchFamily="50" charset="-128"/>
              </a:rPr>
              <a:t>4</a:t>
            </a:r>
            <a:r>
              <a:rPr kumimoji="1" lang="en-US" altLang="ja-JP" sz="3200" b="1" dirty="0">
                <a:solidFill>
                  <a:schemeClr val="bg1"/>
                </a:solidFill>
                <a:latin typeface="メイリオ" panose="020B0604030504040204" pitchFamily="50" charset="-128"/>
                <a:ea typeface="メイリオ" panose="020B0604030504040204" pitchFamily="50" charset="-128"/>
              </a:rPr>
              <a:t>-1</a:t>
            </a:r>
            <a:r>
              <a:rPr kumimoji="1" lang="ja-JP" altLang="en-US" sz="3200" b="1" dirty="0">
                <a:solidFill>
                  <a:schemeClr val="bg1"/>
                </a:solidFill>
                <a:latin typeface="メイリオ" panose="020B0604030504040204" pitchFamily="50" charset="-128"/>
                <a:ea typeface="メイリオ" panose="020B0604030504040204" pitchFamily="50" charset="-128"/>
              </a:rPr>
              <a:t>　各</a:t>
            </a:r>
            <a:r>
              <a:rPr kumimoji="1" lang="en-US" altLang="ja-JP" sz="3200" b="1" dirty="0">
                <a:solidFill>
                  <a:schemeClr val="bg1"/>
                </a:solidFill>
                <a:latin typeface="メイリオ" panose="020B0604030504040204" pitchFamily="50" charset="-128"/>
                <a:ea typeface="メイリオ" panose="020B0604030504040204" pitchFamily="50" charset="-128"/>
              </a:rPr>
              <a:t>SNS</a:t>
            </a:r>
            <a:r>
              <a:rPr kumimoji="1" lang="ja-JP" altLang="en-US" sz="3200" b="1" dirty="0">
                <a:solidFill>
                  <a:schemeClr val="bg1"/>
                </a:solidFill>
                <a:latin typeface="メイリオ" panose="020B0604030504040204" pitchFamily="50" charset="-128"/>
                <a:ea typeface="メイリオ" panose="020B0604030504040204" pitchFamily="50" charset="-128"/>
              </a:rPr>
              <a:t>の特徴を理解する</a:t>
            </a:r>
            <a:endParaRPr kumimoji="1" lang="en-US" altLang="ja-JP" sz="3200" b="1"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1938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990498" y="5666109"/>
            <a:ext cx="10053306" cy="738664"/>
          </a:xfrm>
          <a:prstGeom prst="rect">
            <a:avLst/>
          </a:prstGeom>
          <a:noFill/>
        </p:spPr>
        <p:txBody>
          <a:bodyPr wrap="square" rtlCol="0">
            <a:spAutoFit/>
          </a:bodyPr>
          <a:lstStyle/>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タイムラインには、他の多くの投稿があふれています。文字情報だけでは、ユーザーの目には留まりません。</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ユーザー目線でわかりやすい内容とすることはもちろん、必ず画像を使って目に留まる投稿にしましょう。</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また、ハッシュタグをうまく使うことで、より多くの人の目に触れることができます。</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36</a:t>
            </a:fld>
            <a:endParaRPr kumimoji="1" lang="ja-JP" altLang="en-US" dirty="0"/>
          </a:p>
        </p:txBody>
      </p:sp>
      <p:sp>
        <p:nvSpPr>
          <p:cNvPr id="4" name="Rectangle 2"/>
          <p:cNvSpPr>
            <a:spLocks noChangeArrowheads="1"/>
          </p:cNvSpPr>
          <p:nvPr/>
        </p:nvSpPr>
        <p:spPr bwMode="auto">
          <a:xfrm flipV="1">
            <a:off x="6890392" y="-1"/>
            <a:ext cx="53016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51" name="テキスト ボックス 50"/>
          <p:cNvSpPr txBox="1"/>
          <p:nvPr/>
        </p:nvSpPr>
        <p:spPr>
          <a:xfrm>
            <a:off x="808017" y="1277647"/>
            <a:ext cx="633792" cy="633792"/>
          </a:xfrm>
          <a:prstGeom prst="mathMultiply">
            <a:avLst/>
          </a:prstGeom>
          <a:solidFill>
            <a:srgbClr val="449A75"/>
          </a:solidFill>
        </p:spPr>
        <p:txBody>
          <a:bodyPr wrap="square" lIns="0" tIns="0" rIns="0" bIns="0" rtlCol="0" anchor="ctr" anchorCtr="0">
            <a:noAutofit/>
          </a:bodyPr>
          <a:lstStyle/>
          <a:p>
            <a:pPr algn="ctr"/>
            <a:r>
              <a:rPr lang="en-US" altLang="ja-JP" sz="1400" b="1" dirty="0"/>
              <a:t>NG</a:t>
            </a:r>
            <a:endParaRPr kumimoji="1" lang="ja-JP" altLang="en-US" sz="1400" b="1" dirty="0"/>
          </a:p>
        </p:txBody>
      </p:sp>
      <p:sp>
        <p:nvSpPr>
          <p:cNvPr id="52" name="テキスト ボックス 51"/>
          <p:cNvSpPr txBox="1"/>
          <p:nvPr/>
        </p:nvSpPr>
        <p:spPr>
          <a:xfrm>
            <a:off x="1534024" y="1409877"/>
            <a:ext cx="4190120"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文字だけで読み飛ばされてしまう</a:t>
            </a:r>
            <a:endParaRPr lang="en-US" altLang="ja-JP" b="1" dirty="0">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6541485" y="1342543"/>
            <a:ext cx="504000" cy="504000"/>
          </a:xfrm>
          <a:prstGeom prst="donut">
            <a:avLst/>
          </a:prstGeom>
          <a:solidFill>
            <a:srgbClr val="449A75"/>
          </a:solidFill>
        </p:spPr>
        <p:txBody>
          <a:bodyPr wrap="square" lIns="0" tIns="0" rIns="0" bIns="0" rtlCol="0" anchor="ctr" anchorCtr="0">
            <a:noAutofit/>
          </a:bodyPr>
          <a:lstStyle/>
          <a:p>
            <a:pPr algn="ctr"/>
            <a:r>
              <a:rPr kumimoji="1" lang="en-US" altLang="ja-JP" b="1" dirty="0"/>
              <a:t>OK</a:t>
            </a:r>
            <a:endParaRPr kumimoji="1" lang="ja-JP" altLang="en-US" b="1" dirty="0"/>
          </a:p>
        </p:txBody>
      </p:sp>
      <p:sp>
        <p:nvSpPr>
          <p:cNvPr id="54" name="テキスト ボックス 53"/>
          <p:cNvSpPr txBox="1"/>
          <p:nvPr/>
        </p:nvSpPr>
        <p:spPr>
          <a:xfrm>
            <a:off x="7062796" y="1409877"/>
            <a:ext cx="4513508" cy="369332"/>
          </a:xfrm>
          <a:prstGeom prst="rect">
            <a:avLst/>
          </a:prstGeom>
          <a:noFill/>
        </p:spPr>
        <p:txBody>
          <a:bodyPr wrap="square" rtlCol="0">
            <a:spAutoFit/>
          </a:bodyPr>
          <a:lstStyle/>
          <a:p>
            <a:r>
              <a:rPr lang="ja-JP" altLang="en-US" b="1" dirty="0">
                <a:solidFill>
                  <a:srgbClr val="449A75"/>
                </a:solidFill>
                <a:latin typeface="Meiryo UI" panose="020B0604030504040204" pitchFamily="50" charset="-128"/>
                <a:ea typeface="Meiryo UI" panose="020B0604030504040204" pitchFamily="50" charset="-128"/>
              </a:rPr>
              <a:t>目に留まる工夫をしている</a:t>
            </a:r>
            <a:endParaRPr lang="en-US" altLang="ja-JP" b="1" dirty="0">
              <a:solidFill>
                <a:srgbClr val="449A75"/>
              </a:solidFill>
              <a:latin typeface="Meiryo UI" panose="020B0604030504040204" pitchFamily="50" charset="-128"/>
              <a:ea typeface="Meiryo UI" panose="020B0604030504040204" pitchFamily="50" charset="-128"/>
            </a:endParaRPr>
          </a:p>
        </p:txBody>
      </p:sp>
      <p:sp>
        <p:nvSpPr>
          <p:cNvPr id="68" name="テキスト ボックス 67"/>
          <p:cNvSpPr txBox="1"/>
          <p:nvPr/>
        </p:nvSpPr>
        <p:spPr>
          <a:xfrm>
            <a:off x="5614396" y="4167231"/>
            <a:ext cx="1093184" cy="523220"/>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必ず画像を掲載する</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40" name="テキスト ボックス 39"/>
          <p:cNvSpPr txBox="1"/>
          <p:nvPr/>
        </p:nvSpPr>
        <p:spPr>
          <a:xfrm>
            <a:off x="243892" y="297154"/>
            <a:ext cx="11704216" cy="757386"/>
          </a:xfrm>
          <a:prstGeom prst="roundRect">
            <a:avLst>
              <a:gd name="adj" fmla="val 50000"/>
            </a:avLst>
          </a:prstGeom>
          <a:solidFill>
            <a:srgbClr val="449A75"/>
          </a:solidFill>
        </p:spPr>
        <p:txBody>
          <a:bodyPr wrap="square" bIns="0" rtlCol="0" anchor="ctr">
            <a:spAutoFit/>
          </a:bodyPr>
          <a:lstStyle/>
          <a:p>
            <a:r>
              <a:rPr lang="en-US" altLang="ja-JP" sz="3200" b="1" dirty="0">
                <a:solidFill>
                  <a:schemeClr val="bg1"/>
                </a:solidFill>
                <a:latin typeface="メイリオ" panose="020B0604030504040204" pitchFamily="50" charset="-128"/>
                <a:ea typeface="メイリオ" panose="020B0604030504040204" pitchFamily="50" charset="-128"/>
              </a:rPr>
              <a:t>4</a:t>
            </a:r>
            <a:r>
              <a:rPr kumimoji="1" lang="en-US" altLang="ja-JP" sz="3200" b="1" dirty="0">
                <a:solidFill>
                  <a:schemeClr val="bg1"/>
                </a:solidFill>
                <a:latin typeface="メイリオ" panose="020B0604030504040204" pitchFamily="50" charset="-128"/>
                <a:ea typeface="メイリオ" panose="020B0604030504040204" pitchFamily="50" charset="-128"/>
              </a:rPr>
              <a:t>-2</a:t>
            </a:r>
            <a:r>
              <a:rPr kumimoji="1" lang="ja-JP" altLang="en-US" sz="3200" b="1" dirty="0">
                <a:solidFill>
                  <a:schemeClr val="bg1"/>
                </a:solidFill>
                <a:latin typeface="メイリオ" panose="020B0604030504040204" pitchFamily="50" charset="-128"/>
                <a:ea typeface="メイリオ" panose="020B0604030504040204" pitchFamily="50" charset="-128"/>
              </a:rPr>
              <a:t>　</a:t>
            </a:r>
            <a:r>
              <a:rPr kumimoji="1" lang="en-US" altLang="ja-JP" sz="3200" b="1" dirty="0">
                <a:solidFill>
                  <a:schemeClr val="bg1"/>
                </a:solidFill>
                <a:latin typeface="メイリオ" panose="020B0604030504040204" pitchFamily="50" charset="-128"/>
                <a:ea typeface="メイリオ" panose="020B0604030504040204" pitchFamily="50" charset="-128"/>
              </a:rPr>
              <a:t>SNS</a:t>
            </a:r>
            <a:r>
              <a:rPr kumimoji="1" lang="ja-JP" altLang="en-US" sz="3200" b="1" dirty="0">
                <a:solidFill>
                  <a:schemeClr val="bg1"/>
                </a:solidFill>
                <a:latin typeface="メイリオ" panose="020B0604030504040204" pitchFamily="50" charset="-128"/>
                <a:ea typeface="メイリオ" panose="020B0604030504040204" pitchFamily="50" charset="-128"/>
              </a:rPr>
              <a:t>は文字だけにしない</a:t>
            </a:r>
            <a:endParaRPr kumimoji="1" lang="en-US" altLang="ja-JP" sz="3200" b="1" dirty="0">
              <a:solidFill>
                <a:schemeClr val="bg1"/>
              </a:solidFill>
              <a:latin typeface="メイリオ" panose="020B0604030504040204" pitchFamily="50" charset="-128"/>
              <a:ea typeface="メイリオ" panose="020B0604030504040204" pitchFamily="50" charset="-128"/>
            </a:endParaRPr>
          </a:p>
        </p:txBody>
      </p:sp>
      <p:pic>
        <p:nvPicPr>
          <p:cNvPr id="20" name="図 1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45485" y="2027782"/>
            <a:ext cx="2450287" cy="3345071"/>
          </a:xfrm>
          <a:prstGeom prst="rect">
            <a:avLst/>
          </a:prstGeom>
        </p:spPr>
      </p:pic>
      <p:grpSp>
        <p:nvGrpSpPr>
          <p:cNvPr id="3" name="グループ化 2"/>
          <p:cNvGrpSpPr/>
          <p:nvPr/>
        </p:nvGrpSpPr>
        <p:grpSpPr>
          <a:xfrm>
            <a:off x="1441809" y="2027781"/>
            <a:ext cx="2450287" cy="1766978"/>
            <a:chOff x="1441809" y="2027781"/>
            <a:chExt cx="2450287" cy="1766978"/>
          </a:xfrm>
        </p:grpSpPr>
        <p:pic>
          <p:nvPicPr>
            <p:cNvPr id="21" name="図 2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41809" y="2027781"/>
              <a:ext cx="2450287" cy="303939"/>
            </a:xfrm>
            <a:prstGeom prst="rect">
              <a:avLst/>
            </a:prstGeom>
          </p:spPr>
        </p:pic>
        <p:pic>
          <p:nvPicPr>
            <p:cNvPr id="24" name="図 23"/>
            <p:cNvPicPr>
              <a:picLocks noChangeAspect="1"/>
            </p:cNvPicPr>
            <p:nvPr/>
          </p:nvPicPr>
          <p:blipFill rotWithShape="1">
            <a:blip r:embed="rId4" cstate="email">
              <a:biLevel thresh="75000"/>
              <a:extLst>
                <a:ext uri="{28A0092B-C50C-407E-A947-70E740481C1C}">
                  <a14:useLocalDpi xmlns:a14="http://schemas.microsoft.com/office/drawing/2010/main"/>
                </a:ext>
              </a:extLst>
            </a:blip>
            <a:srcRect/>
            <a:stretch/>
          </p:blipFill>
          <p:spPr>
            <a:xfrm>
              <a:off x="1572768" y="2452477"/>
              <a:ext cx="597408" cy="170688"/>
            </a:xfrm>
            <a:prstGeom prst="rect">
              <a:avLst/>
            </a:prstGeom>
          </p:spPr>
        </p:pic>
        <p:pic>
          <p:nvPicPr>
            <p:cNvPr id="23" name="図 22"/>
            <p:cNvPicPr>
              <a:picLocks noChangeAspect="1"/>
            </p:cNvPicPr>
            <p:nvPr/>
          </p:nvPicPr>
          <p:blipFill rotWithShape="1">
            <a:blip r:embed="rId5" cstate="email">
              <a:biLevel thresh="75000"/>
              <a:extLst>
                <a:ext uri="{28A0092B-C50C-407E-A947-70E740481C1C}">
                  <a14:useLocalDpi xmlns:a14="http://schemas.microsoft.com/office/drawing/2010/main"/>
                </a:ext>
              </a:extLst>
            </a:blip>
            <a:srcRect/>
            <a:stretch/>
          </p:blipFill>
          <p:spPr>
            <a:xfrm>
              <a:off x="2139696" y="2479442"/>
              <a:ext cx="581661" cy="148206"/>
            </a:xfrm>
            <a:prstGeom prst="rect">
              <a:avLst/>
            </a:prstGeom>
          </p:spPr>
        </p:pic>
        <p:pic>
          <p:nvPicPr>
            <p:cNvPr id="26" name="図 2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300707" y="2461621"/>
              <a:ext cx="298704" cy="164592"/>
            </a:xfrm>
            <a:prstGeom prst="rect">
              <a:avLst/>
            </a:prstGeom>
          </p:spPr>
        </p:pic>
        <p:pic>
          <p:nvPicPr>
            <p:cNvPr id="25" name="図 24"/>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697126" y="2476861"/>
              <a:ext cx="633984" cy="146304"/>
            </a:xfrm>
            <a:prstGeom prst="rect">
              <a:avLst/>
            </a:prstGeom>
          </p:spPr>
        </p:pic>
        <p:pic>
          <p:nvPicPr>
            <p:cNvPr id="27" name="図 26"/>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599411" y="2476861"/>
              <a:ext cx="126769" cy="136799"/>
            </a:xfrm>
            <a:prstGeom prst="rect">
              <a:avLst/>
            </a:prstGeom>
          </p:spPr>
        </p:pic>
        <p:pic>
          <p:nvPicPr>
            <p:cNvPr id="28" name="図 27"/>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554344" y="2672292"/>
              <a:ext cx="1676400" cy="137160"/>
            </a:xfrm>
            <a:prstGeom prst="rect">
              <a:avLst/>
            </a:prstGeom>
          </p:spPr>
        </p:pic>
        <p:pic>
          <p:nvPicPr>
            <p:cNvPr id="29" name="図 28"/>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3220584" y="2666302"/>
              <a:ext cx="548639" cy="147320"/>
            </a:xfrm>
            <a:prstGeom prst="rect">
              <a:avLst/>
            </a:prstGeom>
          </p:spPr>
        </p:pic>
        <p:pic>
          <p:nvPicPr>
            <p:cNvPr id="30" name="図 29"/>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1554344" y="2878453"/>
              <a:ext cx="1529080" cy="904240"/>
            </a:xfrm>
            <a:prstGeom prst="rect">
              <a:avLst/>
            </a:prstGeom>
          </p:spPr>
        </p:pic>
        <p:pic>
          <p:nvPicPr>
            <p:cNvPr id="31" name="図 30"/>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3080385" y="2866410"/>
              <a:ext cx="638039" cy="928349"/>
            </a:xfrm>
            <a:prstGeom prst="rect">
              <a:avLst/>
            </a:prstGeom>
          </p:spPr>
        </p:pic>
      </p:grpSp>
      <p:sp>
        <p:nvSpPr>
          <p:cNvPr id="5" name="正方形/長方形 4"/>
          <p:cNvSpPr/>
          <p:nvPr/>
        </p:nvSpPr>
        <p:spPr>
          <a:xfrm>
            <a:off x="5616251" y="2199321"/>
            <a:ext cx="1274142" cy="954107"/>
          </a:xfrm>
          <a:prstGeom prst="rect">
            <a:avLst/>
          </a:prstGeom>
        </p:spPr>
        <p:txBody>
          <a:bodyPr vert="horz" wrap="square">
            <a:spAutoFit/>
          </a:bodyPr>
          <a:lstStyle/>
          <a:p>
            <a:pPr>
              <a:spcBef>
                <a:spcPts val="600"/>
              </a:spcBef>
            </a:pPr>
            <a:r>
              <a:rPr lang="ja-JP" altLang="en-US" sz="1400" dirty="0">
                <a:latin typeface="Meiryo UI" panose="020B0604030504040204" pitchFamily="50" charset="-128"/>
                <a:ea typeface="Meiryo UI" panose="020B0604030504040204" pitchFamily="50" charset="-128"/>
              </a:rPr>
              <a:t>カッコ書きの文言で、</a:t>
            </a:r>
            <a:br>
              <a:rPr lang="en-US" altLang="ja-JP" sz="1400" dirty="0">
                <a:latin typeface="Meiryo UI" panose="020B0604030504040204" pitchFamily="50" charset="-128"/>
                <a:ea typeface="Meiryo UI" panose="020B0604030504040204" pitchFamily="50" charset="-128"/>
              </a:rPr>
            </a:br>
            <a:r>
              <a:rPr lang="ja-JP" altLang="en-US" sz="1400" dirty="0">
                <a:latin typeface="Meiryo UI" panose="020B0604030504040204" pitchFamily="50" charset="-128"/>
                <a:ea typeface="Meiryo UI" panose="020B0604030504040204" pitchFamily="50" charset="-128"/>
              </a:rPr>
              <a:t>投稿内容がわかりやすい</a:t>
            </a:r>
          </a:p>
        </p:txBody>
      </p:sp>
      <p:cxnSp>
        <p:nvCxnSpPr>
          <p:cNvPr id="69" name="直線コネクタ 68"/>
          <p:cNvCxnSpPr/>
          <p:nvPr/>
        </p:nvCxnSpPr>
        <p:spPr>
          <a:xfrm flipV="1">
            <a:off x="6834116" y="2548261"/>
            <a:ext cx="389644" cy="44214"/>
          </a:xfrm>
          <a:prstGeom prst="line">
            <a:avLst/>
          </a:prstGeom>
          <a:ln>
            <a:solidFill>
              <a:srgbClr val="449A75"/>
            </a:solidFill>
          </a:ln>
        </p:spPr>
        <p:style>
          <a:lnRef idx="1">
            <a:schemeClr val="accent1"/>
          </a:lnRef>
          <a:fillRef idx="0">
            <a:schemeClr val="accent1"/>
          </a:fillRef>
          <a:effectRef idx="0">
            <a:schemeClr val="accent1"/>
          </a:effectRef>
          <a:fontRef idx="minor">
            <a:schemeClr val="tx1"/>
          </a:fontRef>
        </p:style>
      </p:cxnSp>
      <p:sp>
        <p:nvSpPr>
          <p:cNvPr id="38" name="正方形/長方形 37"/>
          <p:cNvSpPr/>
          <p:nvPr/>
        </p:nvSpPr>
        <p:spPr>
          <a:xfrm>
            <a:off x="9833678" y="1794673"/>
            <a:ext cx="1821501" cy="307777"/>
          </a:xfrm>
          <a:prstGeom prst="rect">
            <a:avLst/>
          </a:prstGeom>
        </p:spPr>
        <p:txBody>
          <a:bodyPr wrap="square">
            <a:spAutoFit/>
          </a:bodyPr>
          <a:lstStyle/>
          <a:p>
            <a:pPr>
              <a:spcBef>
                <a:spcPts val="600"/>
              </a:spcBef>
            </a:pPr>
            <a:r>
              <a:rPr lang="ja-JP" altLang="en-US" sz="1400" dirty="0">
                <a:latin typeface="Meiryo UI" panose="020B0604030504040204" pitchFamily="50" charset="-128"/>
                <a:ea typeface="Meiryo UI" panose="020B0604030504040204" pitchFamily="50" charset="-128"/>
              </a:rPr>
              <a:t>ハッシュタグを活用</a:t>
            </a:r>
          </a:p>
        </p:txBody>
      </p:sp>
      <p:cxnSp>
        <p:nvCxnSpPr>
          <p:cNvPr id="42" name="直線コネクタ 41"/>
          <p:cNvCxnSpPr>
            <a:endCxn id="38" idx="1"/>
          </p:cNvCxnSpPr>
          <p:nvPr/>
        </p:nvCxnSpPr>
        <p:spPr>
          <a:xfrm flipV="1">
            <a:off x="8341360" y="1948562"/>
            <a:ext cx="1492318" cy="586242"/>
          </a:xfrm>
          <a:prstGeom prst="line">
            <a:avLst/>
          </a:prstGeom>
          <a:ln>
            <a:solidFill>
              <a:srgbClr val="449A75"/>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a:endCxn id="68" idx="3"/>
          </p:cNvCxnSpPr>
          <p:nvPr/>
        </p:nvCxnSpPr>
        <p:spPr>
          <a:xfrm flipH="1" flipV="1">
            <a:off x="6707580" y="4428841"/>
            <a:ext cx="516180" cy="336199"/>
          </a:xfrm>
          <a:prstGeom prst="line">
            <a:avLst/>
          </a:prstGeom>
          <a:ln>
            <a:solidFill>
              <a:srgbClr val="449A75"/>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5616251" y="3224548"/>
            <a:ext cx="1217865" cy="738664"/>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詳細情報をリンク先</a:t>
            </a:r>
            <a:r>
              <a:rPr lang="en-US" altLang="ja-JP" sz="1400" dirty="0">
                <a:solidFill>
                  <a:schemeClr val="tx1">
                    <a:lumMod val="90000"/>
                    <a:lumOff val="10000"/>
                  </a:schemeClr>
                </a:solidFill>
                <a:latin typeface="Meiryo UI" panose="020B0604030504040204" pitchFamily="50" charset="-128"/>
                <a:ea typeface="Meiryo UI" panose="020B0604030504040204" pitchFamily="50" charset="-128"/>
              </a:rPr>
              <a:t>URL</a:t>
            </a:r>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で示す</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cxnSp>
        <p:nvCxnSpPr>
          <p:cNvPr id="47" name="直線コネクタ 46"/>
          <p:cNvCxnSpPr>
            <a:endCxn id="46" idx="3"/>
          </p:cNvCxnSpPr>
          <p:nvPr/>
        </p:nvCxnSpPr>
        <p:spPr>
          <a:xfrm flipH="1" flipV="1">
            <a:off x="6834116" y="3593880"/>
            <a:ext cx="389644" cy="500600"/>
          </a:xfrm>
          <a:prstGeom prst="line">
            <a:avLst/>
          </a:prstGeom>
          <a:ln>
            <a:solidFill>
              <a:srgbClr val="449A75"/>
            </a:solidFill>
          </a:ln>
        </p:spPr>
        <p:style>
          <a:lnRef idx="1">
            <a:schemeClr val="accent1"/>
          </a:lnRef>
          <a:fillRef idx="0">
            <a:schemeClr val="accent1"/>
          </a:fillRef>
          <a:effectRef idx="0">
            <a:schemeClr val="accent1"/>
          </a:effectRef>
          <a:fontRef idx="minor">
            <a:schemeClr val="tx1"/>
          </a:fontRef>
        </p:style>
      </p:cxnSp>
      <p:sp>
        <p:nvSpPr>
          <p:cNvPr id="55" name="角丸四角形 54"/>
          <p:cNvSpPr/>
          <p:nvPr/>
        </p:nvSpPr>
        <p:spPr>
          <a:xfrm>
            <a:off x="9650864" y="2490870"/>
            <a:ext cx="2403023" cy="1076352"/>
          </a:xfrm>
          <a:prstGeom prst="roundRect">
            <a:avLst>
              <a:gd name="adj" fmla="val 395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9737621" y="2359103"/>
            <a:ext cx="2232000" cy="307777"/>
          </a:xfrm>
          <a:prstGeom prst="rect">
            <a:avLst/>
          </a:prstGeom>
          <a:solidFill>
            <a:schemeClr val="bg1"/>
          </a:solidFill>
        </p:spPr>
        <p:txBody>
          <a:bodyPr wrap="square" lIns="36000" rIns="36000" rtlCol="0">
            <a:spAutoFit/>
          </a:bodyPr>
          <a:lstStyle/>
          <a:p>
            <a:pPr algn="ctr"/>
            <a:r>
              <a:rPr kumimoji="1" lang="en-US" altLang="ja-JP" sz="1400" b="1" dirty="0">
                <a:solidFill>
                  <a:srgbClr val="FFC000"/>
                </a:solidFill>
                <a:latin typeface="メイリオ" panose="020B0604030504040204" pitchFamily="50" charset="-128"/>
                <a:ea typeface="メイリオ" panose="020B0604030504040204" pitchFamily="50" charset="-128"/>
              </a:rPr>
              <a:t>TIPS</a:t>
            </a:r>
            <a:r>
              <a:rPr kumimoji="1" lang="ja-JP" altLang="en-US" sz="1400" dirty="0">
                <a:solidFill>
                  <a:srgbClr val="FFC000"/>
                </a:solidFill>
                <a:latin typeface="Meiryo UI" panose="020B0604030504040204" pitchFamily="50" charset="-128"/>
                <a:ea typeface="Meiryo UI" panose="020B0604030504040204" pitchFamily="50" charset="-128"/>
              </a:rPr>
              <a:t>　</a:t>
            </a:r>
            <a:r>
              <a:rPr lang="ja-JP" altLang="en-US" sz="1400" b="1" dirty="0">
                <a:solidFill>
                  <a:srgbClr val="FFC000"/>
                </a:solidFill>
                <a:latin typeface="Meiryo UI" panose="020B0604030504040204" pitchFamily="50" charset="-128"/>
                <a:ea typeface="Meiryo UI" panose="020B0604030504040204" pitchFamily="50" charset="-128"/>
              </a:rPr>
              <a:t>ハッシュタグの使い方</a:t>
            </a:r>
            <a:endParaRPr lang="en-US" altLang="ja-JP" sz="1400" b="1" dirty="0">
              <a:solidFill>
                <a:srgbClr val="FFC000"/>
              </a:solidFill>
              <a:latin typeface="Meiryo UI" panose="020B0604030504040204" pitchFamily="50" charset="-128"/>
              <a:ea typeface="Meiryo UI" panose="020B0604030504040204" pitchFamily="50" charset="-128"/>
            </a:endParaRPr>
          </a:p>
        </p:txBody>
      </p:sp>
      <p:sp>
        <p:nvSpPr>
          <p:cNvPr id="66" name="正方形/長方形 65"/>
          <p:cNvSpPr/>
          <p:nvPr/>
        </p:nvSpPr>
        <p:spPr>
          <a:xfrm>
            <a:off x="9737621" y="2754867"/>
            <a:ext cx="2268570" cy="738664"/>
          </a:xfrm>
          <a:prstGeom prst="rect">
            <a:avLst/>
          </a:prstGeom>
        </p:spPr>
        <p:txBody>
          <a:bodyPr wrap="none">
            <a:spAutoFit/>
          </a:bodyPr>
          <a:lstStyle/>
          <a:p>
            <a:pPr marL="285750" indent="-285750">
              <a:buFont typeface="Wingdings" panose="05000000000000000000" pitchFamily="2" charset="2"/>
              <a:buChar char="l"/>
            </a:pPr>
            <a:r>
              <a:rPr lang="en-US" altLang="ja-JP" sz="1400" dirty="0">
                <a:latin typeface="+mn-ea"/>
              </a:rPr>
              <a:t>#</a:t>
            </a:r>
            <a:r>
              <a:rPr lang="ja-JP" altLang="en-US" sz="1400" dirty="0">
                <a:latin typeface="+mn-ea"/>
              </a:rPr>
              <a:t>は半角</a:t>
            </a:r>
            <a:endParaRPr lang="en-US" altLang="ja-JP" sz="1400" dirty="0">
              <a:latin typeface="+mn-ea"/>
            </a:endParaRPr>
          </a:p>
          <a:p>
            <a:pPr marL="285750" indent="-285750">
              <a:buFont typeface="Wingdings" panose="05000000000000000000" pitchFamily="2" charset="2"/>
              <a:buChar char="l"/>
            </a:pPr>
            <a:r>
              <a:rPr lang="ja-JP" altLang="en-US" sz="1400" dirty="0">
                <a:latin typeface="+mn-ea"/>
              </a:rPr>
              <a:t>複数の場合は間に</a:t>
            </a:r>
            <a:br>
              <a:rPr lang="en-US" altLang="ja-JP" sz="1400" dirty="0">
                <a:latin typeface="+mn-ea"/>
              </a:rPr>
            </a:br>
            <a:r>
              <a:rPr lang="ja-JP" altLang="en-US" sz="1400" dirty="0">
                <a:latin typeface="+mn-ea"/>
              </a:rPr>
              <a:t>半角スペースを入れる</a:t>
            </a:r>
          </a:p>
        </p:txBody>
      </p:sp>
    </p:spTree>
    <p:extLst>
      <p:ext uri="{BB962C8B-B14F-4D97-AF65-F5344CB8AC3E}">
        <p14:creationId xmlns:p14="http://schemas.microsoft.com/office/powerpoint/2010/main" val="1583429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092098" y="6095946"/>
            <a:ext cx="10053306" cy="738664"/>
          </a:xfrm>
          <a:prstGeom prst="rect">
            <a:avLst/>
          </a:prstGeom>
          <a:noFill/>
        </p:spPr>
        <p:txBody>
          <a:bodyPr wrap="square" rtlCol="0">
            <a:spAutoFit/>
          </a:bodyPr>
          <a:lstStyle/>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特に風景や商品等の画像は、見栄えが良いものを使いましょう。</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画像サイズは 横</a:t>
            </a:r>
            <a:r>
              <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rPr>
              <a:t>600</a:t>
            </a: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ピクセル以上、</a:t>
            </a:r>
            <a:r>
              <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rPr>
              <a:t>16:9</a:t>
            </a: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が基本です（縦長画像の場合は、</a:t>
            </a:r>
            <a:r>
              <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rPr>
              <a:t>3:4</a:t>
            </a: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37</a:t>
            </a:fld>
            <a:endParaRPr kumimoji="1" lang="ja-JP" altLang="en-US" dirty="0"/>
          </a:p>
        </p:txBody>
      </p:sp>
      <p:sp>
        <p:nvSpPr>
          <p:cNvPr id="10" name="テキスト ボックス 9"/>
          <p:cNvSpPr txBox="1"/>
          <p:nvPr/>
        </p:nvSpPr>
        <p:spPr>
          <a:xfrm>
            <a:off x="243892" y="297154"/>
            <a:ext cx="11704216" cy="757386"/>
          </a:xfrm>
          <a:prstGeom prst="roundRect">
            <a:avLst>
              <a:gd name="adj" fmla="val 50000"/>
            </a:avLst>
          </a:prstGeom>
          <a:solidFill>
            <a:srgbClr val="449A75"/>
          </a:solidFill>
        </p:spPr>
        <p:txBody>
          <a:bodyPr wrap="square" bIns="0" rtlCol="0" anchor="ctr">
            <a:spAutoFit/>
          </a:bodyPr>
          <a:lstStyle/>
          <a:p>
            <a:r>
              <a:rPr lang="en-US" altLang="ja-JP" sz="3200" b="1" dirty="0">
                <a:solidFill>
                  <a:schemeClr val="bg1"/>
                </a:solidFill>
                <a:latin typeface="メイリオ" panose="020B0604030504040204" pitchFamily="50" charset="-128"/>
                <a:ea typeface="メイリオ" panose="020B0604030504040204" pitchFamily="50" charset="-128"/>
              </a:rPr>
              <a:t>4</a:t>
            </a:r>
            <a:r>
              <a:rPr kumimoji="1" lang="en-US" altLang="ja-JP" sz="3200" b="1" dirty="0">
                <a:solidFill>
                  <a:schemeClr val="bg1"/>
                </a:solidFill>
                <a:latin typeface="メイリオ" panose="020B0604030504040204" pitchFamily="50" charset="-128"/>
                <a:ea typeface="メイリオ" panose="020B0604030504040204" pitchFamily="50" charset="-128"/>
              </a:rPr>
              <a:t>-3</a:t>
            </a:r>
            <a:r>
              <a:rPr kumimoji="1" lang="ja-JP" altLang="en-US" sz="3200" b="1" dirty="0">
                <a:solidFill>
                  <a:schemeClr val="bg1"/>
                </a:solidFill>
                <a:latin typeface="メイリオ" panose="020B0604030504040204" pitchFamily="50" charset="-128"/>
                <a:ea typeface="メイリオ" panose="020B0604030504040204" pitchFamily="50" charset="-128"/>
              </a:rPr>
              <a:t>　</a:t>
            </a:r>
            <a:r>
              <a:rPr kumimoji="1" lang="en-US" altLang="ja-JP" sz="3200" b="1" dirty="0">
                <a:solidFill>
                  <a:schemeClr val="bg1"/>
                </a:solidFill>
                <a:latin typeface="メイリオ" panose="020B0604030504040204" pitchFamily="50" charset="-128"/>
                <a:ea typeface="メイリオ" panose="020B0604030504040204" pitchFamily="50" charset="-128"/>
              </a:rPr>
              <a:t>SNS</a:t>
            </a:r>
            <a:r>
              <a:rPr kumimoji="1" lang="ja-JP" altLang="en-US" sz="3200" b="1" dirty="0">
                <a:solidFill>
                  <a:schemeClr val="bg1"/>
                </a:solidFill>
                <a:latin typeface="メイリオ" panose="020B0604030504040204" pitchFamily="50" charset="-128"/>
                <a:ea typeface="メイリオ" panose="020B0604030504040204" pitchFamily="50" charset="-128"/>
              </a:rPr>
              <a:t>は画像で惹きつける</a:t>
            </a:r>
            <a:endParaRPr kumimoji="1" lang="en-US" altLang="ja-JP" sz="3200" b="1" dirty="0">
              <a:solidFill>
                <a:schemeClr val="bg1"/>
              </a:solidFill>
              <a:latin typeface="メイリオ" panose="020B0604030504040204" pitchFamily="50" charset="-128"/>
              <a:ea typeface="メイリオ" panose="020B0604030504040204" pitchFamily="50" charset="-128"/>
            </a:endParaRPr>
          </a:p>
        </p:txBody>
      </p:sp>
      <p:sp>
        <p:nvSpPr>
          <p:cNvPr id="4" name="Rectangle 2"/>
          <p:cNvSpPr>
            <a:spLocks noChangeArrowheads="1"/>
          </p:cNvSpPr>
          <p:nvPr/>
        </p:nvSpPr>
        <p:spPr bwMode="auto">
          <a:xfrm flipV="1">
            <a:off x="6890392" y="-1"/>
            <a:ext cx="53016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grpSp>
        <p:nvGrpSpPr>
          <p:cNvPr id="5" name="グループ化 4"/>
          <p:cNvGrpSpPr/>
          <p:nvPr/>
        </p:nvGrpSpPr>
        <p:grpSpPr>
          <a:xfrm>
            <a:off x="7193399" y="1880394"/>
            <a:ext cx="2023481" cy="4066806"/>
            <a:chOff x="5082850" y="1235194"/>
            <a:chExt cx="2596739" cy="5218946"/>
          </a:xfrm>
        </p:grpSpPr>
        <p:pic>
          <p:nvPicPr>
            <p:cNvPr id="3" name="図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082850" y="1235194"/>
              <a:ext cx="2596739" cy="1789946"/>
            </a:xfrm>
            <a:prstGeom prst="rect">
              <a:avLst/>
            </a:prstGeom>
          </p:spPr>
        </p:pic>
        <p:pic>
          <p:nvPicPr>
            <p:cNvPr id="2049" name="Picture 1" descr="cid:17cf9c641175569a5292"/>
            <p:cNvPicPr>
              <a:picLocks noChangeAspect="1" noChangeArrowheads="1"/>
            </p:cNvPicPr>
            <p:nvPr/>
          </p:nvPicPr>
          <p:blipFill rotWithShape="1">
            <a:blip r:embed="rId3" r:link="rId4" cstate="email">
              <a:extLst>
                <a:ext uri="{28A0092B-C50C-407E-A947-70E740481C1C}">
                  <a14:useLocalDpi xmlns:a14="http://schemas.microsoft.com/office/drawing/2010/main"/>
                </a:ext>
              </a:extLst>
            </a:blip>
            <a:srcRect/>
            <a:stretch>
              <a:fillRect/>
            </a:stretch>
          </p:blipFill>
          <p:spPr bwMode="auto">
            <a:xfrm>
              <a:off x="5082850" y="3160186"/>
              <a:ext cx="2577192" cy="32939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グループ化 8"/>
          <p:cNvGrpSpPr/>
          <p:nvPr/>
        </p:nvGrpSpPr>
        <p:grpSpPr>
          <a:xfrm>
            <a:off x="1561457" y="1781301"/>
            <a:ext cx="2023481" cy="3630812"/>
            <a:chOff x="2584564" y="1390996"/>
            <a:chExt cx="2224931" cy="3992283"/>
          </a:xfrm>
        </p:grpSpPr>
        <p:grpSp>
          <p:nvGrpSpPr>
            <p:cNvPr id="46" name="グループ化 45"/>
            <p:cNvGrpSpPr/>
            <p:nvPr/>
          </p:nvGrpSpPr>
          <p:grpSpPr>
            <a:xfrm>
              <a:off x="2584564" y="1390996"/>
              <a:ext cx="2224931" cy="2638986"/>
              <a:chOff x="5082850" y="1235194"/>
              <a:chExt cx="2596739" cy="3079987"/>
            </a:xfrm>
          </p:grpSpPr>
          <p:pic>
            <p:nvPicPr>
              <p:cNvPr id="47" name="図 4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082850" y="1235194"/>
                <a:ext cx="2596739" cy="1789946"/>
              </a:xfrm>
              <a:prstGeom prst="rect">
                <a:avLst/>
              </a:prstGeom>
            </p:spPr>
          </p:pic>
          <p:pic>
            <p:nvPicPr>
              <p:cNvPr id="48" name="Picture 1" descr="cid:17cf9c641175569a5292"/>
              <p:cNvPicPr>
                <a:picLocks noChangeAspect="1" noChangeArrowheads="1"/>
              </p:cNvPicPr>
              <p:nvPr/>
            </p:nvPicPr>
            <p:blipFill rotWithShape="1">
              <a:blip r:embed="rId5" r:link="rId4" cstate="email">
                <a:extLst>
                  <a:ext uri="{28A0092B-C50C-407E-A947-70E740481C1C}">
                    <a14:useLocalDpi xmlns:a14="http://schemas.microsoft.com/office/drawing/2010/main"/>
                  </a:ext>
                </a:extLst>
              </a:blip>
              <a:srcRect/>
              <a:stretch>
                <a:fillRect/>
              </a:stretch>
            </p:blipFill>
            <p:spPr bwMode="auto">
              <a:xfrm>
                <a:off x="5082850" y="3160186"/>
                <a:ext cx="2577192" cy="1154995"/>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フリーフォーム 49"/>
            <p:cNvSpPr/>
            <p:nvPr/>
          </p:nvSpPr>
          <p:spPr>
            <a:xfrm>
              <a:off x="2584564" y="1395506"/>
              <a:ext cx="2224931" cy="737524"/>
            </a:xfrm>
            <a:custGeom>
              <a:avLst/>
              <a:gdLst>
                <a:gd name="connsiteX0" fmla="*/ 0 w 2224931"/>
                <a:gd name="connsiteY0" fmla="*/ 0 h 737524"/>
                <a:gd name="connsiteX1" fmla="*/ 2224931 w 2224931"/>
                <a:gd name="connsiteY1" fmla="*/ 0 h 737524"/>
                <a:gd name="connsiteX2" fmla="*/ 2224931 w 2224931"/>
                <a:gd name="connsiteY2" fmla="*/ 737524 h 737524"/>
                <a:gd name="connsiteX3" fmla="*/ 480812 w 2224931"/>
                <a:gd name="connsiteY3" fmla="*/ 737524 h 737524"/>
                <a:gd name="connsiteX4" fmla="*/ 477348 w 2224931"/>
                <a:gd name="connsiteY4" fmla="*/ 720368 h 737524"/>
                <a:gd name="connsiteX5" fmla="*/ 283085 w 2224931"/>
                <a:gd name="connsiteY5" fmla="*/ 591602 h 737524"/>
                <a:gd name="connsiteX6" fmla="*/ 88822 w 2224931"/>
                <a:gd name="connsiteY6" fmla="*/ 720368 h 737524"/>
                <a:gd name="connsiteX7" fmla="*/ 85359 w 2224931"/>
                <a:gd name="connsiteY7" fmla="*/ 737524 h 737524"/>
                <a:gd name="connsiteX8" fmla="*/ 0 w 2224931"/>
                <a:gd name="connsiteY8" fmla="*/ 737524 h 737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4931" h="737524">
                  <a:moveTo>
                    <a:pt x="0" y="0"/>
                  </a:moveTo>
                  <a:lnTo>
                    <a:pt x="2224931" y="0"/>
                  </a:lnTo>
                  <a:lnTo>
                    <a:pt x="2224931" y="737524"/>
                  </a:lnTo>
                  <a:lnTo>
                    <a:pt x="480812" y="737524"/>
                  </a:lnTo>
                  <a:lnTo>
                    <a:pt x="477348" y="720368"/>
                  </a:lnTo>
                  <a:cubicBezTo>
                    <a:pt x="445342" y="644698"/>
                    <a:pt x="370414" y="591602"/>
                    <a:pt x="283085" y="591602"/>
                  </a:cubicBezTo>
                  <a:cubicBezTo>
                    <a:pt x="195756" y="591602"/>
                    <a:pt x="120828" y="644698"/>
                    <a:pt x="88822" y="720368"/>
                  </a:cubicBezTo>
                  <a:lnTo>
                    <a:pt x="85359" y="737524"/>
                  </a:lnTo>
                  <a:lnTo>
                    <a:pt x="0" y="737524"/>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9" name="Picture 1" descr="cid:17cf9c641175569a5292"/>
            <p:cNvPicPr>
              <a:picLocks noChangeAspect="1" noChangeArrowheads="1"/>
            </p:cNvPicPr>
            <p:nvPr/>
          </p:nvPicPr>
          <p:blipFill rotWithShape="1">
            <a:blip r:embed="rId6" r:link="rId4" cstate="email">
              <a:extLst>
                <a:ext uri="{28A0092B-C50C-407E-A947-70E740481C1C}">
                  <a14:useLocalDpi xmlns:a14="http://schemas.microsoft.com/office/drawing/2010/main"/>
                </a:ext>
              </a:extLst>
            </a:blip>
            <a:srcRect/>
            <a:stretch>
              <a:fillRect/>
            </a:stretch>
          </p:blipFill>
          <p:spPr bwMode="auto">
            <a:xfrm>
              <a:off x="3050279" y="4475225"/>
              <a:ext cx="1614318" cy="908054"/>
            </a:xfrm>
            <a:prstGeom prst="roundRect">
              <a:avLst>
                <a:gd name="adj" fmla="val 10374"/>
              </a:avLst>
            </a:prstGeom>
            <a:noFill/>
            <a:extLst>
              <a:ext uri="{909E8E84-426E-40DD-AFC4-6F175D3DCCD1}">
                <a14:hiddenFill xmlns:a14="http://schemas.microsoft.com/office/drawing/2010/main">
                  <a:solidFill>
                    <a:srgbClr val="FFFFFF"/>
                  </a:solidFill>
                </a14:hiddenFill>
              </a:ext>
            </a:extLst>
          </p:spPr>
        </p:pic>
      </p:grpSp>
      <p:sp>
        <p:nvSpPr>
          <p:cNvPr id="51" name="テキスト ボックス 50"/>
          <p:cNvSpPr txBox="1"/>
          <p:nvPr/>
        </p:nvSpPr>
        <p:spPr>
          <a:xfrm>
            <a:off x="808017" y="1196367"/>
            <a:ext cx="633792" cy="633792"/>
          </a:xfrm>
          <a:prstGeom prst="mathMultiply">
            <a:avLst/>
          </a:prstGeom>
          <a:solidFill>
            <a:srgbClr val="449A75"/>
          </a:solidFill>
        </p:spPr>
        <p:txBody>
          <a:bodyPr wrap="square" lIns="0" tIns="0" rIns="0" bIns="0" rtlCol="0" anchor="ctr" anchorCtr="0">
            <a:noAutofit/>
          </a:bodyPr>
          <a:lstStyle/>
          <a:p>
            <a:pPr algn="ctr"/>
            <a:r>
              <a:rPr lang="en-US" altLang="ja-JP" sz="1400" b="1" dirty="0"/>
              <a:t>NG</a:t>
            </a:r>
            <a:endParaRPr kumimoji="1" lang="ja-JP" altLang="en-US" sz="1400" b="1" dirty="0"/>
          </a:p>
        </p:txBody>
      </p:sp>
      <p:sp>
        <p:nvSpPr>
          <p:cNvPr id="52" name="テキスト ボックス 51"/>
          <p:cNvSpPr txBox="1"/>
          <p:nvPr/>
        </p:nvSpPr>
        <p:spPr>
          <a:xfrm>
            <a:off x="1534024" y="1328597"/>
            <a:ext cx="4190120"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画像の使い方がうまくない</a:t>
            </a:r>
            <a:endParaRPr lang="en-US" altLang="ja-JP" b="1" dirty="0">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6541485" y="1261263"/>
            <a:ext cx="504000" cy="504000"/>
          </a:xfrm>
          <a:prstGeom prst="donut">
            <a:avLst/>
          </a:prstGeom>
          <a:solidFill>
            <a:srgbClr val="449A75"/>
          </a:solidFill>
        </p:spPr>
        <p:txBody>
          <a:bodyPr wrap="square" lIns="0" tIns="0" rIns="0" bIns="0" rtlCol="0" anchor="ctr" anchorCtr="0">
            <a:noAutofit/>
          </a:bodyPr>
          <a:lstStyle/>
          <a:p>
            <a:pPr algn="ctr"/>
            <a:r>
              <a:rPr kumimoji="1" lang="en-US" altLang="ja-JP" b="1" dirty="0"/>
              <a:t>OK</a:t>
            </a:r>
            <a:endParaRPr kumimoji="1" lang="ja-JP" altLang="en-US" b="1" dirty="0"/>
          </a:p>
        </p:txBody>
      </p:sp>
      <p:sp>
        <p:nvSpPr>
          <p:cNvPr id="54" name="テキスト ボックス 53"/>
          <p:cNvSpPr txBox="1"/>
          <p:nvPr/>
        </p:nvSpPr>
        <p:spPr>
          <a:xfrm>
            <a:off x="7062796" y="1328597"/>
            <a:ext cx="3461947" cy="369332"/>
          </a:xfrm>
          <a:prstGeom prst="rect">
            <a:avLst/>
          </a:prstGeom>
          <a:noFill/>
        </p:spPr>
        <p:txBody>
          <a:bodyPr wrap="square" rtlCol="0">
            <a:spAutoFit/>
          </a:bodyPr>
          <a:lstStyle/>
          <a:p>
            <a:r>
              <a:rPr lang="ja-JP" altLang="en-US" b="1" dirty="0">
                <a:solidFill>
                  <a:srgbClr val="449A75"/>
                </a:solidFill>
                <a:latin typeface="Meiryo UI" panose="020B0604030504040204" pitchFamily="50" charset="-128"/>
                <a:ea typeface="Meiryo UI" panose="020B0604030504040204" pitchFamily="50" charset="-128"/>
              </a:rPr>
              <a:t>惹きつける画像をうまく使っている</a:t>
            </a:r>
            <a:endParaRPr lang="en-US" altLang="ja-JP" b="1" dirty="0">
              <a:solidFill>
                <a:srgbClr val="449A75"/>
              </a:solidFill>
              <a:latin typeface="Meiryo UI" panose="020B0604030504040204" pitchFamily="50" charset="-128"/>
              <a:ea typeface="Meiryo UI" panose="020B0604030504040204" pitchFamily="50" charset="-128"/>
            </a:endParaRPr>
          </a:p>
        </p:txBody>
      </p:sp>
      <p:cxnSp>
        <p:nvCxnSpPr>
          <p:cNvPr id="56" name="直線コネクタ 55"/>
          <p:cNvCxnSpPr>
            <a:endCxn id="57" idx="1"/>
          </p:cNvCxnSpPr>
          <p:nvPr/>
        </p:nvCxnSpPr>
        <p:spPr>
          <a:xfrm>
            <a:off x="9083040" y="2099777"/>
            <a:ext cx="678701" cy="432519"/>
          </a:xfrm>
          <a:prstGeom prst="line">
            <a:avLst/>
          </a:prstGeom>
          <a:ln>
            <a:solidFill>
              <a:srgbClr val="449A75"/>
            </a:solidFill>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9761741" y="2378407"/>
            <a:ext cx="2186367" cy="307777"/>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カバー画像を設定している</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cxnSp>
        <p:nvCxnSpPr>
          <p:cNvPr id="59" name="直線コネクタ 58"/>
          <p:cNvCxnSpPr>
            <a:endCxn id="60" idx="1"/>
          </p:cNvCxnSpPr>
          <p:nvPr/>
        </p:nvCxnSpPr>
        <p:spPr>
          <a:xfrm>
            <a:off x="3433847" y="2072871"/>
            <a:ext cx="500453" cy="459425"/>
          </a:xfrm>
          <a:prstGeom prst="line">
            <a:avLst/>
          </a:prstGeom>
          <a:ln>
            <a:solidFill>
              <a:srgbClr val="449A75"/>
            </a:solidFill>
          </a:ln>
        </p:spPr>
        <p:style>
          <a:lnRef idx="1">
            <a:schemeClr val="accent1"/>
          </a:lnRef>
          <a:fillRef idx="0">
            <a:schemeClr val="accent1"/>
          </a:fillRef>
          <a:effectRef idx="0">
            <a:schemeClr val="accent1"/>
          </a:effectRef>
          <a:fontRef idx="minor">
            <a:schemeClr val="tx1"/>
          </a:fontRef>
        </p:style>
      </p:cxnSp>
      <p:sp>
        <p:nvSpPr>
          <p:cNvPr id="60" name="テキスト ボックス 59"/>
          <p:cNvSpPr txBox="1"/>
          <p:nvPr/>
        </p:nvSpPr>
        <p:spPr>
          <a:xfrm>
            <a:off x="3934300" y="2378407"/>
            <a:ext cx="2186367" cy="307777"/>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カバー画像がない</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61" name="テキスト ボックス 60"/>
          <p:cNvSpPr txBox="1"/>
          <p:nvPr/>
        </p:nvSpPr>
        <p:spPr>
          <a:xfrm>
            <a:off x="9761741" y="4351670"/>
            <a:ext cx="2077169" cy="1246495"/>
          </a:xfrm>
          <a:prstGeom prst="roundRect">
            <a:avLst>
              <a:gd name="adj" fmla="val 0"/>
            </a:avLst>
          </a:prstGeom>
          <a:noFill/>
          <a:ln w="28575">
            <a:noFill/>
          </a:ln>
        </p:spPr>
        <p:txBody>
          <a:bodyPr wrap="square" rtlCol="0">
            <a:spAutoFit/>
          </a:bodyPr>
          <a:lstStyle/>
          <a:p>
            <a:pPr>
              <a:spcBef>
                <a:spcPts val="600"/>
              </a:spcBef>
            </a:pPr>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花のバラエティの豊富さが伝わるよう、画像を複数枚アップ（最大</a:t>
            </a:r>
            <a:r>
              <a:rPr lang="en-US" altLang="ja-JP" sz="1400" dirty="0">
                <a:solidFill>
                  <a:schemeClr val="tx1">
                    <a:lumMod val="90000"/>
                    <a:lumOff val="10000"/>
                  </a:schemeClr>
                </a:solidFill>
                <a:latin typeface="Meiryo UI" panose="020B0604030504040204" pitchFamily="50" charset="-128"/>
                <a:ea typeface="Meiryo UI" panose="020B0604030504040204" pitchFamily="50" charset="-128"/>
              </a:rPr>
              <a:t>4</a:t>
            </a:r>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枚）</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a:p>
            <a:pPr>
              <a:spcBef>
                <a:spcPts val="600"/>
              </a:spcBef>
            </a:pPr>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サムネイルでもきれいに表示される</a:t>
            </a:r>
          </a:p>
        </p:txBody>
      </p:sp>
      <p:cxnSp>
        <p:nvCxnSpPr>
          <p:cNvPr id="62" name="直線コネクタ 61"/>
          <p:cNvCxnSpPr>
            <a:endCxn id="61" idx="1"/>
          </p:cNvCxnSpPr>
          <p:nvPr/>
        </p:nvCxnSpPr>
        <p:spPr>
          <a:xfrm flipV="1">
            <a:off x="8901404" y="4974918"/>
            <a:ext cx="860337" cy="295174"/>
          </a:xfrm>
          <a:prstGeom prst="line">
            <a:avLst/>
          </a:prstGeom>
          <a:ln>
            <a:solidFill>
              <a:srgbClr val="449A75"/>
            </a:solidFill>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4005224" y="3653165"/>
            <a:ext cx="2077169" cy="815608"/>
          </a:xfrm>
          <a:prstGeom prst="roundRect">
            <a:avLst>
              <a:gd name="adj" fmla="val 0"/>
            </a:avLst>
          </a:prstGeom>
          <a:noFill/>
          <a:ln w="28575">
            <a:noFill/>
          </a:ln>
        </p:spPr>
        <p:txBody>
          <a:bodyPr wrap="square" rtlCol="0">
            <a:spAutoFit/>
          </a:bodyPr>
          <a:lstStyle/>
          <a:p>
            <a:pPr>
              <a:spcBef>
                <a:spcPts val="600"/>
              </a:spcBef>
            </a:pPr>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写真が</a:t>
            </a:r>
            <a:r>
              <a:rPr lang="en-US" altLang="ja-JP" sz="1400" dirty="0">
                <a:solidFill>
                  <a:schemeClr val="tx1">
                    <a:lumMod val="90000"/>
                    <a:lumOff val="10000"/>
                  </a:schemeClr>
                </a:solidFill>
                <a:latin typeface="Meiryo UI" panose="020B0604030504040204" pitchFamily="50" charset="-128"/>
                <a:ea typeface="Meiryo UI" panose="020B0604030504040204" pitchFamily="50" charset="-128"/>
              </a:rPr>
              <a:t>1</a:t>
            </a:r>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枚だけ</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a:p>
            <a:pPr>
              <a:spcBef>
                <a:spcPts val="600"/>
              </a:spcBef>
            </a:pPr>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サムネイル表示の画像が</a:t>
            </a:r>
            <a:br>
              <a:rPr lang="en-US" altLang="ja-JP" sz="1400" dirty="0">
                <a:solidFill>
                  <a:schemeClr val="tx1">
                    <a:lumMod val="90000"/>
                    <a:lumOff val="10000"/>
                  </a:schemeClr>
                </a:solidFill>
                <a:latin typeface="Meiryo UI" panose="020B0604030504040204" pitchFamily="50" charset="-128"/>
                <a:ea typeface="Meiryo UI" panose="020B0604030504040204" pitchFamily="50" charset="-128"/>
              </a:rPr>
            </a:br>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見きれてしまっている。</a:t>
            </a:r>
          </a:p>
        </p:txBody>
      </p:sp>
      <p:sp>
        <p:nvSpPr>
          <p:cNvPr id="68" name="テキスト ボックス 67"/>
          <p:cNvSpPr txBox="1"/>
          <p:nvPr/>
        </p:nvSpPr>
        <p:spPr>
          <a:xfrm>
            <a:off x="9707141" y="3365038"/>
            <a:ext cx="2186367" cy="738664"/>
          </a:xfrm>
          <a:prstGeom prst="rect">
            <a:avLst/>
          </a:prstGeom>
          <a:noFill/>
        </p:spPr>
        <p:txBody>
          <a:bodyPr wrap="square" rtlCol="0">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画像で惹きつけ、さらに異なる動画コンテンツへ誘導している。</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cxnSp>
        <p:nvCxnSpPr>
          <p:cNvPr id="69" name="直線コネクタ 68"/>
          <p:cNvCxnSpPr>
            <a:endCxn id="68" idx="1"/>
          </p:cNvCxnSpPr>
          <p:nvPr/>
        </p:nvCxnSpPr>
        <p:spPr>
          <a:xfrm flipV="1">
            <a:off x="8371840" y="3734370"/>
            <a:ext cx="1335301" cy="729932"/>
          </a:xfrm>
          <a:prstGeom prst="line">
            <a:avLst/>
          </a:prstGeom>
          <a:ln>
            <a:solidFill>
              <a:srgbClr val="449A75"/>
            </a:solidFill>
          </a:ln>
        </p:spPr>
        <p:style>
          <a:lnRef idx="1">
            <a:schemeClr val="accent1"/>
          </a:lnRef>
          <a:fillRef idx="0">
            <a:schemeClr val="accent1"/>
          </a:fillRef>
          <a:effectRef idx="0">
            <a:schemeClr val="accent1"/>
          </a:effectRef>
          <a:fontRef idx="minor">
            <a:schemeClr val="tx1"/>
          </a:fontRef>
        </p:style>
      </p:cxnSp>
      <p:pic>
        <p:nvPicPr>
          <p:cNvPr id="72" name="Picture 1" descr="cid:17cf9c641175569a5292"/>
          <p:cNvPicPr>
            <a:picLocks noChangeAspect="1" noChangeArrowheads="1"/>
          </p:cNvPicPr>
          <p:nvPr/>
        </p:nvPicPr>
        <p:blipFill rotWithShape="1">
          <a:blip r:embed="rId7" r:link="rId4" cstate="email">
            <a:extLst>
              <a:ext uri="{28A0092B-C50C-407E-A947-70E740481C1C}">
                <a14:useLocalDpi xmlns:a14="http://schemas.microsoft.com/office/drawing/2010/main"/>
              </a:ext>
            </a:extLst>
          </a:blip>
          <a:srcRect/>
          <a:stretch/>
        </p:blipFill>
        <p:spPr bwMode="auto">
          <a:xfrm>
            <a:off x="1558801" y="4070664"/>
            <a:ext cx="2208183" cy="395956"/>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直線コネクタ 65"/>
          <p:cNvCxnSpPr>
            <a:endCxn id="65" idx="1"/>
          </p:cNvCxnSpPr>
          <p:nvPr/>
        </p:nvCxnSpPr>
        <p:spPr>
          <a:xfrm flipV="1">
            <a:off x="3277755" y="4060969"/>
            <a:ext cx="727469" cy="1081040"/>
          </a:xfrm>
          <a:prstGeom prst="line">
            <a:avLst/>
          </a:prstGeom>
          <a:ln>
            <a:solidFill>
              <a:srgbClr val="449A7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487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p:cNvSpPr/>
          <p:nvPr/>
        </p:nvSpPr>
        <p:spPr>
          <a:xfrm>
            <a:off x="9479281" y="3105770"/>
            <a:ext cx="2589868" cy="1829448"/>
          </a:xfrm>
          <a:prstGeom prst="roundRect">
            <a:avLst>
              <a:gd name="adj" fmla="val 6402"/>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85464" y="2158280"/>
            <a:ext cx="3310602" cy="1862214"/>
          </a:xfrm>
          <a:prstGeom prst="rect">
            <a:avLst/>
          </a:prstGeom>
        </p:spPr>
      </p:pic>
      <p:sp>
        <p:nvSpPr>
          <p:cNvPr id="11" name="テキスト ボックス 10"/>
          <p:cNvSpPr txBox="1"/>
          <p:nvPr/>
        </p:nvSpPr>
        <p:spPr>
          <a:xfrm>
            <a:off x="469413" y="5282000"/>
            <a:ext cx="10053306" cy="1169551"/>
          </a:xfrm>
          <a:prstGeom prst="rect">
            <a:avLst/>
          </a:prstGeom>
          <a:noFill/>
        </p:spPr>
        <p:txBody>
          <a:bodyPr wrap="square" rtlCol="0">
            <a:spAutoFit/>
          </a:bodyPr>
          <a:lstStyle/>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見てもらえる投稿にするためには、そのモノ・コトに注目が集まりやすい時期に合わせて発信することが有効です。</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予約投稿機能もうまく活用し、時機をとらえた発信を心がけましょう。</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また、投稿頻度が少なすぎると、見てもらえなくなります。</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rPr>
              <a:t>Twitter</a:t>
            </a: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なら毎日投稿できるくらいが理想ですが、無理なく続けられるペースで、頻度を決めて投稿するとよいでしょう。</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内容に困ったときは、過去の投稿を切り口を変えてもう一度投稿したり、昔の投稿をリツイートするなど工夫をしましょう。</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38</a:t>
            </a:fld>
            <a:endParaRPr kumimoji="1" lang="ja-JP" altLang="en-US" dirty="0"/>
          </a:p>
        </p:txBody>
      </p:sp>
      <p:sp>
        <p:nvSpPr>
          <p:cNvPr id="10" name="テキスト ボックス 9"/>
          <p:cNvSpPr txBox="1"/>
          <p:nvPr/>
        </p:nvSpPr>
        <p:spPr>
          <a:xfrm>
            <a:off x="243892" y="297154"/>
            <a:ext cx="11704216" cy="757386"/>
          </a:xfrm>
          <a:prstGeom prst="roundRect">
            <a:avLst>
              <a:gd name="adj" fmla="val 50000"/>
            </a:avLst>
          </a:prstGeom>
          <a:solidFill>
            <a:srgbClr val="449A75"/>
          </a:solidFill>
        </p:spPr>
        <p:txBody>
          <a:bodyPr wrap="square" bIns="0" rtlCol="0" anchor="ctr">
            <a:spAutoFit/>
          </a:bodyPr>
          <a:lstStyle/>
          <a:p>
            <a:r>
              <a:rPr lang="en-US" altLang="ja-JP" sz="3200" b="1" dirty="0">
                <a:solidFill>
                  <a:schemeClr val="bg1"/>
                </a:solidFill>
                <a:latin typeface="メイリオ" panose="020B0604030504040204" pitchFamily="50" charset="-128"/>
                <a:ea typeface="メイリオ" panose="020B0604030504040204" pitchFamily="50" charset="-128"/>
              </a:rPr>
              <a:t>4</a:t>
            </a:r>
            <a:r>
              <a:rPr kumimoji="1" lang="en-US" altLang="ja-JP" sz="3200" b="1" dirty="0">
                <a:solidFill>
                  <a:schemeClr val="bg1"/>
                </a:solidFill>
                <a:latin typeface="メイリオ" panose="020B0604030504040204" pitchFamily="50" charset="-128"/>
                <a:ea typeface="メイリオ" panose="020B0604030504040204" pitchFamily="50" charset="-128"/>
              </a:rPr>
              <a:t>-4</a:t>
            </a:r>
            <a:r>
              <a:rPr kumimoji="1" lang="ja-JP" altLang="en-US" sz="3200" b="1" dirty="0">
                <a:solidFill>
                  <a:schemeClr val="bg1"/>
                </a:solidFill>
                <a:latin typeface="メイリオ" panose="020B0604030504040204" pitchFamily="50" charset="-128"/>
                <a:ea typeface="メイリオ" panose="020B0604030504040204" pitchFamily="50" charset="-128"/>
              </a:rPr>
              <a:t>　</a:t>
            </a:r>
            <a:r>
              <a:rPr kumimoji="1" lang="en-US" altLang="ja-JP" sz="3200" b="1" dirty="0">
                <a:solidFill>
                  <a:schemeClr val="bg1"/>
                </a:solidFill>
                <a:latin typeface="メイリオ" panose="020B0604030504040204" pitchFamily="50" charset="-128"/>
                <a:ea typeface="メイリオ" panose="020B0604030504040204" pitchFamily="50" charset="-128"/>
              </a:rPr>
              <a:t>SNS</a:t>
            </a:r>
            <a:r>
              <a:rPr kumimoji="1" lang="ja-JP" altLang="en-US" sz="3200" b="1" dirty="0">
                <a:solidFill>
                  <a:schemeClr val="bg1"/>
                </a:solidFill>
                <a:latin typeface="メイリオ" panose="020B0604030504040204" pitchFamily="50" charset="-128"/>
                <a:ea typeface="メイリオ" panose="020B0604030504040204" pitchFamily="50" charset="-128"/>
              </a:rPr>
              <a:t>発信は世の中の動きにうまく乗る</a:t>
            </a:r>
            <a:endParaRPr kumimoji="1" lang="en-US" altLang="ja-JP" sz="3200" b="1" dirty="0">
              <a:solidFill>
                <a:schemeClr val="bg1"/>
              </a:solidFill>
              <a:latin typeface="メイリオ" panose="020B0604030504040204" pitchFamily="50" charset="-128"/>
              <a:ea typeface="メイリオ" panose="020B0604030504040204" pitchFamily="50" charset="-128"/>
            </a:endParaRPr>
          </a:p>
        </p:txBody>
      </p:sp>
      <p:sp>
        <p:nvSpPr>
          <p:cNvPr id="22" name="テキスト ボックス 21"/>
          <p:cNvSpPr txBox="1"/>
          <p:nvPr/>
        </p:nvSpPr>
        <p:spPr>
          <a:xfrm>
            <a:off x="9639634" y="2950950"/>
            <a:ext cx="2286320" cy="338554"/>
          </a:xfrm>
          <a:prstGeom prst="rect">
            <a:avLst/>
          </a:prstGeom>
          <a:solidFill>
            <a:schemeClr val="bg1"/>
          </a:solidFill>
        </p:spPr>
        <p:txBody>
          <a:bodyPr wrap="square" lIns="0" rIns="0" rtlCol="0">
            <a:spAutoFit/>
          </a:bodyPr>
          <a:lstStyle/>
          <a:p>
            <a:pPr algn="ctr"/>
            <a:r>
              <a:rPr kumimoji="1" lang="en-US" altLang="ja-JP" sz="1600" b="1" dirty="0">
                <a:solidFill>
                  <a:srgbClr val="FFC000"/>
                </a:solidFill>
                <a:latin typeface="Meiryo UI" panose="020B0604030504040204" pitchFamily="50" charset="-128"/>
                <a:ea typeface="Meiryo UI" panose="020B0604030504040204" pitchFamily="50" charset="-128"/>
              </a:rPr>
              <a:t>TIPS</a:t>
            </a:r>
            <a:r>
              <a:rPr kumimoji="1" lang="ja-JP" altLang="en-US" sz="1600" b="1" dirty="0">
                <a:solidFill>
                  <a:srgbClr val="FFC000"/>
                </a:solidFill>
                <a:latin typeface="Meiryo UI" panose="020B0604030504040204" pitchFamily="50" charset="-128"/>
                <a:ea typeface="Meiryo UI" panose="020B0604030504040204" pitchFamily="50" charset="-128"/>
              </a:rPr>
              <a:t> </a:t>
            </a:r>
            <a:r>
              <a:rPr lang="ja-JP" altLang="en-US" sz="1600" b="1" dirty="0">
                <a:solidFill>
                  <a:srgbClr val="FFC000"/>
                </a:solidFill>
                <a:latin typeface="Meiryo UI" panose="020B0604030504040204" pitchFamily="50" charset="-128"/>
                <a:ea typeface="Meiryo UI" panose="020B0604030504040204" pitchFamily="50" charset="-128"/>
              </a:rPr>
              <a:t>モーメントカレンダー</a:t>
            </a:r>
            <a:endParaRPr lang="en-US" altLang="ja-JP" sz="1600" b="1" dirty="0">
              <a:solidFill>
                <a:srgbClr val="FFC000"/>
              </a:solidFill>
              <a:latin typeface="Meiryo UI" panose="020B0604030504040204" pitchFamily="50" charset="-128"/>
              <a:ea typeface="Meiryo UI" panose="020B0604030504040204" pitchFamily="50" charset="-128"/>
            </a:endParaRPr>
          </a:p>
        </p:txBody>
      </p:sp>
      <p:sp>
        <p:nvSpPr>
          <p:cNvPr id="4" name="Rectangle 2"/>
          <p:cNvSpPr>
            <a:spLocks noChangeArrowheads="1"/>
          </p:cNvSpPr>
          <p:nvPr/>
        </p:nvSpPr>
        <p:spPr bwMode="auto">
          <a:xfrm flipV="1">
            <a:off x="6890392" y="-1"/>
            <a:ext cx="53016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pic>
        <p:nvPicPr>
          <p:cNvPr id="14" name="図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12667" y="1734194"/>
            <a:ext cx="1799414" cy="1688608"/>
          </a:xfrm>
          <a:prstGeom prst="rect">
            <a:avLst/>
          </a:prstGeom>
        </p:spPr>
      </p:pic>
      <p:sp>
        <p:nvSpPr>
          <p:cNvPr id="13" name="フリーフォーム 12"/>
          <p:cNvSpPr/>
          <p:nvPr/>
        </p:nvSpPr>
        <p:spPr>
          <a:xfrm>
            <a:off x="545613" y="1869257"/>
            <a:ext cx="10808187" cy="1455088"/>
          </a:xfrm>
          <a:custGeom>
            <a:avLst/>
            <a:gdLst>
              <a:gd name="connsiteX0" fmla="*/ 0 w 6488265"/>
              <a:gd name="connsiteY0" fmla="*/ 1439186 h 1455088"/>
              <a:gd name="connsiteX1" fmla="*/ 2178658 w 6488265"/>
              <a:gd name="connsiteY1" fmla="*/ 7951 h 1455088"/>
              <a:gd name="connsiteX2" fmla="*/ 4317558 w 6488265"/>
              <a:gd name="connsiteY2" fmla="*/ 1455088 h 1455088"/>
              <a:gd name="connsiteX3" fmla="*/ 6488265 w 6488265"/>
              <a:gd name="connsiteY3" fmla="*/ 0 h 1455088"/>
            </a:gdLst>
            <a:ahLst/>
            <a:cxnLst>
              <a:cxn ang="0">
                <a:pos x="connsiteX0" y="connsiteY0"/>
              </a:cxn>
              <a:cxn ang="0">
                <a:pos x="connsiteX1" y="connsiteY1"/>
              </a:cxn>
              <a:cxn ang="0">
                <a:pos x="connsiteX2" y="connsiteY2"/>
              </a:cxn>
              <a:cxn ang="0">
                <a:pos x="connsiteX3" y="connsiteY3"/>
              </a:cxn>
            </a:cxnLst>
            <a:rect l="l" t="t" r="r" b="b"/>
            <a:pathLst>
              <a:path w="6488265" h="1455088">
                <a:moveTo>
                  <a:pt x="0" y="1439186"/>
                </a:moveTo>
                <a:cubicBezTo>
                  <a:pt x="729532" y="722243"/>
                  <a:pt x="1459065" y="5301"/>
                  <a:pt x="2178658" y="7951"/>
                </a:cubicBezTo>
                <a:cubicBezTo>
                  <a:pt x="2898251" y="10601"/>
                  <a:pt x="3599290" y="1456413"/>
                  <a:pt x="4317558" y="1455088"/>
                </a:cubicBezTo>
                <a:cubicBezTo>
                  <a:pt x="5035826" y="1453763"/>
                  <a:pt x="5762045" y="726881"/>
                  <a:pt x="6488265" y="0"/>
                </a:cubicBezTo>
              </a:path>
            </a:pathLst>
          </a:custGeom>
          <a:noFill/>
          <a:ln w="254000" cap="rn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6148121" y="4166126"/>
            <a:ext cx="3331159" cy="523220"/>
          </a:xfrm>
          <a:prstGeom prst="rect">
            <a:avLst/>
          </a:prstGeom>
          <a:noFill/>
          <a:ln w="28575">
            <a:noFill/>
          </a:ln>
        </p:spPr>
        <p:txBody>
          <a:bodyPr wrap="square" rtlCol="0">
            <a:spAutoFit/>
          </a:bodyPr>
          <a:lstStyle/>
          <a:p>
            <a:pPr>
              <a:spcBef>
                <a:spcPts val="600"/>
              </a:spcBef>
            </a:pPr>
            <a:r>
              <a:rPr lang="ja-JP" altLang="en-US" sz="1400" dirty="0">
                <a:latin typeface="Meiryo UI" panose="020B0604030504040204" pitchFamily="50" charset="-128"/>
                <a:ea typeface="Meiryo UI" panose="020B0604030504040204" pitchFamily="50" charset="-128"/>
              </a:rPr>
              <a:t>季節や「〇〇の日」等、</a:t>
            </a:r>
            <a:br>
              <a:rPr lang="en-US" altLang="ja-JP" sz="1400" dirty="0">
                <a:latin typeface="Meiryo UI" panose="020B0604030504040204" pitchFamily="50" charset="-128"/>
                <a:ea typeface="Meiryo UI" panose="020B0604030504040204" pitchFamily="50" charset="-128"/>
              </a:rPr>
            </a:br>
            <a:r>
              <a:rPr lang="ja-JP" altLang="en-US" sz="1400" dirty="0">
                <a:latin typeface="Meiryo UI" panose="020B0604030504040204" pitchFamily="50" charset="-128"/>
                <a:ea typeface="Meiryo UI" panose="020B0604030504040204" pitchFamily="50" charset="-128"/>
              </a:rPr>
              <a:t>関連する時期（モーメント）に合わせて発信</a:t>
            </a:r>
            <a:endParaRPr lang="en-US" altLang="ja-JP" sz="1400" dirty="0">
              <a:latin typeface="Meiryo UI" panose="020B0604030504040204" pitchFamily="50" charset="-128"/>
              <a:ea typeface="Meiryo UI" panose="020B0604030504040204" pitchFamily="50" charset="-128"/>
            </a:endParaRPr>
          </a:p>
        </p:txBody>
      </p:sp>
      <p:cxnSp>
        <p:nvCxnSpPr>
          <p:cNvPr id="20" name="直線コネクタ 19"/>
          <p:cNvCxnSpPr>
            <a:endCxn id="18" idx="0"/>
          </p:cNvCxnSpPr>
          <p:nvPr/>
        </p:nvCxnSpPr>
        <p:spPr>
          <a:xfrm flipH="1">
            <a:off x="7813701" y="2995942"/>
            <a:ext cx="426060" cy="1170184"/>
          </a:xfrm>
          <a:prstGeom prst="line">
            <a:avLst/>
          </a:prstGeom>
          <a:ln w="38100">
            <a:solidFill>
              <a:srgbClr val="449A75"/>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2389773" y="4323038"/>
            <a:ext cx="3043000" cy="307777"/>
          </a:xfrm>
          <a:prstGeom prst="rect">
            <a:avLst/>
          </a:prstGeom>
          <a:noFill/>
          <a:ln w="28575">
            <a:noFill/>
          </a:ln>
        </p:spPr>
        <p:txBody>
          <a:bodyPr wrap="square" rtlCol="0">
            <a:spAutoFit/>
          </a:bodyPr>
          <a:lstStyle/>
          <a:p>
            <a:pPr>
              <a:spcBef>
                <a:spcPts val="600"/>
              </a:spcBef>
            </a:pPr>
            <a:r>
              <a:rPr lang="en-US" altLang="ja-JP" sz="1400" dirty="0">
                <a:latin typeface="Meiryo UI" panose="020B0604030504040204" pitchFamily="50" charset="-128"/>
                <a:ea typeface="Meiryo UI" panose="020B0604030504040204" pitchFamily="50" charset="-128"/>
              </a:rPr>
              <a:t>Twitter</a:t>
            </a:r>
            <a:r>
              <a:rPr lang="ja-JP" altLang="en-US" sz="1400" dirty="0">
                <a:latin typeface="Meiryo UI" panose="020B0604030504040204" pitchFamily="50" charset="-128"/>
                <a:ea typeface="Meiryo UI" panose="020B0604030504040204" pitchFamily="50" charset="-128"/>
              </a:rPr>
              <a:t>のトレンドワードに合わせて発信</a:t>
            </a:r>
            <a:endParaRPr lang="en-US" altLang="ja-JP" sz="1400" dirty="0">
              <a:latin typeface="Meiryo UI" panose="020B0604030504040204" pitchFamily="50" charset="-128"/>
              <a:ea typeface="Meiryo UI" panose="020B0604030504040204" pitchFamily="50" charset="-128"/>
            </a:endParaRPr>
          </a:p>
        </p:txBody>
      </p:sp>
      <p:cxnSp>
        <p:nvCxnSpPr>
          <p:cNvPr id="25" name="直線コネクタ 24"/>
          <p:cNvCxnSpPr>
            <a:endCxn id="24" idx="0"/>
          </p:cNvCxnSpPr>
          <p:nvPr/>
        </p:nvCxnSpPr>
        <p:spPr>
          <a:xfrm flipH="1">
            <a:off x="3911273" y="4020494"/>
            <a:ext cx="101927" cy="302544"/>
          </a:xfrm>
          <a:prstGeom prst="line">
            <a:avLst/>
          </a:prstGeom>
          <a:ln w="38100">
            <a:solidFill>
              <a:srgbClr val="449A75"/>
            </a:solidFill>
          </a:ln>
        </p:spPr>
        <p:style>
          <a:lnRef idx="1">
            <a:schemeClr val="accent1"/>
          </a:lnRef>
          <a:fillRef idx="0">
            <a:schemeClr val="accent1"/>
          </a:fillRef>
          <a:effectRef idx="0">
            <a:schemeClr val="accent1"/>
          </a:effectRef>
          <a:fontRef idx="minor">
            <a:schemeClr val="tx1"/>
          </a:fontRef>
        </p:style>
      </p:cxnSp>
      <p:sp>
        <p:nvSpPr>
          <p:cNvPr id="7" name="正方形/長方形 6">
            <a:hlinkClick r:id="rId4"/>
          </p:cNvPr>
          <p:cNvSpPr/>
          <p:nvPr/>
        </p:nvSpPr>
        <p:spPr>
          <a:xfrm>
            <a:off x="9562836" y="4365575"/>
            <a:ext cx="2404235" cy="369332"/>
          </a:xfrm>
          <a:prstGeom prst="rect">
            <a:avLst/>
          </a:prstGeom>
        </p:spPr>
        <p:txBody>
          <a:bodyPr wrap="square">
            <a:spAutoFit/>
          </a:bodyPr>
          <a:lstStyle/>
          <a:p>
            <a:r>
              <a:rPr lang="en-US" altLang="ja-JP" sz="900" dirty="0">
                <a:hlinkClick r:id="rId4"/>
              </a:rPr>
              <a:t>https://marketing.twitter.com/ja/collections/connect-on-twitter/moment-calendar</a:t>
            </a:r>
            <a:endParaRPr lang="ja-JP" altLang="en-US" sz="900" dirty="0"/>
          </a:p>
        </p:txBody>
      </p:sp>
      <p:sp>
        <p:nvSpPr>
          <p:cNvPr id="26" name="テキスト ボックス 25"/>
          <p:cNvSpPr txBox="1"/>
          <p:nvPr/>
        </p:nvSpPr>
        <p:spPr>
          <a:xfrm>
            <a:off x="9550878" y="3376822"/>
            <a:ext cx="2446674" cy="954107"/>
          </a:xfrm>
          <a:prstGeom prst="rect">
            <a:avLst/>
          </a:prstGeom>
          <a:noFill/>
          <a:ln w="28575">
            <a:noFill/>
          </a:ln>
        </p:spPr>
        <p:txBody>
          <a:bodyPr wrap="square" rtlCol="0">
            <a:spAutoFit/>
          </a:bodyPr>
          <a:lstStyle/>
          <a:p>
            <a:pPr>
              <a:spcBef>
                <a:spcPts val="600"/>
              </a:spcBef>
            </a:pPr>
            <a:r>
              <a:rPr lang="ja-JP" altLang="en-US" sz="1400" dirty="0">
                <a:latin typeface="Meiryo UI" panose="020B0604030504040204" pitchFamily="50" charset="-128"/>
                <a:ea typeface="Meiryo UI" panose="020B0604030504040204" pitchFamily="50" charset="-128"/>
              </a:rPr>
              <a:t>「○○の日」や世の中で話題になるできごとをまとめたモーメントカレンダーが</a:t>
            </a:r>
            <a:r>
              <a:rPr lang="en-US" altLang="ja-JP" sz="1400" dirty="0">
                <a:latin typeface="Meiryo UI" panose="020B0604030504040204" pitchFamily="50" charset="-128"/>
                <a:ea typeface="Meiryo UI" panose="020B0604030504040204" pitchFamily="50" charset="-128"/>
              </a:rPr>
              <a:t>Twitter</a:t>
            </a:r>
            <a:r>
              <a:rPr lang="ja-JP" altLang="en-US" sz="1400" dirty="0">
                <a:latin typeface="Meiryo UI" panose="020B0604030504040204" pitchFamily="50" charset="-128"/>
                <a:ea typeface="Meiryo UI" panose="020B0604030504040204" pitchFamily="50" charset="-128"/>
              </a:rPr>
              <a:t>社から提供されている。</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3073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656426" y="5945581"/>
            <a:ext cx="11464454" cy="523220"/>
          </a:xfrm>
          <a:prstGeom prst="rect">
            <a:avLst/>
          </a:prstGeom>
          <a:noFill/>
        </p:spPr>
        <p:txBody>
          <a:bodyPr wrap="square" rtlCol="0">
            <a:spAutoFit/>
          </a:bodyPr>
          <a:lstStyle/>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もっとも簡単な発信方法は、都やその関係団体が保有する自主媒体（オウンドメディア）での発信です。</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無償であるということが最大のメリットですが、見てもらうためには、複数メディアを組み合わせて効果的に発信することが必要です。</a:t>
            </a:r>
          </a:p>
        </p:txBody>
      </p:sp>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39</a:t>
            </a:fld>
            <a:endParaRPr kumimoji="1" lang="ja-JP" altLang="en-US" dirty="0"/>
          </a:p>
        </p:txBody>
      </p:sp>
      <p:sp>
        <p:nvSpPr>
          <p:cNvPr id="10" name="テキスト ボックス 9"/>
          <p:cNvSpPr txBox="1"/>
          <p:nvPr/>
        </p:nvSpPr>
        <p:spPr>
          <a:xfrm>
            <a:off x="243892" y="297154"/>
            <a:ext cx="11704216" cy="757386"/>
          </a:xfrm>
          <a:prstGeom prst="roundRect">
            <a:avLst>
              <a:gd name="adj" fmla="val 50000"/>
            </a:avLst>
          </a:prstGeom>
          <a:solidFill>
            <a:srgbClr val="449A75"/>
          </a:solidFill>
        </p:spPr>
        <p:txBody>
          <a:bodyPr wrap="square" bIns="0" rtlCol="0" anchor="ctr">
            <a:spAutoFit/>
          </a:bodyPr>
          <a:lstStyle/>
          <a:p>
            <a:r>
              <a:rPr lang="en-US" altLang="ja-JP" sz="3200" b="1" dirty="0">
                <a:solidFill>
                  <a:schemeClr val="bg1"/>
                </a:solidFill>
                <a:latin typeface="メイリオ" panose="020B0604030504040204" pitchFamily="50" charset="-128"/>
                <a:ea typeface="メイリオ" panose="020B0604030504040204" pitchFamily="50" charset="-128"/>
              </a:rPr>
              <a:t>4</a:t>
            </a:r>
            <a:r>
              <a:rPr kumimoji="1" lang="en-US" altLang="ja-JP" sz="3200" b="1" dirty="0">
                <a:solidFill>
                  <a:schemeClr val="bg1"/>
                </a:solidFill>
                <a:latin typeface="メイリオ" panose="020B0604030504040204" pitchFamily="50" charset="-128"/>
                <a:ea typeface="メイリオ" panose="020B0604030504040204" pitchFamily="50" charset="-128"/>
              </a:rPr>
              <a:t>-5</a:t>
            </a:r>
            <a:r>
              <a:rPr kumimoji="1" lang="ja-JP" altLang="en-US" sz="3200" b="1" dirty="0">
                <a:solidFill>
                  <a:schemeClr val="bg1"/>
                </a:solidFill>
                <a:latin typeface="メイリオ" panose="020B0604030504040204" pitchFamily="50" charset="-128"/>
                <a:ea typeface="メイリオ" panose="020B0604030504040204" pitchFamily="50" charset="-128"/>
              </a:rPr>
              <a:t>　自主媒体は複数メディアを組み合わせる</a:t>
            </a:r>
            <a:endParaRPr kumimoji="1" lang="en-US" altLang="ja-JP" sz="3200" b="1" dirty="0">
              <a:solidFill>
                <a:schemeClr val="bg1"/>
              </a:solidFill>
              <a:latin typeface="メイリオ" panose="020B0604030504040204" pitchFamily="50" charset="-128"/>
              <a:ea typeface="メイリオ" panose="020B0604030504040204" pitchFamily="50" charset="-128"/>
            </a:endParaRPr>
          </a:p>
        </p:txBody>
      </p:sp>
      <p:sp>
        <p:nvSpPr>
          <p:cNvPr id="4" name="Rectangle 2"/>
          <p:cNvSpPr>
            <a:spLocks noChangeArrowheads="1"/>
          </p:cNvSpPr>
          <p:nvPr/>
        </p:nvSpPr>
        <p:spPr bwMode="auto">
          <a:xfrm flipV="1">
            <a:off x="6890392" y="-1"/>
            <a:ext cx="53016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pic>
        <p:nvPicPr>
          <p:cNvPr id="32" name="図 3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5504" y="1305975"/>
            <a:ext cx="9769148" cy="4639605"/>
          </a:xfrm>
          <a:prstGeom prst="rect">
            <a:avLst/>
          </a:prstGeom>
        </p:spPr>
      </p:pic>
    </p:spTree>
    <p:extLst>
      <p:ext uri="{BB962C8B-B14F-4D97-AF65-F5344CB8AC3E}">
        <p14:creationId xmlns:p14="http://schemas.microsoft.com/office/powerpoint/2010/main" val="1971871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rgbClr val="5C768A"/>
          </a:solidFill>
        </p:spPr>
        <p:txBody>
          <a:bodyPr tIns="144000"/>
          <a:lstStyle/>
          <a:p>
            <a:r>
              <a:rPr lang="ja-JP" altLang="en-US" b="0" dirty="0">
                <a:latin typeface="メイリオ" panose="020B0604030504040204" pitchFamily="50" charset="-128"/>
                <a:ea typeface="メイリオ" panose="020B0604030504040204" pitchFamily="50" charset="-128"/>
              </a:rPr>
              <a:t>　</a:t>
            </a:r>
            <a:r>
              <a:rPr kumimoji="1" lang="ja-JP" altLang="en-US" b="0" dirty="0">
                <a:latin typeface="メイリオ" panose="020B0604030504040204" pitchFamily="50" charset="-128"/>
                <a:ea typeface="メイリオ" panose="020B0604030504040204" pitchFamily="50" charset="-128"/>
              </a:rPr>
              <a:t>伝わる広報のための手引書　目次</a:t>
            </a:r>
          </a:p>
        </p:txBody>
      </p:sp>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42A103-477A-44B8-911A-BD2EEA7C11A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ja-JP" altLang="en-US" sz="1200" b="0"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13" name="テキスト ボックス 12"/>
          <p:cNvSpPr txBox="1"/>
          <p:nvPr/>
        </p:nvSpPr>
        <p:spPr>
          <a:xfrm>
            <a:off x="0" y="4135009"/>
            <a:ext cx="11636602" cy="380480"/>
          </a:xfrm>
          <a:prstGeom prst="homePlate">
            <a:avLst/>
          </a:prstGeom>
          <a:solidFill>
            <a:srgbClr val="449A75"/>
          </a:solidFill>
        </p:spPr>
        <p:txBody>
          <a:bodyPr wrap="square" lIns="108000" tIns="72000" rIns="108000" bIns="0" rtlCol="0" anchor="ctr">
            <a:spAutoFit/>
          </a:bodyPr>
          <a:lstStyle/>
          <a:p>
            <a:r>
              <a:rPr lang="ja-JP" altLang="en-US" sz="2000" b="1" dirty="0">
                <a:solidFill>
                  <a:schemeClr val="bg1"/>
                </a:solidFill>
                <a:latin typeface="メイリオ" panose="020B0604030504040204" pitchFamily="50" charset="-128"/>
                <a:ea typeface="メイリオ" panose="020B0604030504040204" pitchFamily="50" charset="-128"/>
              </a:rPr>
              <a:t> 　　　　</a:t>
            </a:r>
            <a:r>
              <a:rPr lang="en-US" altLang="ja-JP" sz="2000" b="1" dirty="0">
                <a:solidFill>
                  <a:schemeClr val="bg1"/>
                </a:solidFill>
                <a:latin typeface="メイリオ" panose="020B0604030504040204" pitchFamily="50" charset="-128"/>
                <a:ea typeface="メイリオ" panose="020B0604030504040204" pitchFamily="50" charset="-128"/>
              </a:rPr>
              <a:t>4</a:t>
            </a:r>
            <a:r>
              <a:rPr lang="ja-JP" altLang="en-US" sz="2000" b="1" dirty="0">
                <a:solidFill>
                  <a:schemeClr val="bg1"/>
                </a:solidFill>
                <a:latin typeface="メイリオ" panose="020B0604030504040204" pitchFamily="50" charset="-128"/>
                <a:ea typeface="メイリオ" panose="020B0604030504040204" pitchFamily="50" charset="-128"/>
              </a:rPr>
              <a:t> </a:t>
            </a:r>
            <a:r>
              <a:rPr kumimoji="1" lang="ja-JP" altLang="en-US" sz="2000" b="1" dirty="0">
                <a:solidFill>
                  <a:schemeClr val="bg1"/>
                </a:solidFill>
                <a:latin typeface="メイリオ" panose="020B0604030504040204" pitchFamily="50" charset="-128"/>
                <a:ea typeface="メイリオ" panose="020B0604030504040204" pitchFamily="50" charset="-128"/>
              </a:rPr>
              <a:t>つたえる</a:t>
            </a:r>
          </a:p>
        </p:txBody>
      </p:sp>
      <p:sp>
        <p:nvSpPr>
          <p:cNvPr id="14" name="楕円 13"/>
          <p:cNvSpPr/>
          <p:nvPr/>
        </p:nvSpPr>
        <p:spPr>
          <a:xfrm>
            <a:off x="435230" y="3983249"/>
            <a:ext cx="684000" cy="684000"/>
          </a:xfrm>
          <a:prstGeom prst="ellipse">
            <a:avLst/>
          </a:prstGeom>
          <a:solidFill>
            <a:srgbClr val="449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5731" y="4071967"/>
            <a:ext cx="506563" cy="506563"/>
          </a:xfrm>
          <a:prstGeom prst="rect">
            <a:avLst/>
          </a:prstGeom>
        </p:spPr>
      </p:pic>
      <p:sp>
        <p:nvSpPr>
          <p:cNvPr id="19" name="タイトル 1"/>
          <p:cNvSpPr txBox="1">
            <a:spLocks/>
          </p:cNvSpPr>
          <p:nvPr/>
        </p:nvSpPr>
        <p:spPr>
          <a:xfrm>
            <a:off x="1119230" y="4655818"/>
            <a:ext cx="9733850" cy="1675230"/>
          </a:xfrm>
          <a:prstGeom prst="rect">
            <a:avLst/>
          </a:prstGeom>
          <a:noFill/>
          <a:ln>
            <a:noFill/>
          </a:ln>
        </p:spPr>
        <p:txBody>
          <a:bodyPr vert="horz" lIns="91440" tIns="45720" rIns="91440" bIns="45720" rtlCol="0" anchor="t">
            <a:noAutofit/>
          </a:bodyPr>
          <a:lstStyle>
            <a:lvl1pPr algn="l" defTabSz="914390" rtl="0" eaLnBrk="1" latinLnBrk="0" hangingPunct="1">
              <a:lnSpc>
                <a:spcPct val="90000"/>
              </a:lnSpc>
              <a:spcBef>
                <a:spcPct val="0"/>
              </a:spcBef>
              <a:buNone/>
              <a:defRPr kumimoji="1" lang="ja-JP" altLang="en-US" sz="2400" b="1" kern="1200" dirty="0">
                <a:solidFill>
                  <a:schemeClr val="lt1"/>
                </a:solidFill>
                <a:latin typeface="Meiryo UI" panose="020B0604030504040204" pitchFamily="50" charset="-128"/>
                <a:ea typeface="Meiryo UI" panose="020B0604030504040204" pitchFamily="50" charset="-128"/>
                <a:cs typeface="+mn-cs"/>
              </a:defRPr>
            </a:lvl1pPr>
          </a:lstStyle>
          <a:p>
            <a:r>
              <a:rPr lang="en-US" altLang="ja-JP" sz="1600" dirty="0">
                <a:solidFill>
                  <a:srgbClr val="5C768A"/>
                </a:solidFill>
                <a:latin typeface="メイリオ" panose="020B0604030504040204" pitchFamily="50" charset="-128"/>
                <a:ea typeface="メイリオ" panose="020B0604030504040204" pitchFamily="50" charset="-128"/>
              </a:rPr>
              <a:t>4-1</a:t>
            </a:r>
            <a:r>
              <a:rPr lang="ja-JP" altLang="en-US" sz="1600" dirty="0">
                <a:solidFill>
                  <a:srgbClr val="5C768A"/>
                </a:solidFill>
                <a:latin typeface="メイリオ" panose="020B0604030504040204" pitchFamily="50" charset="-128"/>
                <a:ea typeface="メイリオ" panose="020B0604030504040204" pitchFamily="50" charset="-128"/>
              </a:rPr>
              <a:t>　各</a:t>
            </a:r>
            <a:r>
              <a:rPr lang="en-US" altLang="ja-JP" sz="1600" dirty="0">
                <a:solidFill>
                  <a:srgbClr val="5C768A"/>
                </a:solidFill>
                <a:latin typeface="メイリオ" panose="020B0604030504040204" pitchFamily="50" charset="-128"/>
                <a:ea typeface="メイリオ" panose="020B0604030504040204" pitchFamily="50" charset="-128"/>
              </a:rPr>
              <a:t>SNS</a:t>
            </a:r>
            <a:r>
              <a:rPr lang="ja-JP" altLang="en-US" sz="1600" dirty="0">
                <a:solidFill>
                  <a:srgbClr val="5C768A"/>
                </a:solidFill>
                <a:latin typeface="メイリオ" panose="020B0604030504040204" pitchFamily="50" charset="-128"/>
                <a:ea typeface="メイリオ" panose="020B0604030504040204" pitchFamily="50" charset="-128"/>
              </a:rPr>
              <a:t>の特徴を理解する ・・・・・・・・・・・・・・・・・・・・・・・・・・・・</a:t>
            </a:r>
            <a:r>
              <a:rPr lang="en-US" altLang="ja-JP" sz="1600" b="0" dirty="0">
                <a:solidFill>
                  <a:srgbClr val="5C768A"/>
                </a:solidFill>
                <a:latin typeface="メイリオ" panose="020B0604030504040204" pitchFamily="50" charset="-128"/>
                <a:ea typeface="メイリオ" panose="020B0604030504040204" pitchFamily="50" charset="-128"/>
              </a:rPr>
              <a:t>35</a:t>
            </a:r>
            <a:endParaRPr lang="en-US" altLang="ja-JP" sz="1600" dirty="0">
              <a:solidFill>
                <a:srgbClr val="5C768A"/>
              </a:solidFill>
              <a:latin typeface="メイリオ" panose="020B0604030504040204" pitchFamily="50" charset="-128"/>
              <a:ea typeface="メイリオ" panose="020B0604030504040204" pitchFamily="50" charset="-128"/>
            </a:endParaRPr>
          </a:p>
          <a:p>
            <a:r>
              <a:rPr lang="en-US" altLang="ja-JP" sz="1600" dirty="0">
                <a:solidFill>
                  <a:srgbClr val="5C768A"/>
                </a:solidFill>
                <a:latin typeface="メイリオ" panose="020B0604030504040204" pitchFamily="50" charset="-128"/>
                <a:ea typeface="メイリオ" panose="020B0604030504040204" pitchFamily="50" charset="-128"/>
              </a:rPr>
              <a:t>4-2</a:t>
            </a:r>
            <a:r>
              <a:rPr lang="ja-JP" altLang="en-US" sz="1600" dirty="0">
                <a:solidFill>
                  <a:srgbClr val="5C768A"/>
                </a:solidFill>
                <a:latin typeface="メイリオ" panose="020B0604030504040204" pitchFamily="50" charset="-128"/>
                <a:ea typeface="メイリオ" panose="020B0604030504040204" pitchFamily="50" charset="-128"/>
              </a:rPr>
              <a:t>　</a:t>
            </a:r>
            <a:r>
              <a:rPr lang="en-US" altLang="ja-JP" sz="1600" dirty="0">
                <a:solidFill>
                  <a:srgbClr val="5C768A"/>
                </a:solidFill>
                <a:latin typeface="メイリオ" panose="020B0604030504040204" pitchFamily="50" charset="-128"/>
                <a:ea typeface="メイリオ" panose="020B0604030504040204" pitchFamily="50" charset="-128"/>
              </a:rPr>
              <a:t>SNS</a:t>
            </a:r>
            <a:r>
              <a:rPr lang="ja-JP" altLang="en-US" sz="1600" dirty="0">
                <a:solidFill>
                  <a:srgbClr val="5C768A"/>
                </a:solidFill>
                <a:latin typeface="メイリオ" panose="020B0604030504040204" pitchFamily="50" charset="-128"/>
                <a:ea typeface="メイリオ" panose="020B0604030504040204" pitchFamily="50" charset="-128"/>
              </a:rPr>
              <a:t>は文字だけにしない ・・・・・・・・・・・・・・・・・・・・・・・・・・・・</a:t>
            </a:r>
            <a:r>
              <a:rPr lang="en-US" altLang="ja-JP" sz="1600" b="0" dirty="0">
                <a:solidFill>
                  <a:srgbClr val="5C768A"/>
                </a:solidFill>
                <a:latin typeface="メイリオ" panose="020B0604030504040204" pitchFamily="50" charset="-128"/>
                <a:ea typeface="メイリオ" panose="020B0604030504040204" pitchFamily="50" charset="-128"/>
              </a:rPr>
              <a:t>36</a:t>
            </a:r>
            <a:endParaRPr lang="en-US" altLang="ja-JP" sz="1600" dirty="0">
              <a:solidFill>
                <a:srgbClr val="5C768A"/>
              </a:solidFill>
              <a:latin typeface="メイリオ" panose="020B0604030504040204" pitchFamily="50" charset="-128"/>
              <a:ea typeface="メイリオ" panose="020B0604030504040204" pitchFamily="50" charset="-128"/>
            </a:endParaRPr>
          </a:p>
          <a:p>
            <a:r>
              <a:rPr lang="en-US" altLang="ja-JP" sz="1600" dirty="0">
                <a:solidFill>
                  <a:srgbClr val="5C768A"/>
                </a:solidFill>
                <a:latin typeface="メイリオ" panose="020B0604030504040204" pitchFamily="50" charset="-128"/>
                <a:ea typeface="メイリオ" panose="020B0604030504040204" pitchFamily="50" charset="-128"/>
              </a:rPr>
              <a:t>4-3</a:t>
            </a:r>
            <a:r>
              <a:rPr lang="ja-JP" altLang="en-US" sz="1600" dirty="0">
                <a:solidFill>
                  <a:srgbClr val="5C768A"/>
                </a:solidFill>
                <a:latin typeface="メイリオ" panose="020B0604030504040204" pitchFamily="50" charset="-128"/>
                <a:ea typeface="メイリオ" panose="020B0604030504040204" pitchFamily="50" charset="-128"/>
              </a:rPr>
              <a:t>　</a:t>
            </a:r>
            <a:r>
              <a:rPr lang="en-US" altLang="ja-JP" sz="1600" dirty="0">
                <a:solidFill>
                  <a:srgbClr val="5C768A"/>
                </a:solidFill>
                <a:latin typeface="メイリオ" panose="020B0604030504040204" pitchFamily="50" charset="-128"/>
                <a:ea typeface="メイリオ" panose="020B0604030504040204" pitchFamily="50" charset="-128"/>
              </a:rPr>
              <a:t>SNS</a:t>
            </a:r>
            <a:r>
              <a:rPr lang="ja-JP" altLang="en-US" sz="1600" dirty="0">
                <a:solidFill>
                  <a:srgbClr val="5C768A"/>
                </a:solidFill>
                <a:latin typeface="メイリオ" panose="020B0604030504040204" pitchFamily="50" charset="-128"/>
                <a:ea typeface="メイリオ" panose="020B0604030504040204" pitchFamily="50" charset="-128"/>
              </a:rPr>
              <a:t>は画像で惹きつける ・・・・・・・・・・・・・・・・・・・・・・・・・・・・</a:t>
            </a:r>
            <a:r>
              <a:rPr lang="en-US" altLang="ja-JP" sz="1600" b="0" dirty="0">
                <a:solidFill>
                  <a:srgbClr val="5C768A"/>
                </a:solidFill>
                <a:latin typeface="メイリオ" panose="020B0604030504040204" pitchFamily="50" charset="-128"/>
                <a:ea typeface="メイリオ" panose="020B0604030504040204" pitchFamily="50" charset="-128"/>
              </a:rPr>
              <a:t>37</a:t>
            </a:r>
            <a:endParaRPr lang="en-US" altLang="ja-JP" sz="1600" dirty="0">
              <a:solidFill>
                <a:srgbClr val="5C768A"/>
              </a:solidFill>
              <a:latin typeface="メイリオ" panose="020B0604030504040204" pitchFamily="50" charset="-128"/>
              <a:ea typeface="メイリオ" panose="020B0604030504040204" pitchFamily="50" charset="-128"/>
            </a:endParaRPr>
          </a:p>
          <a:p>
            <a:r>
              <a:rPr lang="en-US" altLang="ja-JP" sz="1600" dirty="0">
                <a:solidFill>
                  <a:srgbClr val="5C768A"/>
                </a:solidFill>
                <a:latin typeface="メイリオ" panose="020B0604030504040204" pitchFamily="50" charset="-128"/>
                <a:ea typeface="メイリオ" panose="020B0604030504040204" pitchFamily="50" charset="-128"/>
              </a:rPr>
              <a:t>4-4</a:t>
            </a:r>
            <a:r>
              <a:rPr lang="ja-JP" altLang="en-US" sz="1600" dirty="0">
                <a:solidFill>
                  <a:srgbClr val="5C768A"/>
                </a:solidFill>
                <a:latin typeface="メイリオ" panose="020B0604030504040204" pitchFamily="50" charset="-128"/>
                <a:ea typeface="メイリオ" panose="020B0604030504040204" pitchFamily="50" charset="-128"/>
              </a:rPr>
              <a:t>　</a:t>
            </a:r>
            <a:r>
              <a:rPr lang="en-US" altLang="ja-JP" sz="1600" dirty="0">
                <a:solidFill>
                  <a:srgbClr val="5C768A"/>
                </a:solidFill>
                <a:latin typeface="メイリオ" panose="020B0604030504040204" pitchFamily="50" charset="-128"/>
                <a:ea typeface="メイリオ" panose="020B0604030504040204" pitchFamily="50" charset="-128"/>
              </a:rPr>
              <a:t>SNS</a:t>
            </a:r>
            <a:r>
              <a:rPr lang="ja-JP" altLang="en-US" sz="1600" dirty="0">
                <a:solidFill>
                  <a:srgbClr val="5C768A"/>
                </a:solidFill>
                <a:latin typeface="メイリオ" panose="020B0604030504040204" pitchFamily="50" charset="-128"/>
                <a:ea typeface="メイリオ" panose="020B0604030504040204" pitchFamily="50" charset="-128"/>
              </a:rPr>
              <a:t>発信は世の中の動きにうまく乗る ・・・・・・・・・・・・・・・・・・・・・・</a:t>
            </a:r>
            <a:r>
              <a:rPr lang="en-US" altLang="ja-JP" sz="1600" b="0" dirty="0">
                <a:solidFill>
                  <a:srgbClr val="5C768A"/>
                </a:solidFill>
                <a:latin typeface="メイリオ" panose="020B0604030504040204" pitchFamily="50" charset="-128"/>
                <a:ea typeface="メイリオ" panose="020B0604030504040204" pitchFamily="50" charset="-128"/>
              </a:rPr>
              <a:t>38</a:t>
            </a:r>
          </a:p>
          <a:p>
            <a:r>
              <a:rPr lang="en-US" altLang="ja-JP" sz="1600" dirty="0">
                <a:solidFill>
                  <a:srgbClr val="5C768A"/>
                </a:solidFill>
                <a:latin typeface="メイリオ" panose="020B0604030504040204" pitchFamily="50" charset="-128"/>
                <a:ea typeface="メイリオ" panose="020B0604030504040204" pitchFamily="50" charset="-128"/>
              </a:rPr>
              <a:t>4-5</a:t>
            </a:r>
            <a:r>
              <a:rPr lang="ja-JP" altLang="en-US" sz="1600" dirty="0">
                <a:solidFill>
                  <a:srgbClr val="5C768A"/>
                </a:solidFill>
                <a:latin typeface="メイリオ" panose="020B0604030504040204" pitchFamily="50" charset="-128"/>
                <a:ea typeface="メイリオ" panose="020B0604030504040204" pitchFamily="50" charset="-128"/>
              </a:rPr>
              <a:t>　自主媒体は複数メディアを組み合わせる ・・・・・・・・・・・・・・・・・・・・・</a:t>
            </a:r>
            <a:r>
              <a:rPr lang="en-US" altLang="ja-JP" sz="1600" b="0" dirty="0">
                <a:solidFill>
                  <a:srgbClr val="5C768A"/>
                </a:solidFill>
                <a:latin typeface="メイリオ" panose="020B0604030504040204" pitchFamily="50" charset="-128"/>
                <a:ea typeface="メイリオ" panose="020B0604030504040204" pitchFamily="50" charset="-128"/>
              </a:rPr>
              <a:t>39</a:t>
            </a:r>
          </a:p>
          <a:p>
            <a:r>
              <a:rPr lang="en-US" altLang="ja-JP" sz="1600" dirty="0">
                <a:solidFill>
                  <a:srgbClr val="5C768A"/>
                </a:solidFill>
                <a:latin typeface="メイリオ" panose="020B0604030504040204" pitchFamily="50" charset="-128"/>
                <a:ea typeface="メイリオ" panose="020B0604030504040204" pitchFamily="50" charset="-128"/>
              </a:rPr>
              <a:t>4-6</a:t>
            </a:r>
            <a:r>
              <a:rPr lang="ja-JP" altLang="en-US" sz="1600" dirty="0">
                <a:solidFill>
                  <a:srgbClr val="5C768A"/>
                </a:solidFill>
                <a:latin typeface="メイリオ" panose="020B0604030504040204" pitchFamily="50" charset="-128"/>
                <a:ea typeface="メイリオ" panose="020B0604030504040204" pitchFamily="50" charset="-128"/>
              </a:rPr>
              <a:t>　デジタルメディアリリースを活用する ・・・・・・・・・・・・・・・・・・・・・・</a:t>
            </a:r>
            <a:r>
              <a:rPr lang="en-US" altLang="ja-JP" sz="1600" b="0" dirty="0">
                <a:solidFill>
                  <a:srgbClr val="5C768A"/>
                </a:solidFill>
                <a:latin typeface="メイリオ" panose="020B0604030504040204" pitchFamily="50" charset="-128"/>
                <a:ea typeface="メイリオ" panose="020B0604030504040204" pitchFamily="50" charset="-128"/>
              </a:rPr>
              <a:t>41</a:t>
            </a:r>
          </a:p>
          <a:p>
            <a:r>
              <a:rPr lang="en-US" altLang="ja-JP" sz="1600" dirty="0">
                <a:solidFill>
                  <a:srgbClr val="5C768A"/>
                </a:solidFill>
                <a:latin typeface="メイリオ" panose="020B0604030504040204" pitchFamily="50" charset="-128"/>
                <a:ea typeface="メイリオ" panose="020B0604030504040204" pitchFamily="50" charset="-128"/>
              </a:rPr>
              <a:t>4-7</a:t>
            </a:r>
            <a:r>
              <a:rPr lang="ja-JP" altLang="en-US" sz="1600" dirty="0">
                <a:solidFill>
                  <a:srgbClr val="5C768A"/>
                </a:solidFill>
                <a:latin typeface="メイリオ" panose="020B0604030504040204" pitchFamily="50" charset="-128"/>
                <a:ea typeface="メイリオ" panose="020B0604030504040204" pitchFamily="50" charset="-128"/>
              </a:rPr>
              <a:t>　広告媒体を活用する ・・・・・・・・・・・・・・・・・・・・・・・・・・・・・・</a:t>
            </a:r>
            <a:r>
              <a:rPr lang="en-US" altLang="ja-JP" sz="1600" b="0" dirty="0">
                <a:solidFill>
                  <a:srgbClr val="5C768A"/>
                </a:solidFill>
                <a:latin typeface="メイリオ" panose="020B0604030504040204" pitchFamily="50" charset="-128"/>
                <a:ea typeface="メイリオ" panose="020B0604030504040204" pitchFamily="50" charset="-128"/>
              </a:rPr>
              <a:t>42</a:t>
            </a:r>
            <a:endParaRPr lang="ja-JP" altLang="en-US" sz="1600" dirty="0">
              <a:solidFill>
                <a:srgbClr val="5C768A"/>
              </a:solidFill>
              <a:latin typeface="メイリオ" panose="020B0604030504040204" pitchFamily="50" charset="-128"/>
              <a:ea typeface="メイリオ" panose="020B0604030504040204" pitchFamily="50" charset="-128"/>
            </a:endParaRPr>
          </a:p>
          <a:p>
            <a:endParaRPr lang="ja-JP" altLang="en-US" sz="1600" dirty="0">
              <a:solidFill>
                <a:srgbClr val="5C768A"/>
              </a:solidFill>
              <a:latin typeface="メイリオ" panose="020B0604030504040204" pitchFamily="50" charset="-128"/>
              <a:ea typeface="メイリオ" panose="020B0604030504040204" pitchFamily="50" charset="-128"/>
            </a:endParaRPr>
          </a:p>
          <a:p>
            <a:endParaRPr lang="ja-JP" altLang="en-US" sz="1600" b="0" dirty="0">
              <a:solidFill>
                <a:srgbClr val="5C768A"/>
              </a:solidFill>
              <a:latin typeface="メイリオ" panose="020B0604030504040204" pitchFamily="50" charset="-128"/>
              <a:ea typeface="メイリオ" panose="020B0604030504040204" pitchFamily="50" charset="-128"/>
            </a:endParaRPr>
          </a:p>
        </p:txBody>
      </p:sp>
      <p:sp>
        <p:nvSpPr>
          <p:cNvPr id="16" name="タイトル 1"/>
          <p:cNvSpPr txBox="1">
            <a:spLocks/>
          </p:cNvSpPr>
          <p:nvPr/>
        </p:nvSpPr>
        <p:spPr>
          <a:xfrm>
            <a:off x="1107657" y="1395028"/>
            <a:ext cx="9892038" cy="2386858"/>
          </a:xfrm>
          <a:prstGeom prst="rect">
            <a:avLst/>
          </a:prstGeom>
          <a:noFill/>
          <a:ln>
            <a:noFill/>
          </a:ln>
        </p:spPr>
        <p:txBody>
          <a:bodyPr vert="horz" lIns="91440" tIns="45720" rIns="91440" bIns="45720" rtlCol="0" anchor="t">
            <a:noAutofit/>
          </a:bodyPr>
          <a:lstStyle>
            <a:lvl1pPr algn="l" defTabSz="914390" rtl="0" eaLnBrk="1" latinLnBrk="0" hangingPunct="1">
              <a:lnSpc>
                <a:spcPct val="90000"/>
              </a:lnSpc>
              <a:spcBef>
                <a:spcPct val="0"/>
              </a:spcBef>
              <a:buNone/>
              <a:defRPr kumimoji="1" lang="ja-JP" altLang="en-US" sz="2400" b="1" kern="1200" dirty="0">
                <a:solidFill>
                  <a:schemeClr val="lt1"/>
                </a:solidFill>
                <a:latin typeface="Meiryo UI" panose="020B0604030504040204" pitchFamily="50" charset="-128"/>
                <a:ea typeface="Meiryo UI" panose="020B0604030504040204" pitchFamily="50" charset="-128"/>
                <a:cs typeface="+mn-cs"/>
              </a:defRPr>
            </a:lvl1pPr>
          </a:lstStyle>
          <a:p>
            <a:r>
              <a:rPr lang="en-US" altLang="ja-JP" sz="1600" dirty="0">
                <a:solidFill>
                  <a:srgbClr val="5C768A"/>
                </a:solidFill>
                <a:latin typeface="メイリオ" panose="020B0604030504040204" pitchFamily="50" charset="-128"/>
                <a:ea typeface="メイリオ" panose="020B0604030504040204" pitchFamily="50" charset="-128"/>
              </a:rPr>
              <a:t>3-1</a:t>
            </a:r>
            <a:r>
              <a:rPr lang="ja-JP" altLang="en-US" sz="1600" dirty="0">
                <a:solidFill>
                  <a:srgbClr val="5C768A"/>
                </a:solidFill>
                <a:latin typeface="メイリオ" panose="020B0604030504040204" pitchFamily="50" charset="-128"/>
                <a:ea typeface="メイリオ" panose="020B0604030504040204" pitchFamily="50" charset="-128"/>
              </a:rPr>
              <a:t>　検索されやすいサイトにする・・・・・・・・・・・・・・・・・・・・・・・・・・・</a:t>
            </a:r>
            <a:r>
              <a:rPr lang="en-US" altLang="ja-JP" sz="1600" b="0" dirty="0">
                <a:solidFill>
                  <a:srgbClr val="5C768A"/>
                </a:solidFill>
                <a:latin typeface="メイリオ" panose="020B0604030504040204" pitchFamily="50" charset="-128"/>
                <a:ea typeface="メイリオ" panose="020B0604030504040204" pitchFamily="50" charset="-128"/>
              </a:rPr>
              <a:t>19</a:t>
            </a:r>
          </a:p>
          <a:p>
            <a:r>
              <a:rPr lang="en-US" altLang="ja-JP" sz="1600" dirty="0">
                <a:solidFill>
                  <a:srgbClr val="5C768A"/>
                </a:solidFill>
                <a:latin typeface="メイリオ" panose="020B0604030504040204" pitchFamily="50" charset="-128"/>
                <a:ea typeface="メイリオ" panose="020B0604030504040204" pitchFamily="50" charset="-128"/>
              </a:rPr>
              <a:t>3-2</a:t>
            </a:r>
            <a:r>
              <a:rPr lang="ja-JP" altLang="en-US" sz="1600" dirty="0">
                <a:solidFill>
                  <a:srgbClr val="5C768A"/>
                </a:solidFill>
                <a:latin typeface="メイリオ" panose="020B0604030504040204" pitchFamily="50" charset="-128"/>
                <a:ea typeface="メイリオ" panose="020B0604030504040204" pitchFamily="50" charset="-128"/>
              </a:rPr>
              <a:t>　ホームページはスマホファーストで・・・・・・・・・・・・・・・・・・・・・・・・</a:t>
            </a:r>
            <a:r>
              <a:rPr lang="en-US" altLang="ja-JP" sz="1600" b="0" dirty="0">
                <a:solidFill>
                  <a:srgbClr val="5C768A"/>
                </a:solidFill>
                <a:latin typeface="メイリオ" panose="020B0604030504040204" pitchFamily="50" charset="-128"/>
                <a:ea typeface="メイリオ" panose="020B0604030504040204" pitchFamily="50" charset="-128"/>
              </a:rPr>
              <a:t>21</a:t>
            </a:r>
          </a:p>
          <a:p>
            <a:r>
              <a:rPr lang="en-US" altLang="ja-JP" sz="1600" dirty="0">
                <a:solidFill>
                  <a:srgbClr val="5C768A"/>
                </a:solidFill>
                <a:latin typeface="メイリオ" panose="020B0604030504040204" pitchFamily="50" charset="-128"/>
                <a:ea typeface="メイリオ" panose="020B0604030504040204" pitchFamily="50" charset="-128"/>
              </a:rPr>
              <a:t>3-3</a:t>
            </a:r>
            <a:r>
              <a:rPr lang="ja-JP" altLang="en-US" sz="1600" dirty="0">
                <a:solidFill>
                  <a:srgbClr val="5C768A"/>
                </a:solidFill>
                <a:latin typeface="メイリオ" panose="020B0604030504040204" pitchFamily="50" charset="-128"/>
                <a:ea typeface="メイリオ" panose="020B0604030504040204" pitchFamily="50" charset="-128"/>
              </a:rPr>
              <a:t>　情報はユーザー目線で探しやすく整理・・・・・・・・・・・・・・・・・・・・・・・</a:t>
            </a:r>
            <a:r>
              <a:rPr lang="en-US" altLang="ja-JP" sz="1600" b="0" dirty="0">
                <a:solidFill>
                  <a:srgbClr val="5C768A"/>
                </a:solidFill>
                <a:latin typeface="メイリオ" panose="020B0604030504040204" pitchFamily="50" charset="-128"/>
                <a:ea typeface="メイリオ" panose="020B0604030504040204" pitchFamily="50" charset="-128"/>
              </a:rPr>
              <a:t>22</a:t>
            </a:r>
          </a:p>
          <a:p>
            <a:r>
              <a:rPr lang="en-US" altLang="ja-JP" sz="1600" dirty="0">
                <a:solidFill>
                  <a:srgbClr val="5C768A"/>
                </a:solidFill>
                <a:latin typeface="メイリオ" panose="020B0604030504040204" pitchFamily="50" charset="-128"/>
                <a:ea typeface="メイリオ" panose="020B0604030504040204" pitchFamily="50" charset="-128"/>
              </a:rPr>
              <a:t>3-4</a:t>
            </a:r>
            <a:r>
              <a:rPr lang="ja-JP" altLang="en-US" sz="1600" dirty="0">
                <a:solidFill>
                  <a:srgbClr val="5C768A"/>
                </a:solidFill>
                <a:latin typeface="メイリオ" panose="020B0604030504040204" pitchFamily="50" charset="-128"/>
                <a:ea typeface="メイリオ" panose="020B0604030504040204" pitchFamily="50" charset="-128"/>
              </a:rPr>
              <a:t>　こちらリンクを使わない・・・・・・・・・・・・・・・・・・・・・・・・・・・・・</a:t>
            </a:r>
            <a:r>
              <a:rPr lang="en-US" altLang="ja-JP" sz="1600" b="0" dirty="0">
                <a:solidFill>
                  <a:srgbClr val="5C768A"/>
                </a:solidFill>
                <a:latin typeface="メイリオ" panose="020B0604030504040204" pitchFamily="50" charset="-128"/>
                <a:ea typeface="メイリオ" panose="020B0604030504040204" pitchFamily="50" charset="-128"/>
              </a:rPr>
              <a:t>23</a:t>
            </a:r>
          </a:p>
          <a:p>
            <a:r>
              <a:rPr lang="en-US" altLang="ja-JP" sz="1600" dirty="0">
                <a:solidFill>
                  <a:srgbClr val="5C768A"/>
                </a:solidFill>
                <a:latin typeface="メイリオ" panose="020B0604030504040204" pitchFamily="50" charset="-128"/>
                <a:ea typeface="メイリオ" panose="020B0604030504040204" pitchFamily="50" charset="-128"/>
              </a:rPr>
              <a:t>3-5</a:t>
            </a:r>
            <a:r>
              <a:rPr lang="ja-JP" altLang="en-US" sz="1600" dirty="0">
                <a:solidFill>
                  <a:srgbClr val="5C768A"/>
                </a:solidFill>
                <a:latin typeface="メイリオ" panose="020B0604030504040204" pitchFamily="50" charset="-128"/>
                <a:ea typeface="メイリオ" panose="020B0604030504040204" pitchFamily="50" charset="-128"/>
              </a:rPr>
              <a:t> 「</a:t>
            </a:r>
            <a:r>
              <a:rPr lang="en-US" altLang="ja-JP" sz="1600" dirty="0">
                <a:solidFill>
                  <a:srgbClr val="5C768A"/>
                </a:solidFill>
                <a:latin typeface="メイリオ" panose="020B0604030504040204" pitchFamily="50" charset="-128"/>
                <a:ea typeface="メイリオ" panose="020B0604030504040204" pitchFamily="50" charset="-128"/>
              </a:rPr>
              <a:t>PDF</a:t>
            </a:r>
            <a:r>
              <a:rPr lang="ja-JP" altLang="en-US" sz="1600" dirty="0">
                <a:solidFill>
                  <a:srgbClr val="5C768A"/>
                </a:solidFill>
                <a:latin typeface="メイリオ" panose="020B0604030504040204" pitchFamily="50" charset="-128"/>
                <a:ea typeface="メイリオ" panose="020B0604030504040204" pitchFamily="50" charset="-128"/>
              </a:rPr>
              <a:t>を貼っただけ」は</a:t>
            </a:r>
            <a:r>
              <a:rPr lang="en-US" altLang="ja-JP" sz="1600" dirty="0">
                <a:solidFill>
                  <a:srgbClr val="5C768A"/>
                </a:solidFill>
                <a:latin typeface="メイリオ" panose="020B0604030504040204" pitchFamily="50" charset="-128"/>
                <a:ea typeface="メイリオ" panose="020B0604030504040204" pitchFamily="50" charset="-128"/>
              </a:rPr>
              <a:t>NG</a:t>
            </a:r>
            <a:r>
              <a:rPr lang="ja-JP" altLang="en-US" sz="1600" dirty="0">
                <a:solidFill>
                  <a:srgbClr val="5C768A"/>
                </a:solidFill>
                <a:latin typeface="メイリオ" panose="020B0604030504040204" pitchFamily="50" charset="-128"/>
                <a:ea typeface="メイリオ" panose="020B0604030504040204" pitchFamily="50" charset="-128"/>
              </a:rPr>
              <a:t>・・・・・・・・・・・・・・・・・・・・・・・・・・・・</a:t>
            </a:r>
            <a:r>
              <a:rPr lang="en-US" altLang="ja-JP" sz="1600" b="0" dirty="0">
                <a:solidFill>
                  <a:srgbClr val="5C768A"/>
                </a:solidFill>
                <a:latin typeface="メイリオ" panose="020B0604030504040204" pitchFamily="50" charset="-128"/>
                <a:ea typeface="メイリオ" panose="020B0604030504040204" pitchFamily="50" charset="-128"/>
              </a:rPr>
              <a:t>24</a:t>
            </a:r>
          </a:p>
          <a:p>
            <a:r>
              <a:rPr lang="en-US" altLang="ja-JP" sz="1600" dirty="0">
                <a:solidFill>
                  <a:srgbClr val="5C768A"/>
                </a:solidFill>
                <a:latin typeface="メイリオ" panose="020B0604030504040204" pitchFamily="50" charset="-128"/>
                <a:ea typeface="メイリオ" panose="020B0604030504040204" pitchFamily="50" charset="-128"/>
              </a:rPr>
              <a:t>3-6</a:t>
            </a:r>
            <a:r>
              <a:rPr lang="ja-JP" altLang="en-US" sz="1600" dirty="0">
                <a:solidFill>
                  <a:srgbClr val="5C768A"/>
                </a:solidFill>
                <a:latin typeface="メイリオ" panose="020B0604030504040204" pitchFamily="50" charset="-128"/>
                <a:ea typeface="メイリオ" panose="020B0604030504040204" pitchFamily="50" charset="-128"/>
              </a:rPr>
              <a:t>　画像の画素数に気を配る・・・・・・・・・・・・・・・・・・・・・・・・・・・・・</a:t>
            </a:r>
            <a:r>
              <a:rPr lang="en-US" altLang="ja-JP" sz="1600" b="0" dirty="0">
                <a:solidFill>
                  <a:srgbClr val="5C768A"/>
                </a:solidFill>
                <a:latin typeface="メイリオ" panose="020B0604030504040204" pitchFamily="50" charset="-128"/>
                <a:ea typeface="メイリオ" panose="020B0604030504040204" pitchFamily="50" charset="-128"/>
              </a:rPr>
              <a:t>25</a:t>
            </a:r>
            <a:endParaRPr lang="en-US" altLang="ja-JP" sz="1600" dirty="0">
              <a:solidFill>
                <a:srgbClr val="5C768A"/>
              </a:solidFill>
              <a:latin typeface="メイリオ" panose="020B0604030504040204" pitchFamily="50" charset="-128"/>
              <a:ea typeface="メイリオ" panose="020B0604030504040204" pitchFamily="50" charset="-128"/>
            </a:endParaRPr>
          </a:p>
          <a:p>
            <a:r>
              <a:rPr lang="en-US" altLang="ja-JP" sz="1600" dirty="0">
                <a:solidFill>
                  <a:srgbClr val="5C768A"/>
                </a:solidFill>
                <a:latin typeface="メイリオ" panose="020B0604030504040204" pitchFamily="50" charset="-128"/>
                <a:ea typeface="メイリオ" panose="020B0604030504040204" pitchFamily="50" charset="-128"/>
              </a:rPr>
              <a:t>3-7</a:t>
            </a:r>
            <a:r>
              <a:rPr lang="ja-JP" altLang="en-US" sz="1600" dirty="0">
                <a:solidFill>
                  <a:srgbClr val="5C768A"/>
                </a:solidFill>
                <a:latin typeface="メイリオ" panose="020B0604030504040204" pitchFamily="50" charset="-128"/>
                <a:ea typeface="メイリオ" panose="020B0604030504040204" pitchFamily="50" charset="-128"/>
              </a:rPr>
              <a:t>　色は４色、できれば３色に絞る・・・・・・・・・・・・・・・・・・・・・・・・・・</a:t>
            </a:r>
            <a:r>
              <a:rPr lang="en-US" altLang="ja-JP" sz="1600" b="0" dirty="0">
                <a:solidFill>
                  <a:srgbClr val="5C768A"/>
                </a:solidFill>
                <a:latin typeface="メイリオ" panose="020B0604030504040204" pitchFamily="50" charset="-128"/>
                <a:ea typeface="メイリオ" panose="020B0604030504040204" pitchFamily="50" charset="-128"/>
              </a:rPr>
              <a:t>27</a:t>
            </a:r>
          </a:p>
          <a:p>
            <a:r>
              <a:rPr lang="en-US" altLang="ja-JP" sz="1600" dirty="0">
                <a:solidFill>
                  <a:srgbClr val="5C768A"/>
                </a:solidFill>
                <a:latin typeface="メイリオ" panose="020B0604030504040204" pitchFamily="50" charset="-128"/>
                <a:ea typeface="メイリオ" panose="020B0604030504040204" pitchFamily="50" charset="-128"/>
              </a:rPr>
              <a:t>3-8</a:t>
            </a:r>
            <a:r>
              <a:rPr lang="ja-JP" altLang="en-US" sz="1600" dirty="0">
                <a:solidFill>
                  <a:srgbClr val="5C768A"/>
                </a:solidFill>
                <a:latin typeface="メイリオ" panose="020B0604030504040204" pitchFamily="50" charset="-128"/>
                <a:ea typeface="メイリオ" panose="020B0604030504040204" pitchFamily="50" charset="-128"/>
              </a:rPr>
              <a:t>　フォントはゴシックが基本・・・・・・・・・・・・・・・・・・・・・・・・・・・・</a:t>
            </a:r>
            <a:r>
              <a:rPr lang="en-US" altLang="ja-JP" sz="1600" b="0" dirty="0">
                <a:solidFill>
                  <a:srgbClr val="5C768A"/>
                </a:solidFill>
                <a:latin typeface="メイリオ" panose="020B0604030504040204" pitchFamily="50" charset="-128"/>
                <a:ea typeface="メイリオ" panose="020B0604030504040204" pitchFamily="50" charset="-128"/>
              </a:rPr>
              <a:t>29</a:t>
            </a:r>
            <a:endParaRPr lang="en-US" altLang="ja-JP" sz="1600" dirty="0">
              <a:solidFill>
                <a:srgbClr val="5C768A"/>
              </a:solidFill>
              <a:latin typeface="メイリオ" panose="020B0604030504040204" pitchFamily="50" charset="-128"/>
              <a:ea typeface="メイリオ" panose="020B0604030504040204" pitchFamily="50" charset="-128"/>
            </a:endParaRPr>
          </a:p>
          <a:p>
            <a:r>
              <a:rPr lang="en-US" altLang="ja-JP" sz="1600" dirty="0">
                <a:solidFill>
                  <a:srgbClr val="5C768A"/>
                </a:solidFill>
                <a:latin typeface="メイリオ" panose="020B0604030504040204" pitchFamily="50" charset="-128"/>
                <a:ea typeface="メイリオ" panose="020B0604030504040204" pitchFamily="50" charset="-128"/>
              </a:rPr>
              <a:t>3-9</a:t>
            </a:r>
            <a:r>
              <a:rPr lang="ja-JP" altLang="en-US" sz="1600" dirty="0">
                <a:solidFill>
                  <a:srgbClr val="5C768A"/>
                </a:solidFill>
                <a:latin typeface="メイリオ" panose="020B0604030504040204" pitchFamily="50" charset="-128"/>
                <a:ea typeface="メイリオ" panose="020B0604030504040204" pitchFamily="50" charset="-128"/>
              </a:rPr>
              <a:t>　テキストボックスは楕円より角丸四角・・・・・・・・・・・・・・・・・・・・・・・</a:t>
            </a:r>
            <a:r>
              <a:rPr lang="en-US" altLang="ja-JP" sz="1600" b="0" dirty="0">
                <a:solidFill>
                  <a:srgbClr val="5C768A"/>
                </a:solidFill>
                <a:latin typeface="メイリオ" panose="020B0604030504040204" pitchFamily="50" charset="-128"/>
                <a:ea typeface="メイリオ" panose="020B0604030504040204" pitchFamily="50" charset="-128"/>
              </a:rPr>
              <a:t>31</a:t>
            </a:r>
            <a:endParaRPr lang="en-US" altLang="ja-JP" sz="1600" dirty="0">
              <a:solidFill>
                <a:srgbClr val="5C768A"/>
              </a:solidFill>
              <a:latin typeface="メイリオ" panose="020B0604030504040204" pitchFamily="50" charset="-128"/>
              <a:ea typeface="メイリオ" panose="020B0604030504040204" pitchFamily="50" charset="-128"/>
            </a:endParaRPr>
          </a:p>
          <a:p>
            <a:r>
              <a:rPr lang="en-US" altLang="ja-JP" sz="1600" dirty="0">
                <a:solidFill>
                  <a:srgbClr val="5C768A"/>
                </a:solidFill>
                <a:latin typeface="メイリオ" panose="020B0604030504040204" pitchFamily="50" charset="-128"/>
                <a:ea typeface="メイリオ" panose="020B0604030504040204" pitchFamily="50" charset="-128"/>
              </a:rPr>
              <a:t>3-10</a:t>
            </a:r>
            <a:r>
              <a:rPr lang="ja-JP" altLang="en-US" sz="1600" dirty="0">
                <a:solidFill>
                  <a:srgbClr val="5C768A"/>
                </a:solidFill>
                <a:latin typeface="メイリオ" panose="020B0604030504040204" pitchFamily="50" charset="-128"/>
                <a:ea typeface="メイリオ" panose="020B0604030504040204" pitchFamily="50" charset="-128"/>
              </a:rPr>
              <a:t>　背景と文字のコントラストはしっかりつける ・・・・・・・・・・・・・・・・・・・</a:t>
            </a:r>
            <a:r>
              <a:rPr lang="en-US" altLang="ja-JP" sz="1600" b="0" dirty="0">
                <a:solidFill>
                  <a:srgbClr val="5C768A"/>
                </a:solidFill>
                <a:latin typeface="メイリオ" panose="020B0604030504040204" pitchFamily="50" charset="-128"/>
                <a:ea typeface="メイリオ" panose="020B0604030504040204" pitchFamily="50" charset="-128"/>
              </a:rPr>
              <a:t>32</a:t>
            </a:r>
          </a:p>
          <a:p>
            <a:r>
              <a:rPr lang="en-US" altLang="ja-JP" sz="1600" dirty="0">
                <a:solidFill>
                  <a:srgbClr val="5C768A"/>
                </a:solidFill>
                <a:latin typeface="メイリオ" panose="020B0604030504040204" pitchFamily="50" charset="-128"/>
                <a:ea typeface="メイリオ" panose="020B0604030504040204" pitchFamily="50" charset="-128"/>
              </a:rPr>
              <a:t>3-11</a:t>
            </a:r>
            <a:r>
              <a:rPr lang="ja-JP" altLang="en-US" sz="1600" dirty="0">
                <a:solidFill>
                  <a:srgbClr val="5C768A"/>
                </a:solidFill>
                <a:latin typeface="メイリオ" panose="020B0604030504040204" pitchFamily="50" charset="-128"/>
                <a:ea typeface="メイリオ" panose="020B0604030504040204" pitchFamily="50" charset="-128"/>
              </a:rPr>
              <a:t>　揃えるところはすべて揃える ・・・・・・・・・・・・・・・・・・・・・・・・・・</a:t>
            </a:r>
            <a:r>
              <a:rPr lang="en-US" altLang="ja-JP" sz="1600" b="0" dirty="0">
                <a:solidFill>
                  <a:srgbClr val="5C768A"/>
                </a:solidFill>
                <a:latin typeface="メイリオ" panose="020B0604030504040204" pitchFamily="50" charset="-128"/>
                <a:ea typeface="メイリオ" panose="020B0604030504040204" pitchFamily="50" charset="-128"/>
              </a:rPr>
              <a:t>33</a:t>
            </a:r>
          </a:p>
          <a:p>
            <a:endParaRPr lang="ja-JP" altLang="en-US" sz="1600" dirty="0">
              <a:solidFill>
                <a:srgbClr val="5C768A"/>
              </a:solidFill>
              <a:latin typeface="メイリオ" panose="020B0604030504040204" pitchFamily="50" charset="-128"/>
              <a:ea typeface="メイリオ" panose="020B0604030504040204" pitchFamily="50" charset="-128"/>
            </a:endParaRPr>
          </a:p>
          <a:p>
            <a:endParaRPr lang="ja-JP" altLang="en-US" sz="1600" b="0" dirty="0">
              <a:solidFill>
                <a:srgbClr val="5C768A"/>
              </a:solidFill>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0" y="874555"/>
            <a:ext cx="11551534" cy="380480"/>
          </a:xfrm>
          <a:prstGeom prst="homePlate">
            <a:avLst/>
          </a:prstGeom>
          <a:solidFill>
            <a:srgbClr val="D05F4F"/>
          </a:solidFill>
        </p:spPr>
        <p:txBody>
          <a:bodyPr wrap="square" lIns="108000" tIns="72000" rIns="108000" bIns="0" rtlCol="0" anchor="ctr">
            <a:spAutoFit/>
          </a:bodyPr>
          <a:lstStyle/>
          <a:p>
            <a:r>
              <a:rPr lang="ja-JP" altLang="en-US" sz="2000" b="1" dirty="0">
                <a:solidFill>
                  <a:schemeClr val="bg1"/>
                </a:solidFill>
                <a:latin typeface="メイリオ" panose="020B0604030504040204" pitchFamily="50" charset="-128"/>
                <a:ea typeface="メイリオ" panose="020B0604030504040204" pitchFamily="50" charset="-128"/>
              </a:rPr>
              <a:t> 　　　　</a:t>
            </a:r>
            <a:r>
              <a:rPr lang="en-US" altLang="ja-JP" sz="2000" b="1" dirty="0">
                <a:solidFill>
                  <a:schemeClr val="bg1"/>
                </a:solidFill>
                <a:latin typeface="メイリオ" panose="020B0604030504040204" pitchFamily="50" charset="-128"/>
                <a:ea typeface="メイリオ" panose="020B0604030504040204" pitchFamily="50" charset="-128"/>
              </a:rPr>
              <a:t>3</a:t>
            </a:r>
            <a:r>
              <a:rPr lang="ja-JP" altLang="en-US" sz="2000" b="1" dirty="0">
                <a:solidFill>
                  <a:schemeClr val="bg1"/>
                </a:solidFill>
                <a:latin typeface="メイリオ" panose="020B0604030504040204" pitchFamily="50" charset="-128"/>
                <a:ea typeface="メイリオ" panose="020B0604030504040204" pitchFamily="50" charset="-128"/>
              </a:rPr>
              <a:t> </a:t>
            </a:r>
            <a:r>
              <a:rPr kumimoji="1" lang="ja-JP" altLang="en-US" sz="2000" b="1" dirty="0">
                <a:solidFill>
                  <a:schemeClr val="bg1"/>
                </a:solidFill>
                <a:latin typeface="メイリオ" panose="020B0604030504040204" pitchFamily="50" charset="-128"/>
                <a:ea typeface="メイリオ" panose="020B0604030504040204" pitchFamily="50" charset="-128"/>
              </a:rPr>
              <a:t>つくる</a:t>
            </a:r>
          </a:p>
        </p:txBody>
      </p:sp>
      <p:sp>
        <p:nvSpPr>
          <p:cNvPr id="18" name="楕円 17"/>
          <p:cNvSpPr/>
          <p:nvPr/>
        </p:nvSpPr>
        <p:spPr>
          <a:xfrm>
            <a:off x="423656" y="713361"/>
            <a:ext cx="684000" cy="684000"/>
          </a:xfrm>
          <a:prstGeom prst="ellipse">
            <a:avLst/>
          </a:prstGeom>
          <a:solidFill>
            <a:srgbClr val="D05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42974" y="800140"/>
            <a:ext cx="467586" cy="467586"/>
          </a:xfrm>
          <a:prstGeom prst="rect">
            <a:avLst/>
          </a:prstGeom>
        </p:spPr>
      </p:pic>
    </p:spTree>
    <p:extLst>
      <p:ext uri="{BB962C8B-B14F-4D97-AF65-F5344CB8AC3E}">
        <p14:creationId xmlns:p14="http://schemas.microsoft.com/office/powerpoint/2010/main" val="1979796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角丸四角形 114"/>
          <p:cNvSpPr/>
          <p:nvPr/>
        </p:nvSpPr>
        <p:spPr>
          <a:xfrm>
            <a:off x="262466" y="1036320"/>
            <a:ext cx="11667069" cy="5648960"/>
          </a:xfrm>
          <a:prstGeom prst="roundRect">
            <a:avLst>
              <a:gd name="adj" fmla="val 3625"/>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テキスト ボックス 113"/>
          <p:cNvSpPr txBox="1"/>
          <p:nvPr/>
        </p:nvSpPr>
        <p:spPr>
          <a:xfrm>
            <a:off x="573833" y="871164"/>
            <a:ext cx="4079447" cy="369332"/>
          </a:xfrm>
          <a:prstGeom prst="rect">
            <a:avLst/>
          </a:prstGeom>
          <a:solidFill>
            <a:schemeClr val="bg1"/>
          </a:solidFill>
        </p:spPr>
        <p:txBody>
          <a:bodyPr wrap="square" rtlCol="0">
            <a:spAutoFit/>
          </a:bodyPr>
          <a:lstStyle/>
          <a:p>
            <a:r>
              <a:rPr kumimoji="1" lang="en-US" altLang="ja-JP" dirty="0">
                <a:solidFill>
                  <a:srgbClr val="FFC000"/>
                </a:solidFill>
                <a:latin typeface="Arial Black" panose="020B0A04020102020204" pitchFamily="34" charset="0"/>
              </a:rPr>
              <a:t>TIPS</a:t>
            </a:r>
            <a:r>
              <a:rPr lang="ja-JP" altLang="en-US" dirty="0">
                <a:solidFill>
                  <a:srgbClr val="FFC000"/>
                </a:solidFill>
                <a:latin typeface="Arial Black" panose="020B0A04020102020204" pitchFamily="34" charset="0"/>
              </a:rPr>
              <a:t>　</a:t>
            </a:r>
            <a:r>
              <a:rPr lang="en-US" altLang="ja-JP" b="1" dirty="0">
                <a:solidFill>
                  <a:srgbClr val="FFC000"/>
                </a:solidFill>
                <a:latin typeface="メイリオ" panose="020B0604030504040204" pitchFamily="50" charset="-128"/>
                <a:ea typeface="メイリオ" panose="020B0604030504040204" pitchFamily="50" charset="-128"/>
              </a:rPr>
              <a:t> </a:t>
            </a:r>
            <a:r>
              <a:rPr lang="ja-JP" altLang="en-US" b="1" dirty="0">
                <a:solidFill>
                  <a:srgbClr val="FFC000"/>
                </a:solidFill>
                <a:latin typeface="メイリオ" panose="020B0604030504040204" pitchFamily="50" charset="-128"/>
                <a:ea typeface="メイリオ" panose="020B0604030504040204" pitchFamily="50" charset="-128"/>
              </a:rPr>
              <a:t>都庁で使える自主媒体まとめ</a:t>
            </a:r>
            <a:endParaRPr lang="en-US" altLang="ja-JP" b="1" dirty="0">
              <a:solidFill>
                <a:srgbClr val="FFC000"/>
              </a:solidFill>
              <a:latin typeface="メイリオ" panose="020B0604030504040204" pitchFamily="50" charset="-128"/>
              <a:ea typeface="メイリオ" panose="020B0604030504040204" pitchFamily="50" charset="-128"/>
            </a:endParaRPr>
          </a:p>
        </p:txBody>
      </p:sp>
      <p:sp>
        <p:nvSpPr>
          <p:cNvPr id="96" name="テキスト ボックス 95"/>
          <p:cNvSpPr txBox="1"/>
          <p:nvPr/>
        </p:nvSpPr>
        <p:spPr>
          <a:xfrm>
            <a:off x="262466" y="309812"/>
            <a:ext cx="11667069" cy="411153"/>
          </a:xfrm>
          <a:prstGeom prst="roundRect">
            <a:avLst>
              <a:gd name="adj" fmla="val 50000"/>
            </a:avLst>
          </a:prstGeom>
          <a:solidFill>
            <a:srgbClr val="449A75"/>
          </a:solidFill>
        </p:spPr>
        <p:txBody>
          <a:bodyPr wrap="square" bIns="0" rtlCol="0" anchor="ctr">
            <a:spAutoFit/>
          </a:bodyPr>
          <a:lstStyle/>
          <a:p>
            <a:r>
              <a:rPr lang="en-US" altLang="ja-JP" sz="1600" b="1" dirty="0">
                <a:solidFill>
                  <a:schemeClr val="bg1"/>
                </a:solidFill>
                <a:latin typeface="メイリオ" panose="020B0604030504040204" pitchFamily="50" charset="-128"/>
                <a:ea typeface="メイリオ" panose="020B0604030504040204" pitchFamily="50" charset="-128"/>
              </a:rPr>
              <a:t>4</a:t>
            </a:r>
            <a:r>
              <a:rPr kumimoji="1" lang="en-US" altLang="ja-JP" sz="1600" b="1" dirty="0">
                <a:solidFill>
                  <a:schemeClr val="bg1"/>
                </a:solidFill>
                <a:latin typeface="メイリオ" panose="020B0604030504040204" pitchFamily="50" charset="-128"/>
                <a:ea typeface="メイリオ" panose="020B0604030504040204" pitchFamily="50" charset="-128"/>
              </a:rPr>
              <a:t>-5</a:t>
            </a:r>
            <a:r>
              <a:rPr kumimoji="1" lang="ja-JP" altLang="en-US" sz="1600" b="1" dirty="0">
                <a:solidFill>
                  <a:schemeClr val="bg1"/>
                </a:solidFill>
                <a:latin typeface="メイリオ" panose="020B0604030504040204" pitchFamily="50" charset="-128"/>
                <a:ea typeface="メイリオ" panose="020B0604030504040204" pitchFamily="50" charset="-128"/>
              </a:rPr>
              <a:t>　</a:t>
            </a:r>
            <a:r>
              <a:rPr lang="ja-JP" altLang="en-US" sz="1600" b="1" dirty="0">
                <a:solidFill>
                  <a:schemeClr val="bg1"/>
                </a:solidFill>
                <a:latin typeface="メイリオ" panose="020B0604030504040204" pitchFamily="50" charset="-128"/>
                <a:ea typeface="メイリオ" panose="020B0604030504040204" pitchFamily="50" charset="-128"/>
              </a:rPr>
              <a:t>自主媒体は複数メディアを組み合わせる</a:t>
            </a:r>
            <a:endParaRPr lang="en-US" altLang="ja-JP" sz="1600" b="1" dirty="0">
              <a:solidFill>
                <a:schemeClr val="bg1"/>
              </a:solidFill>
              <a:latin typeface="メイリオ" panose="020B0604030504040204" pitchFamily="50" charset="-128"/>
              <a:ea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617332298"/>
              </p:ext>
            </p:extLst>
          </p:nvPr>
        </p:nvGraphicFramePr>
        <p:xfrm>
          <a:off x="589280" y="1299757"/>
          <a:ext cx="5367684" cy="5297043"/>
        </p:xfrm>
        <a:graphic>
          <a:graphicData uri="http://schemas.openxmlformats.org/drawingml/2006/table">
            <a:tbl>
              <a:tblPr firstRow="1">
                <a:tableStyleId>{93296810-A885-4BE3-A3E7-6D5BEEA58F35}</a:tableStyleId>
              </a:tblPr>
              <a:tblGrid>
                <a:gridCol w="1886709">
                  <a:extLst>
                    <a:ext uri="{9D8B030D-6E8A-4147-A177-3AD203B41FA5}">
                      <a16:colId xmlns:a16="http://schemas.microsoft.com/office/drawing/2014/main" val="3849324388"/>
                    </a:ext>
                  </a:extLst>
                </a:gridCol>
                <a:gridCol w="1392975">
                  <a:extLst>
                    <a:ext uri="{9D8B030D-6E8A-4147-A177-3AD203B41FA5}">
                      <a16:colId xmlns:a16="http://schemas.microsoft.com/office/drawing/2014/main" val="2978839548"/>
                    </a:ext>
                  </a:extLst>
                </a:gridCol>
                <a:gridCol w="2088000">
                  <a:extLst>
                    <a:ext uri="{9D8B030D-6E8A-4147-A177-3AD203B41FA5}">
                      <a16:colId xmlns:a16="http://schemas.microsoft.com/office/drawing/2014/main" val="2195583854"/>
                    </a:ext>
                  </a:extLst>
                </a:gridCol>
              </a:tblGrid>
              <a:tr h="365269">
                <a:tc>
                  <a:txBody>
                    <a:bodyPr/>
                    <a:lstStyle/>
                    <a:p>
                      <a:pPr algn="ctr"/>
                      <a:endParaRPr kumimoji="1" lang="ja-JP" altLang="en-US" sz="1400" dirty="0"/>
                    </a:p>
                  </a:txBody>
                  <a:tcPr anchor="ctr">
                    <a:solidFill>
                      <a:srgbClr val="449A75"/>
                    </a:solidFill>
                  </a:tcPr>
                </a:tc>
                <a:tc>
                  <a:txBody>
                    <a:bodyPr/>
                    <a:lstStyle/>
                    <a:p>
                      <a:pPr algn="ctr"/>
                      <a:r>
                        <a:rPr kumimoji="1" lang="ja-JP" altLang="en-US" sz="1400" dirty="0"/>
                        <a:t>依頼先</a:t>
                      </a:r>
                    </a:p>
                  </a:txBody>
                  <a:tcPr anchor="ctr">
                    <a:solidFill>
                      <a:srgbClr val="449A75"/>
                    </a:solidFill>
                  </a:tcPr>
                </a:tc>
                <a:tc>
                  <a:txBody>
                    <a:bodyPr/>
                    <a:lstStyle/>
                    <a:p>
                      <a:pPr algn="ctr"/>
                      <a:r>
                        <a:rPr kumimoji="1" lang="ja-JP" altLang="en-US" sz="1400" dirty="0"/>
                        <a:t>イメージ</a:t>
                      </a:r>
                    </a:p>
                  </a:txBody>
                  <a:tcPr anchor="ctr">
                    <a:solidFill>
                      <a:srgbClr val="449A75"/>
                    </a:solidFill>
                  </a:tcPr>
                </a:tc>
                <a:extLst>
                  <a:ext uri="{0D108BD9-81ED-4DB2-BD59-A6C34878D82A}">
                    <a16:rowId xmlns:a16="http://schemas.microsoft.com/office/drawing/2014/main" val="136166371"/>
                  </a:ext>
                </a:extLst>
              </a:tr>
              <a:tr h="387294">
                <a:tc>
                  <a:txBody>
                    <a:bodyPr/>
                    <a:lstStyle/>
                    <a:p>
                      <a:r>
                        <a:rPr kumimoji="1" lang="ja-JP" altLang="en-US" sz="1400" dirty="0"/>
                        <a:t>各局</a:t>
                      </a:r>
                      <a:r>
                        <a:rPr kumimoji="1" lang="en-US" altLang="ja-JP" sz="1400" dirty="0"/>
                        <a:t>HP</a:t>
                      </a:r>
                      <a:r>
                        <a:rPr kumimoji="1" lang="ja-JP" altLang="en-US" sz="1400" dirty="0"/>
                        <a:t>・</a:t>
                      </a:r>
                      <a:r>
                        <a:rPr kumimoji="1" lang="en-US" altLang="ja-JP" sz="1400" dirty="0"/>
                        <a:t>SNS</a:t>
                      </a:r>
                      <a:endParaRPr kumimoji="1" lang="ja-JP" altLang="en-US" sz="1400" dirty="0"/>
                    </a:p>
                  </a:txBody>
                  <a:tcPr anchor="ctr"/>
                </a:tc>
                <a:tc>
                  <a:txBody>
                    <a:bodyPr/>
                    <a:lstStyle/>
                    <a:p>
                      <a:r>
                        <a:rPr kumimoji="1" lang="ja-JP" altLang="en-US" sz="1400" dirty="0"/>
                        <a:t>各局</a:t>
                      </a:r>
                    </a:p>
                  </a:txBody>
                  <a:tcPr anchor="ctr"/>
                </a:tc>
                <a:tc>
                  <a:txBody>
                    <a:bodyPr/>
                    <a:lstStyle/>
                    <a:p>
                      <a:endParaRPr kumimoji="1" lang="ja-JP" altLang="en-US" sz="1400" dirty="0"/>
                    </a:p>
                  </a:txBody>
                  <a:tcPr anchor="ctr"/>
                </a:tc>
                <a:extLst>
                  <a:ext uri="{0D108BD9-81ED-4DB2-BD59-A6C34878D82A}">
                    <a16:rowId xmlns:a16="http://schemas.microsoft.com/office/drawing/2014/main" val="2117655858"/>
                  </a:ext>
                </a:extLst>
              </a:tr>
              <a:tr h="1368000">
                <a:tc>
                  <a:txBody>
                    <a:bodyPr/>
                    <a:lstStyle/>
                    <a:p>
                      <a:r>
                        <a:rPr kumimoji="1" lang="ja-JP" altLang="en-US" sz="1400" dirty="0"/>
                        <a:t>都庁総合</a:t>
                      </a:r>
                      <a:r>
                        <a:rPr kumimoji="1" lang="en-US" altLang="ja-JP" sz="1400" dirty="0"/>
                        <a:t>HP</a:t>
                      </a:r>
                      <a:r>
                        <a:rPr kumimoji="1" lang="ja-JP" altLang="en-US" sz="1400" dirty="0"/>
                        <a:t>バナー等</a:t>
                      </a:r>
                    </a:p>
                  </a:txBody>
                  <a:tcPr anchor="ctr"/>
                </a:tc>
                <a:tc>
                  <a:txBody>
                    <a:bodyPr/>
                    <a:lstStyle/>
                    <a:p>
                      <a:r>
                        <a:rPr kumimoji="1" lang="ja-JP" altLang="en-US" sz="1400" dirty="0"/>
                        <a:t>生活文化局</a:t>
                      </a:r>
                      <a:endParaRPr kumimoji="1" lang="en-US" altLang="ja-JP" sz="1400" dirty="0"/>
                    </a:p>
                    <a:p>
                      <a:r>
                        <a:rPr kumimoji="1" lang="ja-JP" altLang="en-US" sz="1400" dirty="0"/>
                        <a:t>広報広聴部</a:t>
                      </a:r>
                      <a:endParaRPr kumimoji="1" lang="en-US" altLang="ja-JP" sz="1400" dirty="0"/>
                    </a:p>
                    <a:p>
                      <a:r>
                        <a:rPr kumimoji="1" lang="ja-JP" altLang="en-US" sz="1400" dirty="0"/>
                        <a:t>広報課</a:t>
                      </a:r>
                    </a:p>
                  </a:txBody>
                  <a:tcPr anchor="ctr"/>
                </a:tc>
                <a:tc>
                  <a:txBody>
                    <a:bodyPr/>
                    <a:lstStyle/>
                    <a:p>
                      <a:endParaRPr kumimoji="1" lang="ja-JP" altLang="en-US" sz="1400" dirty="0"/>
                    </a:p>
                  </a:txBody>
                  <a:tcPr anchor="ctr"/>
                </a:tc>
                <a:extLst>
                  <a:ext uri="{0D108BD9-81ED-4DB2-BD59-A6C34878D82A}">
                    <a16:rowId xmlns:a16="http://schemas.microsoft.com/office/drawing/2014/main" val="554301143"/>
                  </a:ext>
                </a:extLst>
              </a:tr>
              <a:tr h="1808480">
                <a:tc>
                  <a:txBody>
                    <a:bodyPr/>
                    <a:lstStyle/>
                    <a:p>
                      <a:r>
                        <a:rPr kumimoji="1" lang="ja-JP" altLang="en-US" sz="1400" dirty="0"/>
                        <a:t>生活文化局広報課</a:t>
                      </a:r>
                      <a:r>
                        <a:rPr kumimoji="1" lang="en-US" altLang="ja-JP" sz="1400" dirty="0"/>
                        <a:t>SNS</a:t>
                      </a:r>
                      <a:r>
                        <a:rPr kumimoji="1" lang="ja-JP" altLang="en-US" sz="1400" dirty="0"/>
                        <a:t>（リツイート）</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生活文化局</a:t>
                      </a:r>
                      <a:endParaRPr kumimoji="1" lang="en-US" altLang="ja-JP" sz="14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広報広聴部</a:t>
                      </a:r>
                      <a:endParaRPr kumimoji="1" lang="en-US" altLang="ja-JP" sz="14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広報課</a:t>
                      </a:r>
                    </a:p>
                  </a:txBody>
                  <a:tcPr anchor="ctr"/>
                </a:tc>
                <a:tc>
                  <a:txBody>
                    <a:bodyPr/>
                    <a:lstStyle/>
                    <a:p>
                      <a:endParaRPr kumimoji="1" lang="ja-JP" altLang="en-US" sz="1400" dirty="0"/>
                    </a:p>
                  </a:txBody>
                  <a:tcPr anchor="ctr"/>
                </a:tc>
                <a:extLst>
                  <a:ext uri="{0D108BD9-81ED-4DB2-BD59-A6C34878D82A}">
                    <a16:rowId xmlns:a16="http://schemas.microsoft.com/office/drawing/2014/main" val="3414801292"/>
                  </a:ext>
                </a:extLst>
              </a:tr>
              <a:tr h="1368000">
                <a:tc>
                  <a:txBody>
                    <a:bodyPr/>
                    <a:lstStyle/>
                    <a:p>
                      <a:r>
                        <a:rPr kumimoji="1" lang="ja-JP" altLang="en-US" sz="1400" dirty="0"/>
                        <a:t>東京動画</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生活文化局</a:t>
                      </a:r>
                      <a:endParaRPr kumimoji="1" lang="en-US" altLang="ja-JP" sz="14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広報広聴部</a:t>
                      </a:r>
                      <a:endParaRPr kumimoji="1" lang="en-US" altLang="ja-JP" sz="14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広報課</a:t>
                      </a:r>
                    </a:p>
                  </a:txBody>
                  <a:tcPr anchor="ctr"/>
                </a:tc>
                <a:tc>
                  <a:txBody>
                    <a:bodyPr/>
                    <a:lstStyle/>
                    <a:p>
                      <a:endParaRPr kumimoji="1" lang="ja-JP" altLang="en-US" sz="1400" dirty="0"/>
                    </a:p>
                  </a:txBody>
                  <a:tcPr anchor="ctr"/>
                </a:tc>
                <a:extLst>
                  <a:ext uri="{0D108BD9-81ED-4DB2-BD59-A6C34878D82A}">
                    <a16:rowId xmlns:a16="http://schemas.microsoft.com/office/drawing/2014/main" val="3713033573"/>
                  </a:ext>
                </a:extLst>
              </a:tr>
            </a:tbl>
          </a:graphicData>
        </a:graphic>
      </p:graphicFrame>
      <p:graphicFrame>
        <p:nvGraphicFramePr>
          <p:cNvPr id="11" name="表 10"/>
          <p:cNvGraphicFramePr>
            <a:graphicFrameLocks noGrp="1"/>
          </p:cNvGraphicFramePr>
          <p:nvPr>
            <p:extLst>
              <p:ext uri="{D42A27DB-BD31-4B8C-83A1-F6EECF244321}">
                <p14:modId xmlns:p14="http://schemas.microsoft.com/office/powerpoint/2010/main" val="2723762498"/>
              </p:ext>
            </p:extLst>
          </p:nvPr>
        </p:nvGraphicFramePr>
        <p:xfrm>
          <a:off x="6283778" y="1299757"/>
          <a:ext cx="5367684" cy="5250731"/>
        </p:xfrm>
        <a:graphic>
          <a:graphicData uri="http://schemas.openxmlformats.org/drawingml/2006/table">
            <a:tbl>
              <a:tblPr firstRow="1">
                <a:tableStyleId>{93296810-A885-4BE3-A3E7-6D5BEEA58F35}</a:tableStyleId>
              </a:tblPr>
              <a:tblGrid>
                <a:gridCol w="1886709">
                  <a:extLst>
                    <a:ext uri="{9D8B030D-6E8A-4147-A177-3AD203B41FA5}">
                      <a16:colId xmlns:a16="http://schemas.microsoft.com/office/drawing/2014/main" val="3849324388"/>
                    </a:ext>
                  </a:extLst>
                </a:gridCol>
                <a:gridCol w="1392975">
                  <a:extLst>
                    <a:ext uri="{9D8B030D-6E8A-4147-A177-3AD203B41FA5}">
                      <a16:colId xmlns:a16="http://schemas.microsoft.com/office/drawing/2014/main" val="2978839548"/>
                    </a:ext>
                  </a:extLst>
                </a:gridCol>
                <a:gridCol w="2088000">
                  <a:extLst>
                    <a:ext uri="{9D8B030D-6E8A-4147-A177-3AD203B41FA5}">
                      <a16:colId xmlns:a16="http://schemas.microsoft.com/office/drawing/2014/main" val="2195583854"/>
                    </a:ext>
                  </a:extLst>
                </a:gridCol>
              </a:tblGrid>
              <a:tr h="356323">
                <a:tc>
                  <a:txBody>
                    <a:bodyPr/>
                    <a:lstStyle/>
                    <a:p>
                      <a:pPr algn="ctr"/>
                      <a:endParaRPr kumimoji="1" lang="ja-JP" altLang="en-US" sz="1400" dirty="0"/>
                    </a:p>
                  </a:txBody>
                  <a:tcPr anchor="ctr">
                    <a:solidFill>
                      <a:srgbClr val="449A75"/>
                    </a:solidFill>
                  </a:tcPr>
                </a:tc>
                <a:tc>
                  <a:txBody>
                    <a:bodyPr/>
                    <a:lstStyle/>
                    <a:p>
                      <a:pPr algn="ctr"/>
                      <a:r>
                        <a:rPr kumimoji="1" lang="ja-JP" altLang="en-US" sz="1400" dirty="0"/>
                        <a:t>依頼先</a:t>
                      </a:r>
                    </a:p>
                  </a:txBody>
                  <a:tcPr anchor="ctr">
                    <a:solidFill>
                      <a:srgbClr val="449A75"/>
                    </a:solidFill>
                  </a:tcPr>
                </a:tc>
                <a:tc>
                  <a:txBody>
                    <a:bodyPr/>
                    <a:lstStyle/>
                    <a:p>
                      <a:pPr algn="ctr"/>
                      <a:r>
                        <a:rPr kumimoji="1" lang="ja-JP" altLang="en-US" sz="1400"/>
                        <a:t>イメージ</a:t>
                      </a:r>
                      <a:endParaRPr kumimoji="1" lang="ja-JP" altLang="en-US" sz="1400" dirty="0"/>
                    </a:p>
                  </a:txBody>
                  <a:tcPr anchor="ctr">
                    <a:solidFill>
                      <a:srgbClr val="449A75"/>
                    </a:solidFill>
                  </a:tcPr>
                </a:tc>
                <a:extLst>
                  <a:ext uri="{0D108BD9-81ED-4DB2-BD59-A6C34878D82A}">
                    <a16:rowId xmlns:a16="http://schemas.microsoft.com/office/drawing/2014/main" val="136166371"/>
                  </a:ext>
                </a:extLst>
              </a:tr>
              <a:tr h="906832">
                <a:tc>
                  <a:txBody>
                    <a:bodyPr/>
                    <a:lstStyle/>
                    <a:p>
                      <a:r>
                        <a:rPr kumimoji="1" lang="ja-JP" altLang="en-US" sz="1400" dirty="0"/>
                        <a:t>都庁２階</a:t>
                      </a:r>
                      <a:endParaRPr kumimoji="1" lang="en-US" altLang="ja-JP" sz="1400" dirty="0"/>
                    </a:p>
                    <a:p>
                      <a:r>
                        <a:rPr kumimoji="1" lang="ja-JP" altLang="en-US" sz="1400" dirty="0"/>
                        <a:t>デジタルサイネージ</a:t>
                      </a:r>
                    </a:p>
                  </a:txBody>
                  <a:tcPr anchor="ctr"/>
                </a:tc>
                <a:tc>
                  <a:txBody>
                    <a:bodyPr/>
                    <a:lstStyle/>
                    <a:p>
                      <a:r>
                        <a:rPr kumimoji="1" lang="ja-JP" altLang="en-US" sz="1400" dirty="0"/>
                        <a:t>政策企画局</a:t>
                      </a:r>
                      <a:endParaRPr kumimoji="1" lang="en-US" altLang="ja-JP" sz="1400" dirty="0"/>
                    </a:p>
                    <a:p>
                      <a:r>
                        <a:rPr kumimoji="1" lang="ja-JP" altLang="en-US" sz="1400" dirty="0"/>
                        <a:t>政策調整部</a:t>
                      </a:r>
                      <a:endParaRPr kumimoji="1" lang="en-US" altLang="ja-JP" sz="1400" dirty="0"/>
                    </a:p>
                    <a:p>
                      <a:r>
                        <a:rPr kumimoji="1" lang="ja-JP" altLang="en-US" sz="1400" dirty="0"/>
                        <a:t>政策調整課</a:t>
                      </a:r>
                      <a:endParaRPr kumimoji="1" lang="en-US" altLang="ja-JP" sz="1400" dirty="0"/>
                    </a:p>
                  </a:txBody>
                  <a:tcPr anchor="ctr"/>
                </a:tc>
                <a:tc>
                  <a:txBody>
                    <a:bodyPr/>
                    <a:lstStyle/>
                    <a:p>
                      <a:endParaRPr kumimoji="1" lang="ja-JP" altLang="en-US" sz="1400" dirty="0"/>
                    </a:p>
                  </a:txBody>
                  <a:tcPr anchor="ctr"/>
                </a:tc>
                <a:extLst>
                  <a:ext uri="{0D108BD9-81ED-4DB2-BD59-A6C34878D82A}">
                    <a16:rowId xmlns:a16="http://schemas.microsoft.com/office/drawing/2014/main" val="2117655858"/>
                  </a:ext>
                </a:extLst>
              </a:tr>
              <a:tr h="906832">
                <a:tc>
                  <a:txBody>
                    <a:bodyPr/>
                    <a:lstStyle/>
                    <a:p>
                      <a:endParaRPr lang="ja-JP" altLang="en-US" dirty="0"/>
                    </a:p>
                  </a:txBody>
                  <a:tcPr anchor="ctr"/>
                </a:tc>
                <a:tc>
                  <a:txBody>
                    <a:bodyPr/>
                    <a:lstStyle/>
                    <a:p>
                      <a:endParaRPr lang="ja-JP" altLang="en-US"/>
                    </a:p>
                  </a:txBody>
                  <a:tcPr anchor="ctr"/>
                </a:tc>
                <a:tc>
                  <a:txBody>
                    <a:bodyPr/>
                    <a:lstStyle/>
                    <a:p>
                      <a:endParaRPr kumimoji="1" lang="ja-JP" altLang="en-US" sz="1400" dirty="0"/>
                    </a:p>
                  </a:txBody>
                  <a:tcPr anchor="ctr"/>
                </a:tc>
                <a:extLst>
                  <a:ext uri="{0D108BD9-81ED-4DB2-BD59-A6C34878D82A}">
                    <a16:rowId xmlns:a16="http://schemas.microsoft.com/office/drawing/2014/main" val="554301143"/>
                  </a:ext>
                </a:extLst>
              </a:tr>
              <a:tr h="906832">
                <a:tc>
                  <a:txBody>
                    <a:bodyPr/>
                    <a:lstStyle/>
                    <a:p>
                      <a:endParaRPr lang="ja-JP" altLang="en-US"/>
                    </a:p>
                  </a:txBody>
                  <a:tcPr anchor="ctr"/>
                </a:tc>
                <a:tc>
                  <a:txBody>
                    <a:bodyPr/>
                    <a:lstStyle/>
                    <a:p>
                      <a:endParaRPr lang="ja-JP" altLang="en-US" dirty="0"/>
                    </a:p>
                  </a:txBody>
                  <a:tcPr anchor="ctr"/>
                </a:tc>
                <a:tc>
                  <a:txBody>
                    <a:bodyPr/>
                    <a:lstStyle/>
                    <a:p>
                      <a:endParaRPr kumimoji="1" lang="ja-JP" altLang="en-US" sz="1400"/>
                    </a:p>
                  </a:txBody>
                  <a:tcPr anchor="ctr"/>
                </a:tc>
                <a:extLst>
                  <a:ext uri="{0D108BD9-81ED-4DB2-BD59-A6C34878D82A}">
                    <a16:rowId xmlns:a16="http://schemas.microsoft.com/office/drawing/2014/main" val="90691661"/>
                  </a:ext>
                </a:extLst>
              </a:tr>
              <a:tr h="1267080">
                <a:tc>
                  <a:txBody>
                    <a:bodyPr/>
                    <a:lstStyle/>
                    <a:p>
                      <a:endParaRPr lang="ja-JP" altLang="en-US" dirty="0"/>
                    </a:p>
                  </a:txBody>
                  <a:tcPr anchor="ctr"/>
                </a:tc>
                <a:tc>
                  <a:txBody>
                    <a:bodyPr/>
                    <a:lstStyle/>
                    <a:p>
                      <a:endParaRPr lang="ja-JP" altLang="en-US" dirty="0"/>
                    </a:p>
                  </a:txBody>
                  <a:tcPr anchor="ctr"/>
                </a:tc>
                <a:tc>
                  <a:txBody>
                    <a:bodyPr/>
                    <a:lstStyle/>
                    <a:p>
                      <a:endParaRPr kumimoji="1" lang="ja-JP" altLang="en-US" sz="1400"/>
                    </a:p>
                  </a:txBody>
                  <a:tcPr anchor="ctr"/>
                </a:tc>
                <a:extLst>
                  <a:ext uri="{0D108BD9-81ED-4DB2-BD59-A6C34878D82A}">
                    <a16:rowId xmlns:a16="http://schemas.microsoft.com/office/drawing/2014/main" val="3414801292"/>
                  </a:ext>
                </a:extLst>
              </a:tr>
              <a:tr h="906832">
                <a:tc>
                  <a:txBody>
                    <a:bodyPr/>
                    <a:lstStyle/>
                    <a:p>
                      <a:endParaRPr lang="ja-JP" altLang="en-US" dirty="0"/>
                    </a:p>
                  </a:txBody>
                  <a:tcPr anchor="ctr"/>
                </a:tc>
                <a:tc>
                  <a:txBody>
                    <a:bodyPr/>
                    <a:lstStyle/>
                    <a:p>
                      <a:endParaRPr lang="ja-JP" altLang="en-US" dirty="0"/>
                    </a:p>
                  </a:txBody>
                  <a:tcPr anchor="ctr"/>
                </a:tc>
                <a:tc>
                  <a:txBody>
                    <a:bodyPr/>
                    <a:lstStyle/>
                    <a:p>
                      <a:endParaRPr kumimoji="1" lang="ja-JP" altLang="en-US" sz="1400" dirty="0"/>
                    </a:p>
                  </a:txBody>
                  <a:tcPr anchor="ctr"/>
                </a:tc>
                <a:extLst>
                  <a:ext uri="{0D108BD9-81ED-4DB2-BD59-A6C34878D82A}">
                    <a16:rowId xmlns:a16="http://schemas.microsoft.com/office/drawing/2014/main" val="2602413362"/>
                  </a:ext>
                </a:extLst>
              </a:tr>
            </a:tbl>
          </a:graphicData>
        </a:graphic>
      </p:graphicFrame>
      <p:grpSp>
        <p:nvGrpSpPr>
          <p:cNvPr id="5" name="グループ化 4"/>
          <p:cNvGrpSpPr/>
          <p:nvPr/>
        </p:nvGrpSpPr>
        <p:grpSpPr>
          <a:xfrm>
            <a:off x="3934095" y="2110781"/>
            <a:ext cx="1960880" cy="1241367"/>
            <a:chOff x="3942080" y="2161092"/>
            <a:chExt cx="1960880" cy="1241367"/>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14167" t="1826" r="14167" b="5267"/>
            <a:stretch/>
          </p:blipFill>
          <p:spPr>
            <a:xfrm>
              <a:off x="3942080" y="2161092"/>
              <a:ext cx="1950720" cy="1241367"/>
            </a:xfrm>
            <a:prstGeom prst="rect">
              <a:avLst/>
            </a:prstGeom>
          </p:spPr>
        </p:pic>
        <p:sp>
          <p:nvSpPr>
            <p:cNvPr id="4" name="角丸四角形 3"/>
            <p:cNvSpPr/>
            <p:nvPr/>
          </p:nvSpPr>
          <p:spPr>
            <a:xfrm>
              <a:off x="4826000" y="2583905"/>
              <a:ext cx="1076960" cy="579120"/>
            </a:xfrm>
            <a:prstGeom prst="roundRect">
              <a:avLst>
                <a:gd name="adj" fmla="val 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l="31167" t="5403" r="36916" b="33172"/>
          <a:stretch/>
        </p:blipFill>
        <p:spPr>
          <a:xfrm>
            <a:off x="3960373" y="3488476"/>
            <a:ext cx="1898163" cy="1655317"/>
          </a:xfrm>
          <a:prstGeom prst="rect">
            <a:avLst/>
          </a:prstGeom>
        </p:spPr>
      </p:pic>
      <p:pic>
        <p:nvPicPr>
          <p:cNvPr id="7" name="図 6"/>
          <p:cNvPicPr>
            <a:picLocks noChangeAspect="1"/>
          </p:cNvPicPr>
          <p:nvPr/>
        </p:nvPicPr>
        <p:blipFill rotWithShape="1">
          <a:blip r:embed="rId5" cstate="print">
            <a:extLst>
              <a:ext uri="{28A0092B-C50C-407E-A947-70E740481C1C}">
                <a14:useLocalDpi xmlns:a14="http://schemas.microsoft.com/office/drawing/2010/main" val="0"/>
              </a:ext>
            </a:extLst>
          </a:blip>
          <a:srcRect l="16500" r="16500" b="2589"/>
          <a:stretch/>
        </p:blipFill>
        <p:spPr>
          <a:xfrm>
            <a:off x="3960373" y="5280120"/>
            <a:ext cx="1898163" cy="1249063"/>
          </a:xfrm>
          <a:prstGeom prst="rect">
            <a:avLst/>
          </a:prstGeom>
        </p:spPr>
      </p:pic>
      <p:sp>
        <p:nvSpPr>
          <p:cNvPr id="8" name="テキスト ボックス 7"/>
          <p:cNvSpPr txBox="1"/>
          <p:nvPr/>
        </p:nvSpPr>
        <p:spPr>
          <a:xfrm>
            <a:off x="7345342" y="3218687"/>
            <a:ext cx="3537148" cy="2583801"/>
          </a:xfrm>
          <a:prstGeom prst="rect">
            <a:avLst/>
          </a:prstGeom>
          <a:solidFill>
            <a:schemeClr val="bg1"/>
          </a:solidFill>
          <a:ln>
            <a:solidFill>
              <a:schemeClr val="tx1">
                <a:lumMod val="85000"/>
                <a:lumOff val="15000"/>
              </a:schemeClr>
            </a:solidFill>
          </a:ln>
        </p:spPr>
        <p:txBody>
          <a:bodyPr wrap="square" rtlCol="0" anchor="ctr">
            <a:noAutofit/>
          </a:bodyPr>
          <a:lstStyle/>
          <a:p>
            <a:pPr algn="ctr"/>
            <a:r>
              <a:rPr kumimoji="1" lang="ja-JP" altLang="en-US" dirty="0"/>
              <a:t>その他随時更新予定</a:t>
            </a:r>
          </a:p>
        </p:txBody>
      </p:sp>
    </p:spTree>
    <p:extLst>
      <p:ext uri="{BB962C8B-B14F-4D97-AF65-F5344CB8AC3E}">
        <p14:creationId xmlns:p14="http://schemas.microsoft.com/office/powerpoint/2010/main" val="767870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41</a:t>
            </a:fld>
            <a:endParaRPr kumimoji="1" lang="ja-JP" altLang="en-US" dirty="0"/>
          </a:p>
        </p:txBody>
      </p:sp>
      <p:sp>
        <p:nvSpPr>
          <p:cNvPr id="10" name="テキスト ボックス 9"/>
          <p:cNvSpPr txBox="1"/>
          <p:nvPr/>
        </p:nvSpPr>
        <p:spPr>
          <a:xfrm>
            <a:off x="243892" y="297154"/>
            <a:ext cx="11704216" cy="757386"/>
          </a:xfrm>
          <a:prstGeom prst="roundRect">
            <a:avLst>
              <a:gd name="adj" fmla="val 50000"/>
            </a:avLst>
          </a:prstGeom>
          <a:solidFill>
            <a:srgbClr val="449A75"/>
          </a:solidFill>
        </p:spPr>
        <p:txBody>
          <a:bodyPr wrap="square" bIns="0" rtlCol="0" anchor="ctr">
            <a:spAutoFit/>
          </a:bodyPr>
          <a:lstStyle/>
          <a:p>
            <a:r>
              <a:rPr lang="en-US" altLang="ja-JP" sz="3200" b="1" dirty="0">
                <a:solidFill>
                  <a:schemeClr val="bg1"/>
                </a:solidFill>
                <a:latin typeface="メイリオ" panose="020B0604030504040204" pitchFamily="50" charset="-128"/>
                <a:ea typeface="メイリオ" panose="020B0604030504040204" pitchFamily="50" charset="-128"/>
              </a:rPr>
              <a:t>4</a:t>
            </a:r>
            <a:r>
              <a:rPr kumimoji="1" lang="en-US" altLang="ja-JP" sz="3200" b="1" dirty="0">
                <a:solidFill>
                  <a:schemeClr val="bg1"/>
                </a:solidFill>
                <a:latin typeface="メイリオ" panose="020B0604030504040204" pitchFamily="50" charset="-128"/>
                <a:ea typeface="メイリオ" panose="020B0604030504040204" pitchFamily="50" charset="-128"/>
              </a:rPr>
              <a:t>-6</a:t>
            </a:r>
            <a:r>
              <a:rPr kumimoji="1" lang="ja-JP" altLang="en-US" sz="3200" b="1" dirty="0">
                <a:solidFill>
                  <a:schemeClr val="bg1"/>
                </a:solidFill>
                <a:latin typeface="メイリオ" panose="020B0604030504040204" pitchFamily="50" charset="-128"/>
                <a:ea typeface="メイリオ" panose="020B0604030504040204" pitchFamily="50" charset="-128"/>
              </a:rPr>
              <a:t>　デジタルメディアリリースを活用する</a:t>
            </a:r>
            <a:endParaRPr kumimoji="1" lang="en-US" altLang="ja-JP" sz="3200" b="1" dirty="0">
              <a:solidFill>
                <a:schemeClr val="bg1"/>
              </a:solidFill>
              <a:latin typeface="メイリオ" panose="020B0604030504040204" pitchFamily="50" charset="-128"/>
              <a:ea typeface="メイリオ" panose="020B0604030504040204" pitchFamily="50" charset="-128"/>
            </a:endParaRPr>
          </a:p>
        </p:txBody>
      </p:sp>
      <p:sp>
        <p:nvSpPr>
          <p:cNvPr id="4" name="Rectangle 2"/>
          <p:cNvSpPr>
            <a:spLocks noChangeArrowheads="1"/>
          </p:cNvSpPr>
          <p:nvPr/>
        </p:nvSpPr>
        <p:spPr bwMode="auto">
          <a:xfrm flipV="1">
            <a:off x="6890392" y="-1"/>
            <a:ext cx="53016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grpSp>
        <p:nvGrpSpPr>
          <p:cNvPr id="44" name="グループ化 43"/>
          <p:cNvGrpSpPr/>
          <p:nvPr/>
        </p:nvGrpSpPr>
        <p:grpSpPr>
          <a:xfrm>
            <a:off x="2625530" y="1234856"/>
            <a:ext cx="6894390" cy="4045748"/>
            <a:chOff x="2950650" y="1594621"/>
            <a:chExt cx="5767854" cy="3384678"/>
          </a:xfrm>
        </p:grpSpPr>
        <p:grpSp>
          <p:nvGrpSpPr>
            <p:cNvPr id="22" name="グループ化 21"/>
            <p:cNvGrpSpPr/>
            <p:nvPr/>
          </p:nvGrpSpPr>
          <p:grpSpPr>
            <a:xfrm>
              <a:off x="3649939" y="2803473"/>
              <a:ext cx="1174750" cy="947519"/>
              <a:chOff x="1913890" y="2282555"/>
              <a:chExt cx="1856750" cy="1497600"/>
            </a:xfrm>
          </p:grpSpPr>
          <p:pic>
            <p:nvPicPr>
              <p:cNvPr id="23" name="図 2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34640" y="2282555"/>
                <a:ext cx="936000" cy="1497600"/>
              </a:xfrm>
              <a:prstGeom prst="rect">
                <a:avLst/>
              </a:prstGeom>
            </p:spPr>
          </p:pic>
          <p:pic>
            <p:nvPicPr>
              <p:cNvPr id="24" name="図 2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13890" y="2282555"/>
                <a:ext cx="936000" cy="1485714"/>
              </a:xfrm>
              <a:prstGeom prst="rect">
                <a:avLst/>
              </a:prstGeom>
            </p:spPr>
          </p:pic>
        </p:grpSp>
        <p:pic>
          <p:nvPicPr>
            <p:cNvPr id="25" name="図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62251" y="1594621"/>
              <a:ext cx="966011" cy="966011"/>
            </a:xfrm>
            <a:prstGeom prst="rect">
              <a:avLst/>
            </a:prstGeom>
          </p:spPr>
        </p:pic>
        <p:grpSp>
          <p:nvGrpSpPr>
            <p:cNvPr id="26" name="グループ化 25"/>
            <p:cNvGrpSpPr/>
            <p:nvPr/>
          </p:nvGrpSpPr>
          <p:grpSpPr>
            <a:xfrm>
              <a:off x="2950650" y="4099388"/>
              <a:ext cx="2544323" cy="754260"/>
              <a:chOff x="808827" y="1783885"/>
              <a:chExt cx="2544323" cy="754260"/>
            </a:xfrm>
          </p:grpSpPr>
          <p:pic>
            <p:nvPicPr>
              <p:cNvPr id="27" name="図 2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69017" y="1787348"/>
                <a:ext cx="610858" cy="689622"/>
              </a:xfrm>
              <a:prstGeom prst="rect">
                <a:avLst/>
              </a:prstGeom>
            </p:spPr>
          </p:pic>
          <p:pic>
            <p:nvPicPr>
              <p:cNvPr id="28" name="図 2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08827" y="1795074"/>
                <a:ext cx="1284133" cy="674170"/>
              </a:xfrm>
              <a:prstGeom prst="rect">
                <a:avLst/>
              </a:prstGeom>
            </p:spPr>
          </p:pic>
          <p:pic>
            <p:nvPicPr>
              <p:cNvPr id="29" name="図 2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672430" y="1783885"/>
                <a:ext cx="680720" cy="754260"/>
              </a:xfrm>
              <a:prstGeom prst="rect">
                <a:avLst/>
              </a:prstGeom>
            </p:spPr>
          </p:pic>
        </p:grpSp>
        <p:pic>
          <p:nvPicPr>
            <p:cNvPr id="33" name="図 3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89148" y="2693648"/>
              <a:ext cx="2272362" cy="1252872"/>
            </a:xfrm>
            <a:prstGeom prst="rect">
              <a:avLst/>
            </a:prstGeom>
          </p:spPr>
        </p:pic>
        <p:cxnSp>
          <p:nvCxnSpPr>
            <p:cNvPr id="37" name="直線矢印コネクタ 36"/>
            <p:cNvCxnSpPr/>
            <p:nvPr/>
          </p:nvCxnSpPr>
          <p:spPr>
            <a:xfrm flipH="1">
              <a:off x="4660864" y="2502148"/>
              <a:ext cx="278244" cy="284337"/>
            </a:xfrm>
            <a:prstGeom prst="straightConnector1">
              <a:avLst/>
            </a:prstGeom>
            <a:ln w="76200">
              <a:solidFill>
                <a:srgbClr val="449A7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a:off x="4288491" y="3783133"/>
              <a:ext cx="1" cy="351859"/>
            </a:xfrm>
            <a:prstGeom prst="straightConnector1">
              <a:avLst/>
            </a:prstGeom>
            <a:ln w="76200">
              <a:solidFill>
                <a:srgbClr val="449A7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5751405" y="2509362"/>
              <a:ext cx="278244" cy="284337"/>
            </a:xfrm>
            <a:prstGeom prst="straightConnector1">
              <a:avLst/>
            </a:prstGeom>
            <a:ln w="76200">
              <a:solidFill>
                <a:srgbClr val="449A75"/>
              </a:solidFill>
              <a:tailEnd type="triangle"/>
            </a:ln>
          </p:spPr>
          <p:style>
            <a:lnRef idx="1">
              <a:schemeClr val="accent1"/>
            </a:lnRef>
            <a:fillRef idx="0">
              <a:schemeClr val="accent1"/>
            </a:fillRef>
            <a:effectRef idx="0">
              <a:schemeClr val="accent1"/>
            </a:effectRef>
            <a:fontRef idx="minor">
              <a:schemeClr val="tx1"/>
            </a:fontRef>
          </p:style>
        </p:cxnSp>
        <p:pic>
          <p:nvPicPr>
            <p:cNvPr id="41" name="図 4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29649" y="4157908"/>
              <a:ext cx="811124" cy="821391"/>
            </a:xfrm>
            <a:prstGeom prst="rect">
              <a:avLst/>
            </a:prstGeom>
          </p:spPr>
        </p:pic>
        <p:pic>
          <p:nvPicPr>
            <p:cNvPr id="42" name="図 41"/>
            <p:cNvPicPr>
              <a:picLocks noChangeAspect="1"/>
            </p:cNvPicPr>
            <p:nvPr/>
          </p:nvPicPr>
          <p:blipFill>
            <a:blip r:embed="rId9"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6980541" y="4148776"/>
              <a:ext cx="811124" cy="821391"/>
            </a:xfrm>
            <a:prstGeom prst="rect">
              <a:avLst/>
            </a:prstGeom>
          </p:spPr>
        </p:pic>
        <p:pic>
          <p:nvPicPr>
            <p:cNvPr id="43" name="図 42"/>
            <p:cNvPicPr>
              <a:picLocks noChangeAspect="1"/>
            </p:cNvPicPr>
            <p:nvPr/>
          </p:nvPicPr>
          <p:blipFill>
            <a:blip r:embed="rId9"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907380" y="4147634"/>
              <a:ext cx="811124" cy="821391"/>
            </a:xfrm>
            <a:prstGeom prst="rect">
              <a:avLst/>
            </a:prstGeom>
          </p:spPr>
        </p:pic>
      </p:grpSp>
      <p:cxnSp>
        <p:nvCxnSpPr>
          <p:cNvPr id="46" name="直線矢印コネクタ 45"/>
          <p:cNvCxnSpPr/>
          <p:nvPr/>
        </p:nvCxnSpPr>
        <p:spPr>
          <a:xfrm flipH="1">
            <a:off x="7838251" y="3871132"/>
            <a:ext cx="1" cy="420582"/>
          </a:xfrm>
          <a:prstGeom prst="straightConnector1">
            <a:avLst/>
          </a:prstGeom>
          <a:ln w="76200">
            <a:solidFill>
              <a:srgbClr val="449A75"/>
            </a:solidFill>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469413" y="5598291"/>
            <a:ext cx="11722587" cy="1169551"/>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メディアに情報提供し取り上げてもらうパブリシティは、第三者視点のため客観性が高くターゲットに届きやすい手法です。</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都庁では従来記者クラブへのプレスリリースによって行われてきましたが、デジタルでのリリース配信プラットフォームの活用は有効です。</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掲載費用をかけずに、</a:t>
            </a:r>
            <a:r>
              <a:rPr lang="en-US" altLang="ja-JP" sz="1400" dirty="0">
                <a:latin typeface="メイリオ" panose="020B0604030504040204" pitchFamily="50" charset="-128"/>
                <a:ea typeface="メイリオ" panose="020B0604030504040204" pitchFamily="50" charset="-128"/>
              </a:rPr>
              <a:t>300</a:t>
            </a:r>
            <a:r>
              <a:rPr lang="ja-JP" altLang="en-US" sz="1400" dirty="0">
                <a:latin typeface="メイリオ" panose="020B0604030504040204" pitchFamily="50" charset="-128"/>
                <a:ea typeface="メイリオ" panose="020B0604030504040204" pitchFamily="50" charset="-128"/>
              </a:rPr>
              <a:t>もの媒体にリリース配信が可能です（媒体は選定可能）。</a:t>
            </a:r>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これまで（</a:t>
            </a:r>
            <a:r>
              <a:rPr lang="en-US" altLang="ja-JP" sz="1400" dirty="0">
                <a:latin typeface="メイリオ" panose="020B0604030504040204" pitchFamily="50" charset="-128"/>
                <a:ea typeface="メイリオ" panose="020B0604030504040204" pitchFamily="50" charset="-128"/>
              </a:rPr>
              <a:t>2021</a:t>
            </a:r>
            <a:r>
              <a:rPr lang="ja-JP" altLang="en-US" sz="1400" dirty="0">
                <a:latin typeface="メイリオ" panose="020B0604030504040204" pitchFamily="50" charset="-128"/>
                <a:ea typeface="メイリオ" panose="020B0604030504040204" pitchFamily="50" charset="-128"/>
              </a:rPr>
              <a:t>年</a:t>
            </a:r>
            <a:r>
              <a:rPr lang="en-US" altLang="ja-JP" sz="1400" dirty="0">
                <a:latin typeface="メイリオ" panose="020B0604030504040204" pitchFamily="50" charset="-128"/>
                <a:ea typeface="メイリオ" panose="020B0604030504040204" pitchFamily="50" charset="-128"/>
              </a:rPr>
              <a:t>10</a:t>
            </a:r>
            <a:r>
              <a:rPr lang="ja-JP" altLang="en-US" sz="1400" dirty="0">
                <a:latin typeface="メイリオ" panose="020B0604030504040204" pitchFamily="50" charset="-128"/>
                <a:ea typeface="メイリオ" panose="020B0604030504040204" pitchFamily="50" charset="-128"/>
              </a:rPr>
              <a:t>月末時点）、</a:t>
            </a:r>
            <a:r>
              <a:rPr lang="en-US" altLang="ja-JP" sz="1400" dirty="0">
                <a:latin typeface="メイリオ" panose="020B0604030504040204" pitchFamily="50" charset="-128"/>
                <a:ea typeface="メイリオ" panose="020B0604030504040204" pitchFamily="50" charset="-128"/>
              </a:rPr>
              <a:t>12</a:t>
            </a:r>
            <a:r>
              <a:rPr lang="ja-JP" altLang="en-US" sz="1400" dirty="0">
                <a:latin typeface="メイリオ" panose="020B0604030504040204" pitchFamily="50" charset="-128"/>
                <a:ea typeface="メイリオ" panose="020B0604030504040204" pitchFamily="50" charset="-128"/>
              </a:rPr>
              <a:t>局・</a:t>
            </a:r>
            <a:r>
              <a:rPr lang="en-US" altLang="ja-JP" sz="1400" dirty="0">
                <a:latin typeface="メイリオ" panose="020B0604030504040204" pitchFamily="50" charset="-128"/>
                <a:ea typeface="メイリオ" panose="020B0604030504040204" pitchFamily="50" charset="-128"/>
              </a:rPr>
              <a:t>111</a:t>
            </a:r>
            <a:r>
              <a:rPr lang="ja-JP" altLang="en-US" sz="1400" dirty="0">
                <a:latin typeface="メイリオ" panose="020B0604030504040204" pitchFamily="50" charset="-128"/>
                <a:ea typeface="メイリオ" panose="020B0604030504040204" pitchFamily="50" charset="-128"/>
              </a:rPr>
              <a:t>件の配信実績がありました。</a:t>
            </a:r>
            <a:endParaRPr lang="en-US" altLang="ja-JP" sz="1400" dirty="0">
              <a:latin typeface="メイリオ" panose="020B0604030504040204" pitchFamily="50" charset="-128"/>
              <a:ea typeface="メイリオ" panose="020B0604030504040204" pitchFamily="50" charset="-128"/>
            </a:endParaRPr>
          </a:p>
        </p:txBody>
      </p:sp>
      <p:sp>
        <p:nvSpPr>
          <p:cNvPr id="48" name="角丸四角形 47"/>
          <p:cNvSpPr/>
          <p:nvPr/>
        </p:nvSpPr>
        <p:spPr>
          <a:xfrm>
            <a:off x="9488940" y="2041684"/>
            <a:ext cx="2235699" cy="1829448"/>
          </a:xfrm>
          <a:prstGeom prst="roundRect">
            <a:avLst>
              <a:gd name="adj" fmla="val 6402"/>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p:cNvSpPr txBox="1"/>
          <p:nvPr/>
        </p:nvSpPr>
        <p:spPr>
          <a:xfrm>
            <a:off x="9634250" y="1857018"/>
            <a:ext cx="1937990" cy="369332"/>
          </a:xfrm>
          <a:prstGeom prst="rect">
            <a:avLst/>
          </a:prstGeom>
          <a:solidFill>
            <a:schemeClr val="bg1"/>
          </a:solidFill>
        </p:spPr>
        <p:txBody>
          <a:bodyPr wrap="square" rtlCol="0">
            <a:spAutoFit/>
          </a:bodyPr>
          <a:lstStyle/>
          <a:p>
            <a:pPr algn="ctr"/>
            <a:r>
              <a:rPr kumimoji="1" lang="en-US" altLang="ja-JP" dirty="0">
                <a:solidFill>
                  <a:srgbClr val="FFC000"/>
                </a:solidFill>
                <a:latin typeface="Arial Black" panose="020B0A04020102020204" pitchFamily="34" charset="0"/>
              </a:rPr>
              <a:t>TIPS</a:t>
            </a:r>
            <a:r>
              <a:rPr kumimoji="1" lang="ja-JP" altLang="en-US" dirty="0">
                <a:solidFill>
                  <a:srgbClr val="FFC000"/>
                </a:solidFill>
                <a:latin typeface="Arial Black" panose="020B0A04020102020204" pitchFamily="34" charset="0"/>
              </a:rPr>
              <a:t> </a:t>
            </a:r>
            <a:r>
              <a:rPr lang="en-US" altLang="ja-JP" b="1" dirty="0">
                <a:solidFill>
                  <a:srgbClr val="FFC000"/>
                </a:solidFill>
                <a:latin typeface="メイリオ" panose="020B0604030504040204" pitchFamily="50" charset="-128"/>
                <a:ea typeface="メイリオ" panose="020B0604030504040204" pitchFamily="50" charset="-128"/>
              </a:rPr>
              <a:t> </a:t>
            </a:r>
            <a:r>
              <a:rPr lang="ja-JP" altLang="en-US" b="1" dirty="0">
                <a:solidFill>
                  <a:srgbClr val="FFC000"/>
                </a:solidFill>
                <a:latin typeface="メイリオ" panose="020B0604030504040204" pitchFamily="50" charset="-128"/>
                <a:ea typeface="メイリオ" panose="020B0604030504040204" pitchFamily="50" charset="-128"/>
              </a:rPr>
              <a:t>活用方法</a:t>
            </a:r>
            <a:endParaRPr lang="en-US" altLang="ja-JP" b="1" dirty="0">
              <a:solidFill>
                <a:srgbClr val="FFC000"/>
              </a:solidFill>
              <a:latin typeface="メイリオ" panose="020B0604030504040204" pitchFamily="50" charset="-128"/>
              <a:ea typeface="メイリオ" panose="020B0604030504040204" pitchFamily="50" charset="-128"/>
            </a:endParaRPr>
          </a:p>
        </p:txBody>
      </p:sp>
      <p:sp>
        <p:nvSpPr>
          <p:cNvPr id="50" name="テキスト ボックス 49"/>
          <p:cNvSpPr txBox="1"/>
          <p:nvPr/>
        </p:nvSpPr>
        <p:spPr>
          <a:xfrm>
            <a:off x="9519920" y="2544037"/>
            <a:ext cx="2204719" cy="1169551"/>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各局広報担当を通じ、</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政策企画局政策調整部</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政策調整課</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（デジタル広報担当）</a:t>
            </a:r>
            <a:endParaRPr lang="en-US" altLang="ja-JP" sz="1400" dirty="0">
              <a:latin typeface="メイリオ" panose="020B0604030504040204" pitchFamily="50" charset="-128"/>
              <a:ea typeface="メイリオ" panose="020B0604030504040204" pitchFamily="50" charset="-128"/>
            </a:endParaRPr>
          </a:p>
          <a:p>
            <a:r>
              <a:rPr lang="ja-JP" altLang="en-US" sz="1400" dirty="0" err="1">
                <a:latin typeface="メイリオ" panose="020B0604030504040204" pitchFamily="50" charset="-128"/>
                <a:ea typeface="メイリオ" panose="020B0604030504040204" pitchFamily="50" charset="-128"/>
              </a:rPr>
              <a:t>まで</a:t>
            </a:r>
            <a:r>
              <a:rPr lang="ja-JP" altLang="en-US" sz="1400" dirty="0">
                <a:latin typeface="メイリオ" panose="020B0604030504040204" pitchFamily="50" charset="-128"/>
                <a:ea typeface="メイリオ" panose="020B0604030504040204" pitchFamily="50" charset="-128"/>
              </a:rPr>
              <a:t>お問合せください。</a:t>
            </a:r>
            <a:endParaRPr lang="en-US" altLang="ja-JP" sz="1400" dirty="0">
              <a:latin typeface="メイリオ" panose="020B0604030504040204" pitchFamily="50" charset="-128"/>
              <a:ea typeface="メイリオ" panose="020B0604030504040204" pitchFamily="50" charset="-128"/>
            </a:endParaRPr>
          </a:p>
        </p:txBody>
      </p:sp>
      <p:sp>
        <p:nvSpPr>
          <p:cNvPr id="30" name="正方形/長方形 29"/>
          <p:cNvSpPr/>
          <p:nvPr/>
        </p:nvSpPr>
        <p:spPr>
          <a:xfrm>
            <a:off x="1296262" y="1868024"/>
            <a:ext cx="3231510" cy="738664"/>
          </a:xfrm>
          <a:prstGeom prst="rect">
            <a:avLst/>
          </a:prstGeom>
        </p:spPr>
        <p:txBody>
          <a:bodyPr wrap="square">
            <a:spAutoFit/>
          </a:bodyPr>
          <a:lstStyle/>
          <a:p>
            <a:pPr>
              <a:spcBef>
                <a:spcPts val="600"/>
              </a:spcBef>
            </a:pPr>
            <a:r>
              <a:rPr lang="ja-JP" altLang="en-US" sz="1400" dirty="0">
                <a:latin typeface="Meiryo UI" panose="020B0604030504040204" pitchFamily="50" charset="-128"/>
                <a:ea typeface="Meiryo UI" panose="020B0604030504040204" pitchFamily="50" charset="-128"/>
              </a:rPr>
              <a:t>従来の記者クラブへのプレスリリース方式では、記者が興味を持ったものがテレビ・新聞などに掲載される。</a:t>
            </a:r>
          </a:p>
        </p:txBody>
      </p:sp>
      <p:sp>
        <p:nvSpPr>
          <p:cNvPr id="32" name="正方形/長方形 31"/>
          <p:cNvSpPr/>
          <p:nvPr/>
        </p:nvSpPr>
        <p:spPr>
          <a:xfrm>
            <a:off x="6647051" y="1860271"/>
            <a:ext cx="2477129" cy="738664"/>
          </a:xfrm>
          <a:prstGeom prst="rect">
            <a:avLst/>
          </a:prstGeom>
        </p:spPr>
        <p:txBody>
          <a:bodyPr wrap="square">
            <a:spAutoFit/>
          </a:bodyPr>
          <a:lstStyle/>
          <a:p>
            <a:pPr>
              <a:spcBef>
                <a:spcPts val="600"/>
              </a:spcBef>
            </a:pPr>
            <a:r>
              <a:rPr lang="ja-JP" altLang="en-US" sz="1400" dirty="0">
                <a:latin typeface="Meiryo UI" panose="020B0604030504040204" pitchFamily="50" charset="-128"/>
                <a:ea typeface="Meiryo UI" panose="020B0604030504040204" pitchFamily="50" charset="-128"/>
              </a:rPr>
              <a:t>デジタルメディアリリースでは、</a:t>
            </a:r>
            <a:br>
              <a:rPr lang="en-US" altLang="ja-JP" sz="1400" dirty="0">
                <a:latin typeface="Meiryo UI" panose="020B0604030504040204" pitchFamily="50" charset="-128"/>
                <a:ea typeface="Meiryo UI" panose="020B0604030504040204" pitchFamily="50" charset="-128"/>
              </a:rPr>
            </a:br>
            <a:r>
              <a:rPr lang="ja-JP" altLang="en-US" sz="1400" dirty="0">
                <a:latin typeface="Meiryo UI" panose="020B0604030504040204" pitchFamily="50" charset="-128"/>
                <a:ea typeface="Meiryo UI" panose="020B0604030504040204" pitchFamily="50" charset="-128"/>
              </a:rPr>
              <a:t>自動的に都民が目にするメディアに配信される。</a:t>
            </a:r>
          </a:p>
        </p:txBody>
      </p:sp>
    </p:spTree>
    <p:extLst>
      <p:ext uri="{BB962C8B-B14F-4D97-AF65-F5344CB8AC3E}">
        <p14:creationId xmlns:p14="http://schemas.microsoft.com/office/powerpoint/2010/main" val="2336135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42</a:t>
            </a:fld>
            <a:endParaRPr kumimoji="1" lang="ja-JP" altLang="en-US" dirty="0"/>
          </a:p>
        </p:txBody>
      </p:sp>
      <p:sp>
        <p:nvSpPr>
          <p:cNvPr id="10" name="テキスト ボックス 9"/>
          <p:cNvSpPr txBox="1"/>
          <p:nvPr/>
        </p:nvSpPr>
        <p:spPr>
          <a:xfrm>
            <a:off x="243892" y="297154"/>
            <a:ext cx="11704216" cy="757386"/>
          </a:xfrm>
          <a:prstGeom prst="roundRect">
            <a:avLst>
              <a:gd name="adj" fmla="val 50000"/>
            </a:avLst>
          </a:prstGeom>
          <a:solidFill>
            <a:srgbClr val="449A75"/>
          </a:solidFill>
        </p:spPr>
        <p:txBody>
          <a:bodyPr wrap="square" bIns="0" rtlCol="0" anchor="ctr">
            <a:spAutoFit/>
          </a:bodyPr>
          <a:lstStyle/>
          <a:p>
            <a:r>
              <a:rPr lang="en-US" altLang="ja-JP" sz="3200" b="1" dirty="0">
                <a:solidFill>
                  <a:schemeClr val="bg1"/>
                </a:solidFill>
                <a:latin typeface="メイリオ" panose="020B0604030504040204" pitchFamily="50" charset="-128"/>
                <a:ea typeface="メイリオ" panose="020B0604030504040204" pitchFamily="50" charset="-128"/>
              </a:rPr>
              <a:t>4</a:t>
            </a:r>
            <a:r>
              <a:rPr kumimoji="1" lang="en-US" altLang="ja-JP" sz="3200" b="1" dirty="0">
                <a:solidFill>
                  <a:schemeClr val="bg1"/>
                </a:solidFill>
                <a:latin typeface="メイリオ" panose="020B0604030504040204" pitchFamily="50" charset="-128"/>
                <a:ea typeface="メイリオ" panose="020B0604030504040204" pitchFamily="50" charset="-128"/>
              </a:rPr>
              <a:t>-7</a:t>
            </a:r>
            <a:r>
              <a:rPr kumimoji="1" lang="ja-JP" altLang="en-US" sz="3200" b="1" dirty="0">
                <a:solidFill>
                  <a:schemeClr val="bg1"/>
                </a:solidFill>
                <a:latin typeface="メイリオ" panose="020B0604030504040204" pitchFamily="50" charset="-128"/>
                <a:ea typeface="メイリオ" panose="020B0604030504040204" pitchFamily="50" charset="-128"/>
              </a:rPr>
              <a:t>　広告媒体を活用する</a:t>
            </a:r>
            <a:endParaRPr kumimoji="1" lang="en-US" altLang="ja-JP" sz="3200" b="1" dirty="0">
              <a:solidFill>
                <a:schemeClr val="bg1"/>
              </a:solidFill>
              <a:latin typeface="メイリオ" panose="020B0604030504040204" pitchFamily="50" charset="-128"/>
              <a:ea typeface="メイリオ" panose="020B0604030504040204" pitchFamily="50" charset="-128"/>
            </a:endParaRPr>
          </a:p>
        </p:txBody>
      </p:sp>
      <p:sp>
        <p:nvSpPr>
          <p:cNvPr id="4" name="Rectangle 2"/>
          <p:cNvSpPr>
            <a:spLocks noChangeArrowheads="1"/>
          </p:cNvSpPr>
          <p:nvPr/>
        </p:nvSpPr>
        <p:spPr bwMode="auto">
          <a:xfrm flipV="1">
            <a:off x="6890392" y="-1"/>
            <a:ext cx="53016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grpSp>
        <p:nvGrpSpPr>
          <p:cNvPr id="80" name="グループ化 79"/>
          <p:cNvGrpSpPr/>
          <p:nvPr/>
        </p:nvGrpSpPr>
        <p:grpSpPr>
          <a:xfrm>
            <a:off x="673665" y="1432343"/>
            <a:ext cx="10839115" cy="3913473"/>
            <a:chOff x="792168" y="1121343"/>
            <a:chExt cx="10839115" cy="3913473"/>
          </a:xfrm>
        </p:grpSpPr>
        <p:sp>
          <p:nvSpPr>
            <p:cNvPr id="5" name="角丸四角形 4"/>
            <p:cNvSpPr/>
            <p:nvPr/>
          </p:nvSpPr>
          <p:spPr>
            <a:xfrm>
              <a:off x="792168" y="4493257"/>
              <a:ext cx="8016455" cy="541559"/>
            </a:xfrm>
            <a:prstGeom prst="roundRect">
              <a:avLst>
                <a:gd name="adj"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ysClr val="windowText" lastClr="000000"/>
                  </a:solidFill>
                  <a:latin typeface="メイリオ" panose="020B0604030504040204" pitchFamily="50" charset="-128"/>
                  <a:ea typeface="メイリオ" panose="020B0604030504040204" pitchFamily="50" charset="-128"/>
                </a:rPr>
                <a:t>ウェブページ</a:t>
              </a:r>
              <a:endParaRPr lang="en-US" altLang="ja-JP" sz="1600" b="1" dirty="0">
                <a:solidFill>
                  <a:sysClr val="windowText" lastClr="000000"/>
                </a:solidFill>
                <a:latin typeface="メイリオ" panose="020B0604030504040204" pitchFamily="50" charset="-128"/>
                <a:ea typeface="メイリオ" panose="020B0604030504040204" pitchFamily="50" charset="-128"/>
              </a:endParaRPr>
            </a:p>
            <a:p>
              <a:pPr algn="ctr"/>
              <a:r>
                <a:rPr lang="ja-JP" altLang="en-US" sz="1600" dirty="0">
                  <a:solidFill>
                    <a:sysClr val="windowText" lastClr="000000"/>
                  </a:solidFill>
                  <a:latin typeface="メイリオ" panose="020B0604030504040204" pitchFamily="50" charset="-128"/>
                  <a:ea typeface="メイリオ" panose="020B0604030504040204" pitchFamily="50" charset="-128"/>
                </a:rPr>
                <a:t>デジタルメディア展開のベース</a:t>
              </a:r>
              <a:endParaRPr lang="en-US" altLang="ja-JP" sz="1600" dirty="0">
                <a:solidFill>
                  <a:sysClr val="windowText" lastClr="000000"/>
                </a:solidFill>
                <a:latin typeface="メイリオ" panose="020B0604030504040204" pitchFamily="50" charset="-128"/>
                <a:ea typeface="メイリオ" panose="020B0604030504040204" pitchFamily="50" charset="-128"/>
              </a:endParaRPr>
            </a:p>
          </p:txBody>
        </p:sp>
        <p:grpSp>
          <p:nvGrpSpPr>
            <p:cNvPr id="23" name="グループ化 22"/>
            <p:cNvGrpSpPr/>
            <p:nvPr/>
          </p:nvGrpSpPr>
          <p:grpSpPr>
            <a:xfrm>
              <a:off x="792168" y="1409889"/>
              <a:ext cx="1872000" cy="2811591"/>
              <a:chOff x="792168" y="1409889"/>
              <a:chExt cx="1872000" cy="2811591"/>
            </a:xfrm>
          </p:grpSpPr>
          <p:sp>
            <p:nvSpPr>
              <p:cNvPr id="62" name="正方形/長方形 61"/>
              <p:cNvSpPr/>
              <p:nvPr/>
            </p:nvSpPr>
            <p:spPr>
              <a:xfrm>
                <a:off x="792168" y="1409889"/>
                <a:ext cx="1872000" cy="2811591"/>
              </a:xfrm>
              <a:prstGeom prst="rect">
                <a:avLst/>
              </a:prstGeom>
              <a:solidFill>
                <a:srgbClr val="EFF6EA"/>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rtlCol="0" anchor="t"/>
              <a:lstStyle/>
              <a:p>
                <a:pPr algn="ctr"/>
                <a:r>
                  <a:rPr lang="ja-JP" altLang="en-US" sz="1600" b="1" dirty="0">
                    <a:solidFill>
                      <a:schemeClr val="tx1"/>
                    </a:solidFill>
                    <a:latin typeface="Meiryo UI" panose="020B0604030504040204" pitchFamily="50" charset="-128"/>
                    <a:ea typeface="Meiryo UI" panose="020B0604030504040204" pitchFamily="50" charset="-128"/>
                  </a:rPr>
                  <a:t>バナー広告</a:t>
                </a:r>
                <a:endParaRPr lang="en-US" altLang="ja-JP" sz="1600" b="1" dirty="0">
                  <a:solidFill>
                    <a:schemeClr val="tx1"/>
                  </a:solidFill>
                  <a:latin typeface="Meiryo UI" panose="020B0604030504040204" pitchFamily="50" charset="-128"/>
                  <a:ea typeface="Meiryo UI" panose="020B0604030504040204" pitchFamily="50" charset="-128"/>
                </a:endParaRPr>
              </a:p>
              <a:p>
                <a:pPr algn="ctr"/>
                <a:r>
                  <a:rPr lang="ja-JP" altLang="en-US" sz="1600" b="1" dirty="0">
                    <a:solidFill>
                      <a:schemeClr val="tx1"/>
                    </a:solidFill>
                    <a:latin typeface="Meiryo UI" panose="020B0604030504040204" pitchFamily="50" charset="-128"/>
                    <a:ea typeface="Meiryo UI" panose="020B0604030504040204" pitchFamily="50" charset="-128"/>
                  </a:rPr>
                  <a:t>（ディスプレイ広告）</a:t>
                </a:r>
                <a:endParaRPr lang="en-US" altLang="ja-JP" sz="1600" b="1" dirty="0">
                  <a:solidFill>
                    <a:schemeClr val="tx1"/>
                  </a:solidFill>
                  <a:latin typeface="Meiryo UI" panose="020B0604030504040204" pitchFamily="50" charset="-128"/>
                  <a:ea typeface="Meiryo UI" panose="020B0604030504040204" pitchFamily="50" charset="-128"/>
                </a:endParaRPr>
              </a:p>
              <a:p>
                <a:pPr algn="ctr"/>
                <a:endParaRPr kumimoji="1" lang="ja-JP" altLang="en-US" sz="1400" dirty="0">
                  <a:solidFill>
                    <a:schemeClr val="tx1"/>
                  </a:solidFill>
                  <a:latin typeface="Meiryo UI" panose="020B0604030504040204" pitchFamily="50" charset="-128"/>
                  <a:ea typeface="Meiryo UI" panose="020B0604030504040204" pitchFamily="50" charset="-128"/>
                </a:endParaRPr>
              </a:p>
            </p:txBody>
          </p:sp>
          <p:pic>
            <p:nvPicPr>
              <p:cNvPr id="34" name="Picture 2" descr="internet-advertising_02.pn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2175" t="6675" r="66435" b="53542"/>
              <a:stretch/>
            </p:blipFill>
            <p:spPr bwMode="auto">
              <a:xfrm>
                <a:off x="987797" y="2056654"/>
                <a:ext cx="1452880" cy="1127135"/>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849817" y="3229509"/>
                <a:ext cx="1769192" cy="95410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様々なウェブサイト上にバナーとして静止画や動画を掲載する。</a:t>
                </a:r>
                <a:endParaRPr lang="en-US" altLang="ja-JP" sz="1400" dirty="0">
                  <a:latin typeface="メイリオ" panose="020B0604030504040204" pitchFamily="50" charset="-128"/>
                  <a:ea typeface="メイリオ" panose="020B0604030504040204" pitchFamily="50" charset="-128"/>
                </a:endParaRPr>
              </a:p>
            </p:txBody>
          </p:sp>
        </p:grpSp>
        <p:grpSp>
          <p:nvGrpSpPr>
            <p:cNvPr id="30" name="グループ化 29"/>
            <p:cNvGrpSpPr/>
            <p:nvPr/>
          </p:nvGrpSpPr>
          <p:grpSpPr>
            <a:xfrm>
              <a:off x="2840320" y="1409889"/>
              <a:ext cx="1872000" cy="2811591"/>
              <a:chOff x="2826036" y="1409888"/>
              <a:chExt cx="1872000" cy="2811591"/>
            </a:xfrm>
          </p:grpSpPr>
          <p:sp>
            <p:nvSpPr>
              <p:cNvPr id="9" name="正方形/長方形 8"/>
              <p:cNvSpPr/>
              <p:nvPr/>
            </p:nvSpPr>
            <p:spPr>
              <a:xfrm>
                <a:off x="2826036" y="1409888"/>
                <a:ext cx="1872000" cy="2811591"/>
              </a:xfrm>
              <a:prstGeom prst="rect">
                <a:avLst/>
              </a:prstGeom>
              <a:solidFill>
                <a:srgbClr val="EFF6EA"/>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lgn="ctr"/>
                <a:r>
                  <a:rPr lang="ja-JP" altLang="en-US" sz="1600" b="1" dirty="0">
                    <a:solidFill>
                      <a:schemeClr val="tx1">
                        <a:lumMod val="90000"/>
                        <a:lumOff val="10000"/>
                      </a:schemeClr>
                    </a:solidFill>
                    <a:latin typeface="メイリオ" panose="020B0604030504040204" pitchFamily="50" charset="-128"/>
                    <a:ea typeface="メイリオ" panose="020B0604030504040204" pitchFamily="50" charset="-128"/>
                  </a:rPr>
                  <a:t> </a:t>
                </a:r>
                <a:r>
                  <a:rPr lang="en-US" altLang="ja-JP" sz="1600" b="1" dirty="0">
                    <a:solidFill>
                      <a:schemeClr val="tx1">
                        <a:lumMod val="90000"/>
                        <a:lumOff val="10000"/>
                      </a:schemeClr>
                    </a:solidFill>
                    <a:latin typeface="メイリオ" panose="020B0604030504040204" pitchFamily="50" charset="-128"/>
                    <a:ea typeface="メイリオ" panose="020B0604030504040204" pitchFamily="50" charset="-128"/>
                  </a:rPr>
                  <a:t>SNS</a:t>
                </a:r>
                <a:r>
                  <a:rPr lang="ja-JP" altLang="en-US" sz="1600" b="1" dirty="0">
                    <a:solidFill>
                      <a:schemeClr val="tx1">
                        <a:lumMod val="90000"/>
                        <a:lumOff val="10000"/>
                      </a:schemeClr>
                    </a:solidFill>
                    <a:latin typeface="メイリオ" panose="020B0604030504040204" pitchFamily="50" charset="-128"/>
                    <a:ea typeface="メイリオ" panose="020B0604030504040204" pitchFamily="50" charset="-128"/>
                  </a:rPr>
                  <a:t>広告</a:t>
                </a:r>
                <a:endParaRPr lang="en-US" altLang="ja-JP" sz="1600" b="1" dirty="0">
                  <a:solidFill>
                    <a:schemeClr val="tx1">
                      <a:lumMod val="90000"/>
                      <a:lumOff val="10000"/>
                    </a:schemeClr>
                  </a:solidFill>
                  <a:latin typeface="メイリオ" panose="020B0604030504040204" pitchFamily="50" charset="-128"/>
                  <a:ea typeface="メイリオ" panose="020B0604030504040204" pitchFamily="50" charset="-128"/>
                </a:endParaRPr>
              </a:p>
              <a:p>
                <a:pPr algn="ctr"/>
                <a:r>
                  <a:rPr lang="ja-JP" altLang="en-US" sz="1200" dirty="0">
                    <a:solidFill>
                      <a:schemeClr val="tx1">
                        <a:lumMod val="90000"/>
                        <a:lumOff val="10000"/>
                      </a:schemeClr>
                    </a:solidFill>
                    <a:latin typeface="メイリオ" panose="020B0604030504040204" pitchFamily="50" charset="-128"/>
                    <a:ea typeface="メイリオ" panose="020B0604030504040204" pitchFamily="50" charset="-128"/>
                  </a:rPr>
                  <a:t>（</a:t>
                </a:r>
                <a:r>
                  <a:rPr lang="en-US" altLang="ja-JP" sz="1200" dirty="0">
                    <a:solidFill>
                      <a:schemeClr val="tx1">
                        <a:lumMod val="90000"/>
                        <a:lumOff val="10000"/>
                      </a:schemeClr>
                    </a:solidFill>
                    <a:latin typeface="メイリオ" panose="020B0604030504040204" pitchFamily="50" charset="-128"/>
                    <a:ea typeface="メイリオ" panose="020B0604030504040204" pitchFamily="50" charset="-128"/>
                  </a:rPr>
                  <a:t>LINE</a:t>
                </a:r>
                <a:r>
                  <a:rPr lang="ja-JP" altLang="en-US" sz="1200" dirty="0" err="1">
                    <a:solidFill>
                      <a:schemeClr val="tx1">
                        <a:lumMod val="90000"/>
                        <a:lumOff val="10000"/>
                      </a:schemeClr>
                    </a:solidFill>
                    <a:latin typeface="メイリオ" panose="020B0604030504040204" pitchFamily="50" charset="-128"/>
                    <a:ea typeface="メイリオ" panose="020B0604030504040204" pitchFamily="50" charset="-128"/>
                  </a:rPr>
                  <a:t>、</a:t>
                </a:r>
                <a:r>
                  <a:rPr lang="en-US" altLang="ja-JP" sz="1200" dirty="0">
                    <a:solidFill>
                      <a:schemeClr val="tx1">
                        <a:lumMod val="90000"/>
                        <a:lumOff val="10000"/>
                      </a:schemeClr>
                    </a:solidFill>
                    <a:latin typeface="メイリオ" panose="020B0604030504040204" pitchFamily="50" charset="-128"/>
                    <a:ea typeface="メイリオ" panose="020B0604030504040204" pitchFamily="50" charset="-128"/>
                  </a:rPr>
                  <a:t>Twitter</a:t>
                </a:r>
                <a:r>
                  <a:rPr lang="ja-JP" altLang="en-US" sz="1200" dirty="0">
                    <a:solidFill>
                      <a:schemeClr val="tx1">
                        <a:lumMod val="90000"/>
                        <a:lumOff val="10000"/>
                      </a:schemeClr>
                    </a:solidFill>
                    <a:latin typeface="メイリオ" panose="020B0604030504040204" pitchFamily="50" charset="-128"/>
                    <a:ea typeface="メイリオ" panose="020B0604030504040204" pitchFamily="50" charset="-128"/>
                  </a:rPr>
                  <a:t>等）</a:t>
                </a:r>
                <a:endParaRPr lang="en-US" altLang="ja-JP" sz="1600" dirty="0">
                  <a:latin typeface="メイリオ" panose="020B0604030504040204" pitchFamily="50" charset="-128"/>
                  <a:ea typeface="メイリオ" panose="020B0604030504040204" pitchFamily="50" charset="-128"/>
                </a:endParaRPr>
              </a:p>
            </p:txBody>
          </p:sp>
          <p:pic>
            <p:nvPicPr>
              <p:cNvPr id="43" name="Picture 2" descr="internet-advertising_02.pn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34308" t="6608" r="34302" b="53229"/>
              <a:stretch/>
            </p:blipFill>
            <p:spPr bwMode="auto">
              <a:xfrm>
                <a:off x="3021669" y="2058342"/>
                <a:ext cx="1452881" cy="1137921"/>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p:cNvSpPr txBox="1"/>
              <p:nvPr/>
            </p:nvSpPr>
            <p:spPr>
              <a:xfrm>
                <a:off x="2938202" y="3328433"/>
                <a:ext cx="1650480" cy="738664"/>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各種</a:t>
                </a:r>
                <a:r>
                  <a:rPr lang="en-US" altLang="ja-JP" sz="1400" dirty="0">
                    <a:latin typeface="メイリオ" panose="020B0604030504040204" pitchFamily="50" charset="-128"/>
                    <a:ea typeface="メイリオ" panose="020B0604030504040204" pitchFamily="50" charset="-128"/>
                  </a:rPr>
                  <a:t>SNS</a:t>
                </a:r>
                <a:r>
                  <a:rPr lang="ja-JP" altLang="en-US" sz="1400" dirty="0">
                    <a:latin typeface="メイリオ" panose="020B0604030504040204" pitchFamily="50" charset="-128"/>
                    <a:ea typeface="メイリオ" panose="020B0604030504040204" pitchFamily="50" charset="-128"/>
                  </a:rPr>
                  <a:t>上に</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広告として動画や静止画を掲載する。</a:t>
                </a:r>
                <a:endParaRPr lang="en-US" altLang="ja-JP" sz="1400" dirty="0">
                  <a:latin typeface="メイリオ" panose="020B0604030504040204" pitchFamily="50" charset="-128"/>
                  <a:ea typeface="メイリオ" panose="020B0604030504040204" pitchFamily="50" charset="-128"/>
                </a:endParaRPr>
              </a:p>
            </p:txBody>
          </p:sp>
        </p:grpSp>
        <p:sp>
          <p:nvSpPr>
            <p:cNvPr id="50" name="テキスト ボックス 49"/>
            <p:cNvSpPr txBox="1"/>
            <p:nvPr/>
          </p:nvSpPr>
          <p:spPr>
            <a:xfrm>
              <a:off x="8984774" y="1121343"/>
              <a:ext cx="2611321" cy="432000"/>
            </a:xfrm>
            <a:prstGeom prst="rect">
              <a:avLst/>
            </a:prstGeom>
            <a:solidFill>
              <a:schemeClr val="accent2">
                <a:lumMod val="20000"/>
                <a:lumOff val="80000"/>
              </a:schemeClr>
            </a:solidFill>
          </p:spPr>
          <p:txBody>
            <a:bodyPr wrap="square" rtlCol="0" anchor="ctr">
              <a:noAutofit/>
            </a:bodyPr>
            <a:lstStyle/>
            <a:p>
              <a:pPr algn="ctr"/>
              <a:r>
                <a:rPr lang="ja-JP" altLang="en-US" sz="1600" b="1" dirty="0">
                  <a:solidFill>
                    <a:schemeClr val="tx1">
                      <a:lumMod val="90000"/>
                      <a:lumOff val="10000"/>
                    </a:schemeClr>
                  </a:solidFill>
                  <a:latin typeface="メイリオ" panose="020B0604030504040204" pitchFamily="50" charset="-128"/>
                  <a:ea typeface="メイリオ" panose="020B0604030504040204" pitchFamily="50" charset="-128"/>
                </a:rPr>
                <a:t>テレビ</a:t>
              </a:r>
              <a:r>
                <a:rPr lang="en-US" altLang="ja-JP" sz="1600" b="1" dirty="0">
                  <a:solidFill>
                    <a:schemeClr val="tx1">
                      <a:lumMod val="90000"/>
                      <a:lumOff val="10000"/>
                    </a:schemeClr>
                  </a:solidFill>
                  <a:latin typeface="メイリオ" panose="020B0604030504040204" pitchFamily="50" charset="-128"/>
                  <a:ea typeface="メイリオ" panose="020B0604030504040204" pitchFamily="50" charset="-128"/>
                </a:rPr>
                <a:t>CM</a:t>
              </a:r>
              <a:endParaRPr lang="en-US" altLang="ja-JP" sz="1600" b="1" dirty="0">
                <a:latin typeface="メイリオ" panose="020B0604030504040204" pitchFamily="50" charset="-128"/>
                <a:ea typeface="メイリオ" panose="020B0604030504040204" pitchFamily="50" charset="-128"/>
              </a:endParaRPr>
            </a:p>
          </p:txBody>
        </p:sp>
        <p:sp>
          <p:nvSpPr>
            <p:cNvPr id="51" name="テキスト ボックス 50"/>
            <p:cNvSpPr txBox="1"/>
            <p:nvPr/>
          </p:nvSpPr>
          <p:spPr>
            <a:xfrm>
              <a:off x="8995037" y="1817638"/>
              <a:ext cx="2611321" cy="432000"/>
            </a:xfrm>
            <a:prstGeom prst="rect">
              <a:avLst/>
            </a:prstGeom>
            <a:solidFill>
              <a:schemeClr val="accent2">
                <a:lumMod val="20000"/>
                <a:lumOff val="80000"/>
              </a:schemeClr>
            </a:solidFill>
          </p:spPr>
          <p:txBody>
            <a:bodyPr wrap="square" rtlCol="0" anchor="ctr">
              <a:noAutofit/>
            </a:bodyPr>
            <a:lstStyle/>
            <a:p>
              <a:pPr algn="ctr"/>
              <a:r>
                <a:rPr lang="ja-JP" altLang="en-US" sz="1600" b="1" dirty="0">
                  <a:solidFill>
                    <a:schemeClr val="tx1">
                      <a:lumMod val="90000"/>
                      <a:lumOff val="10000"/>
                    </a:schemeClr>
                  </a:solidFill>
                  <a:latin typeface="メイリオ" panose="020B0604030504040204" pitchFamily="50" charset="-128"/>
                  <a:ea typeface="メイリオ" panose="020B0604030504040204" pitchFamily="50" charset="-128"/>
                </a:rPr>
                <a:t>ラジオ</a:t>
              </a:r>
              <a:r>
                <a:rPr lang="en-US" altLang="ja-JP" sz="1600" b="1" dirty="0">
                  <a:solidFill>
                    <a:schemeClr val="tx1">
                      <a:lumMod val="90000"/>
                      <a:lumOff val="10000"/>
                    </a:schemeClr>
                  </a:solidFill>
                  <a:latin typeface="メイリオ" panose="020B0604030504040204" pitchFamily="50" charset="-128"/>
                  <a:ea typeface="メイリオ" panose="020B0604030504040204" pitchFamily="50" charset="-128"/>
                </a:rPr>
                <a:t>CM</a:t>
              </a:r>
              <a:endParaRPr lang="en-US" altLang="ja-JP" sz="1600" b="1" dirty="0">
                <a:latin typeface="メイリオ" panose="020B0604030504040204" pitchFamily="50" charset="-128"/>
                <a:ea typeface="メイリオ" panose="020B0604030504040204" pitchFamily="50" charset="-128"/>
              </a:endParaRPr>
            </a:p>
          </p:txBody>
        </p:sp>
        <p:sp>
          <p:nvSpPr>
            <p:cNvPr id="52" name="テキスト ボックス 51"/>
            <p:cNvSpPr txBox="1"/>
            <p:nvPr/>
          </p:nvSpPr>
          <p:spPr>
            <a:xfrm>
              <a:off x="8995037" y="2513933"/>
              <a:ext cx="2611321" cy="432000"/>
            </a:xfrm>
            <a:prstGeom prst="rect">
              <a:avLst/>
            </a:prstGeom>
            <a:solidFill>
              <a:schemeClr val="accent2">
                <a:lumMod val="20000"/>
                <a:lumOff val="80000"/>
              </a:schemeClr>
            </a:solidFill>
          </p:spPr>
          <p:txBody>
            <a:bodyPr wrap="square" rtlCol="0" anchor="ctr">
              <a:noAutofit/>
            </a:bodyPr>
            <a:lstStyle/>
            <a:p>
              <a:pPr algn="ctr"/>
              <a:r>
                <a:rPr lang="ja-JP" altLang="en-US" sz="1600" b="1" dirty="0">
                  <a:solidFill>
                    <a:schemeClr val="tx1">
                      <a:lumMod val="90000"/>
                      <a:lumOff val="10000"/>
                    </a:schemeClr>
                  </a:solidFill>
                  <a:latin typeface="メイリオ" panose="020B0604030504040204" pitchFamily="50" charset="-128"/>
                  <a:ea typeface="メイリオ" panose="020B0604030504040204" pitchFamily="50" charset="-128"/>
                </a:rPr>
                <a:t>新聞・雑誌広告</a:t>
              </a:r>
              <a:endParaRPr lang="en-US" altLang="ja-JP" sz="1600" b="1" dirty="0">
                <a:latin typeface="メイリオ" panose="020B0604030504040204" pitchFamily="50" charset="-128"/>
                <a:ea typeface="メイリオ" panose="020B0604030504040204" pitchFamily="50" charset="-128"/>
              </a:endParaRPr>
            </a:p>
          </p:txBody>
        </p:sp>
        <p:sp>
          <p:nvSpPr>
            <p:cNvPr id="53" name="テキスト ボックス 52"/>
            <p:cNvSpPr txBox="1"/>
            <p:nvPr/>
          </p:nvSpPr>
          <p:spPr>
            <a:xfrm>
              <a:off x="8995036" y="4589369"/>
              <a:ext cx="2611321" cy="432000"/>
            </a:xfrm>
            <a:prstGeom prst="rect">
              <a:avLst/>
            </a:prstGeom>
            <a:solidFill>
              <a:schemeClr val="accent2">
                <a:lumMod val="20000"/>
                <a:lumOff val="80000"/>
              </a:schemeClr>
            </a:solidFill>
          </p:spPr>
          <p:txBody>
            <a:bodyPr wrap="square" rtlCol="0" anchor="ctr">
              <a:noAutofit/>
            </a:bodyPr>
            <a:lstStyle/>
            <a:p>
              <a:pPr algn="ctr"/>
              <a:r>
                <a:rPr lang="ja-JP" altLang="en-US" sz="1600" b="1" dirty="0">
                  <a:solidFill>
                    <a:schemeClr val="tx1">
                      <a:lumMod val="90000"/>
                      <a:lumOff val="10000"/>
                    </a:schemeClr>
                  </a:solidFill>
                  <a:latin typeface="メイリオ" panose="020B0604030504040204" pitchFamily="50" charset="-128"/>
                  <a:ea typeface="メイリオ" panose="020B0604030504040204" pitchFamily="50" charset="-128"/>
                </a:rPr>
                <a:t>タクシー広告</a:t>
              </a:r>
              <a:endParaRPr lang="en-US" altLang="ja-JP" sz="1600" b="1" dirty="0">
                <a:latin typeface="メイリオ" panose="020B0604030504040204" pitchFamily="50" charset="-128"/>
                <a:ea typeface="メイリオ" panose="020B0604030504040204" pitchFamily="50" charset="-128"/>
              </a:endParaRPr>
            </a:p>
          </p:txBody>
        </p:sp>
        <p:sp>
          <p:nvSpPr>
            <p:cNvPr id="54" name="テキスト ボックス 53"/>
            <p:cNvSpPr txBox="1"/>
            <p:nvPr/>
          </p:nvSpPr>
          <p:spPr>
            <a:xfrm>
              <a:off x="8995037" y="3906523"/>
              <a:ext cx="2611321" cy="432000"/>
            </a:xfrm>
            <a:prstGeom prst="rect">
              <a:avLst/>
            </a:prstGeom>
            <a:solidFill>
              <a:schemeClr val="accent2">
                <a:lumMod val="20000"/>
                <a:lumOff val="80000"/>
              </a:schemeClr>
            </a:solidFill>
          </p:spPr>
          <p:txBody>
            <a:bodyPr wrap="square" rtlCol="0" anchor="ctr">
              <a:noAutofit/>
            </a:bodyPr>
            <a:lstStyle/>
            <a:p>
              <a:pPr algn="ctr"/>
              <a:r>
                <a:rPr lang="ja-JP" altLang="en-US" sz="1600" b="1" dirty="0">
                  <a:solidFill>
                    <a:schemeClr val="tx1">
                      <a:lumMod val="90000"/>
                      <a:lumOff val="10000"/>
                    </a:schemeClr>
                  </a:solidFill>
                  <a:latin typeface="メイリオ" panose="020B0604030504040204" pitchFamily="50" charset="-128"/>
                  <a:ea typeface="メイリオ" panose="020B0604030504040204" pitchFamily="50" charset="-128"/>
                </a:rPr>
                <a:t>シネアド（映画広告）</a:t>
              </a:r>
              <a:endParaRPr lang="en-US" altLang="ja-JP" sz="1600" b="1" dirty="0">
                <a:latin typeface="メイリオ" panose="020B0604030504040204" pitchFamily="50" charset="-128"/>
                <a:ea typeface="メイリオ" panose="020B0604030504040204" pitchFamily="50" charset="-128"/>
              </a:endParaRPr>
            </a:p>
          </p:txBody>
        </p:sp>
        <p:sp>
          <p:nvSpPr>
            <p:cNvPr id="63" name="テキスト ボックス 62"/>
            <p:cNvSpPr txBox="1"/>
            <p:nvPr/>
          </p:nvSpPr>
          <p:spPr>
            <a:xfrm>
              <a:off x="9019962" y="3212997"/>
              <a:ext cx="2611321" cy="432000"/>
            </a:xfrm>
            <a:prstGeom prst="rect">
              <a:avLst/>
            </a:prstGeom>
            <a:solidFill>
              <a:schemeClr val="accent2">
                <a:lumMod val="20000"/>
                <a:lumOff val="80000"/>
              </a:schemeClr>
            </a:solidFill>
          </p:spPr>
          <p:txBody>
            <a:bodyPr wrap="square" lIns="0" rIns="0" rtlCol="0" anchor="ctr">
              <a:noAutofit/>
            </a:bodyPr>
            <a:lstStyle/>
            <a:p>
              <a:pPr algn="ctr"/>
              <a:r>
                <a:rPr lang="ja-JP" altLang="en-US" sz="1400" b="1" dirty="0">
                  <a:solidFill>
                    <a:schemeClr val="tx1">
                      <a:lumMod val="90000"/>
                      <a:lumOff val="10000"/>
                    </a:schemeClr>
                  </a:solidFill>
                  <a:latin typeface="Meiryo UI" panose="020B0604030504040204" pitchFamily="50" charset="-128"/>
                  <a:ea typeface="Meiryo UI" panose="020B0604030504040204" pitchFamily="50" charset="-128"/>
                </a:rPr>
                <a:t>屋外広告（デジタルサイネージ等）</a:t>
              </a:r>
              <a:endParaRPr lang="en-US" altLang="ja-JP" sz="1400" b="1" dirty="0">
                <a:latin typeface="Meiryo UI" panose="020B0604030504040204" pitchFamily="50" charset="-128"/>
                <a:ea typeface="Meiryo UI" panose="020B0604030504040204" pitchFamily="50" charset="-128"/>
              </a:endParaRPr>
            </a:p>
          </p:txBody>
        </p:sp>
        <p:grpSp>
          <p:nvGrpSpPr>
            <p:cNvPr id="37" name="グループ化 36"/>
            <p:cNvGrpSpPr/>
            <p:nvPr/>
          </p:nvGrpSpPr>
          <p:grpSpPr>
            <a:xfrm>
              <a:off x="4888472" y="1409889"/>
              <a:ext cx="1872000" cy="2811591"/>
              <a:chOff x="4849210" y="1409888"/>
              <a:chExt cx="1872000" cy="2811591"/>
            </a:xfrm>
          </p:grpSpPr>
          <p:sp>
            <p:nvSpPr>
              <p:cNvPr id="64" name="正方形/長方形 63"/>
              <p:cNvSpPr/>
              <p:nvPr/>
            </p:nvSpPr>
            <p:spPr>
              <a:xfrm>
                <a:off x="4849210" y="1409888"/>
                <a:ext cx="1872000" cy="2811591"/>
              </a:xfrm>
              <a:prstGeom prst="rect">
                <a:avLst/>
              </a:prstGeom>
              <a:solidFill>
                <a:srgbClr val="EFF6EA"/>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lgn="ctr"/>
                <a:r>
                  <a:rPr lang="ja-JP" altLang="en-US" sz="1600" b="1" dirty="0">
                    <a:solidFill>
                      <a:schemeClr val="tx1">
                        <a:lumMod val="90000"/>
                        <a:lumOff val="10000"/>
                      </a:schemeClr>
                    </a:solidFill>
                    <a:latin typeface="メイリオ" panose="020B0604030504040204" pitchFamily="50" charset="-128"/>
                    <a:ea typeface="メイリオ" panose="020B0604030504040204" pitchFamily="50" charset="-128"/>
                  </a:rPr>
                  <a:t> </a:t>
                </a:r>
                <a:r>
                  <a:rPr lang="en-US" altLang="ja-JP" sz="1600" b="1" dirty="0">
                    <a:solidFill>
                      <a:schemeClr val="tx1">
                        <a:lumMod val="90000"/>
                        <a:lumOff val="10000"/>
                      </a:schemeClr>
                    </a:solidFill>
                    <a:latin typeface="メイリオ" panose="020B0604030504040204" pitchFamily="50" charset="-128"/>
                    <a:ea typeface="メイリオ" panose="020B0604030504040204" pitchFamily="50" charset="-128"/>
                  </a:rPr>
                  <a:t>YouTube</a:t>
                </a:r>
                <a:r>
                  <a:rPr lang="ja-JP" altLang="en-US" sz="1600" b="1" dirty="0">
                    <a:solidFill>
                      <a:schemeClr val="tx1">
                        <a:lumMod val="90000"/>
                        <a:lumOff val="10000"/>
                      </a:schemeClr>
                    </a:solidFill>
                    <a:latin typeface="メイリオ" panose="020B0604030504040204" pitchFamily="50" charset="-128"/>
                    <a:ea typeface="メイリオ" panose="020B0604030504040204" pitchFamily="50" charset="-128"/>
                  </a:rPr>
                  <a:t>広告</a:t>
                </a:r>
                <a:endParaRPr lang="en-US" altLang="ja-JP" sz="1600" b="1" dirty="0">
                  <a:latin typeface="メイリオ" panose="020B0604030504040204" pitchFamily="50" charset="-128"/>
                  <a:ea typeface="メイリオ" panose="020B0604030504040204" pitchFamily="50" charset="-128"/>
                </a:endParaRPr>
              </a:p>
            </p:txBody>
          </p:sp>
          <p:sp>
            <p:nvSpPr>
              <p:cNvPr id="66" name="テキスト ボックス 65"/>
              <p:cNvSpPr txBox="1"/>
              <p:nvPr/>
            </p:nvSpPr>
            <p:spPr>
              <a:xfrm>
                <a:off x="4959970" y="3311668"/>
                <a:ext cx="1650480" cy="523220"/>
              </a:xfrm>
              <a:prstGeom prst="rect">
                <a:avLst/>
              </a:prstGeom>
              <a:noFill/>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YouTube</a:t>
                </a:r>
                <a:r>
                  <a:rPr lang="ja-JP" altLang="en-US" sz="1400" dirty="0">
                    <a:latin typeface="メイリオ" panose="020B0604030504040204" pitchFamily="50" charset="-128"/>
                    <a:ea typeface="メイリオ" panose="020B0604030504040204" pitchFamily="50" charset="-128"/>
                  </a:rPr>
                  <a:t>に広告</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として掲載される</a:t>
                </a:r>
                <a:endParaRPr lang="en-US" altLang="ja-JP" sz="1400" dirty="0">
                  <a:latin typeface="メイリオ" panose="020B0604030504040204" pitchFamily="50" charset="-128"/>
                  <a:ea typeface="メイリオ" panose="020B0604030504040204" pitchFamily="50" charset="-128"/>
                </a:endParaRPr>
              </a:p>
            </p:txBody>
          </p:sp>
          <p:pic>
            <p:nvPicPr>
              <p:cNvPr id="12" name="Picture 2" descr="internet-advertising_02.pn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33911" t="56180" r="33821" b="3298"/>
              <a:stretch/>
            </p:blipFill>
            <p:spPr bwMode="auto">
              <a:xfrm>
                <a:off x="5038450" y="2016884"/>
                <a:ext cx="1493520" cy="11480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グループ化 37"/>
            <p:cNvGrpSpPr/>
            <p:nvPr/>
          </p:nvGrpSpPr>
          <p:grpSpPr>
            <a:xfrm>
              <a:off x="6936623" y="1409889"/>
              <a:ext cx="1872000" cy="2811591"/>
              <a:chOff x="6936623" y="1409888"/>
              <a:chExt cx="1872000" cy="2811591"/>
            </a:xfrm>
          </p:grpSpPr>
          <p:sp>
            <p:nvSpPr>
              <p:cNvPr id="67" name="正方形/長方形 66"/>
              <p:cNvSpPr/>
              <p:nvPr/>
            </p:nvSpPr>
            <p:spPr>
              <a:xfrm>
                <a:off x="6936623" y="1409888"/>
                <a:ext cx="1872000" cy="2811591"/>
              </a:xfrm>
              <a:prstGeom prst="rect">
                <a:avLst/>
              </a:prstGeom>
              <a:solidFill>
                <a:srgbClr val="EFF6EA"/>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lgn="ctr"/>
                <a:r>
                  <a:rPr lang="ja-JP" altLang="en-US" sz="1600" b="1" dirty="0">
                    <a:solidFill>
                      <a:schemeClr val="tx1">
                        <a:lumMod val="90000"/>
                        <a:lumOff val="10000"/>
                      </a:schemeClr>
                    </a:solidFill>
                    <a:latin typeface="Meiryo UI" panose="020B0604030504040204" pitchFamily="50" charset="-128"/>
                    <a:ea typeface="Meiryo UI" panose="020B0604030504040204" pitchFamily="50" charset="-128"/>
                  </a:rPr>
                  <a:t>リスティング広告（検索広告）</a:t>
                </a:r>
              </a:p>
            </p:txBody>
          </p:sp>
          <p:pic>
            <p:nvPicPr>
              <p:cNvPr id="46" name="Picture 2" descr="internet-advertising_02.pn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66521" t="6476" r="2090" b="53361"/>
              <a:stretch/>
            </p:blipFill>
            <p:spPr bwMode="auto">
              <a:xfrm>
                <a:off x="7147962" y="2060291"/>
                <a:ext cx="1452880" cy="1137920"/>
              </a:xfrm>
              <a:prstGeom prst="rect">
                <a:avLst/>
              </a:prstGeom>
              <a:noFill/>
              <a:extLst>
                <a:ext uri="{909E8E84-426E-40DD-AFC4-6F175D3DCCD1}">
                  <a14:hiddenFill xmlns:a14="http://schemas.microsoft.com/office/drawing/2010/main">
                    <a:solidFill>
                      <a:srgbClr val="FFFFFF"/>
                    </a:solidFill>
                  </a14:hiddenFill>
                </a:ext>
              </a:extLst>
            </p:spPr>
          </p:pic>
          <p:sp>
            <p:nvSpPr>
              <p:cNvPr id="47" name="テキスト ボックス 46"/>
              <p:cNvSpPr txBox="1"/>
              <p:nvPr/>
            </p:nvSpPr>
            <p:spPr>
              <a:xfrm>
                <a:off x="7034504" y="3187480"/>
                <a:ext cx="1660003" cy="95410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検索サイトで特定の言葉が検索された際に、指定サイトを上部に表示する。</a:t>
                </a:r>
                <a:endParaRPr lang="en-US" altLang="ja-JP" sz="1400" dirty="0">
                  <a:latin typeface="Meiryo UI" panose="020B0604030504040204" pitchFamily="50" charset="-128"/>
                  <a:ea typeface="Meiryo UI" panose="020B0604030504040204" pitchFamily="50" charset="-128"/>
                </a:endParaRPr>
              </a:p>
            </p:txBody>
          </p:sp>
        </p:grpSp>
        <p:cxnSp>
          <p:nvCxnSpPr>
            <p:cNvPr id="69" name="直線矢印コネクタ 68"/>
            <p:cNvCxnSpPr>
              <a:stCxn id="62" idx="2"/>
            </p:cNvCxnSpPr>
            <p:nvPr/>
          </p:nvCxnSpPr>
          <p:spPr>
            <a:xfrm flipH="1">
              <a:off x="1722120" y="4221480"/>
              <a:ext cx="0" cy="288000"/>
            </a:xfrm>
            <a:prstGeom prst="straightConnector1">
              <a:avLst/>
            </a:prstGeom>
            <a:ln w="57150">
              <a:solidFill>
                <a:srgbClr val="449A75"/>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stCxn id="9" idx="2"/>
            </p:cNvCxnSpPr>
            <p:nvPr/>
          </p:nvCxnSpPr>
          <p:spPr>
            <a:xfrm flipH="1">
              <a:off x="3764280" y="4221480"/>
              <a:ext cx="0" cy="288000"/>
            </a:xfrm>
            <a:prstGeom prst="straightConnector1">
              <a:avLst/>
            </a:prstGeom>
            <a:ln w="57150">
              <a:solidFill>
                <a:srgbClr val="449A75"/>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stCxn id="64" idx="2"/>
            </p:cNvCxnSpPr>
            <p:nvPr/>
          </p:nvCxnSpPr>
          <p:spPr>
            <a:xfrm>
              <a:off x="5824472" y="4221479"/>
              <a:ext cx="0" cy="288000"/>
            </a:xfrm>
            <a:prstGeom prst="straightConnector1">
              <a:avLst/>
            </a:prstGeom>
            <a:ln w="57150">
              <a:solidFill>
                <a:srgbClr val="449A75"/>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H="1">
              <a:off x="7803737" y="4201578"/>
              <a:ext cx="0" cy="288000"/>
            </a:xfrm>
            <a:prstGeom prst="straightConnector1">
              <a:avLst/>
            </a:prstGeom>
            <a:ln w="57150">
              <a:solidFill>
                <a:srgbClr val="449A75"/>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角丸四角形 80"/>
          <p:cNvSpPr/>
          <p:nvPr/>
        </p:nvSpPr>
        <p:spPr>
          <a:xfrm>
            <a:off x="688905" y="1405877"/>
            <a:ext cx="8016455" cy="248927"/>
          </a:xfrm>
          <a:prstGeom prst="roundRect">
            <a:avLst>
              <a:gd name="adj"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ysClr val="windowText" lastClr="000000"/>
                </a:solidFill>
                <a:latin typeface="メイリオ" panose="020B0604030504040204" pitchFamily="50" charset="-128"/>
                <a:ea typeface="メイリオ" panose="020B0604030504040204" pitchFamily="50" charset="-128"/>
              </a:rPr>
              <a:t>ウェブ広告</a:t>
            </a:r>
            <a:endParaRPr lang="en-US" altLang="ja-JP" sz="1600" dirty="0">
              <a:solidFill>
                <a:sysClr val="windowText" lastClr="000000"/>
              </a:solidFill>
              <a:latin typeface="メイリオ" panose="020B0604030504040204" pitchFamily="50" charset="-128"/>
              <a:ea typeface="メイリオ" panose="020B0604030504040204" pitchFamily="50" charset="-128"/>
            </a:endParaRPr>
          </a:p>
        </p:txBody>
      </p:sp>
      <p:sp>
        <p:nvSpPr>
          <p:cNvPr id="82" name="テキスト ボックス 81"/>
          <p:cNvSpPr txBox="1"/>
          <p:nvPr/>
        </p:nvSpPr>
        <p:spPr>
          <a:xfrm>
            <a:off x="808827" y="5828880"/>
            <a:ext cx="10487422" cy="523220"/>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多くの人に見てもらうためには、費用を払って有料広告を出すことも有効な方法です。</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広告によって、ターゲットとの親和性や特徴など様々ですので、目的やターゲットに合わせて組み合わせることが必要です。</a:t>
            </a:r>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95746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0" y="1431394"/>
            <a:ext cx="11588045" cy="1357525"/>
            <a:chOff x="657188" y="1934315"/>
            <a:chExt cx="5838726" cy="684000"/>
          </a:xfrm>
        </p:grpSpPr>
        <p:sp>
          <p:nvSpPr>
            <p:cNvPr id="8" name="テキスト ボックス 7"/>
            <p:cNvSpPr txBox="1"/>
            <p:nvPr/>
          </p:nvSpPr>
          <p:spPr>
            <a:xfrm>
              <a:off x="657188" y="2114276"/>
              <a:ext cx="5838726" cy="380480"/>
            </a:xfrm>
            <a:prstGeom prst="homePlate">
              <a:avLst/>
            </a:prstGeom>
            <a:solidFill>
              <a:srgbClr val="468AED"/>
            </a:solidFill>
          </p:spPr>
          <p:txBody>
            <a:bodyPr wrap="square" lIns="108000" tIns="72000" rIns="108000" bIns="0" rtlCol="0" anchor="ctr">
              <a:noAutofit/>
            </a:bodyPr>
            <a:lstStyle/>
            <a:p>
              <a:r>
                <a:rPr lang="ja-JP" altLang="en-US" sz="4000" b="1" dirty="0">
                  <a:solidFill>
                    <a:schemeClr val="bg1"/>
                  </a:solidFill>
                  <a:latin typeface="メイリオ" panose="020B0604030504040204" pitchFamily="50" charset="-128"/>
                  <a:ea typeface="メイリオ" panose="020B0604030504040204" pitchFamily="50" charset="-128"/>
                </a:rPr>
                <a:t>　　　１　</a:t>
              </a:r>
              <a:r>
                <a:rPr kumimoji="1" lang="ja-JP" altLang="en-US" sz="4000" b="1" dirty="0">
                  <a:solidFill>
                    <a:schemeClr val="bg1"/>
                  </a:solidFill>
                  <a:latin typeface="メイリオ" panose="020B0604030504040204" pitchFamily="50" charset="-128"/>
                  <a:ea typeface="メイリオ" panose="020B0604030504040204" pitchFamily="50" charset="-128"/>
                </a:rPr>
                <a:t>考える</a:t>
              </a:r>
            </a:p>
          </p:txBody>
        </p:sp>
        <p:sp>
          <p:nvSpPr>
            <p:cNvPr id="4" name="楕円 3"/>
            <p:cNvSpPr/>
            <p:nvPr/>
          </p:nvSpPr>
          <p:spPr>
            <a:xfrm>
              <a:off x="767425" y="1934315"/>
              <a:ext cx="684000" cy="684000"/>
            </a:xfrm>
            <a:prstGeom prst="ellipse">
              <a:avLst/>
            </a:prstGeom>
            <a:solidFill>
              <a:srgbClr val="468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図 3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69027" y="1999652"/>
              <a:ext cx="485302" cy="485301"/>
            </a:xfrm>
            <a:prstGeom prst="rect">
              <a:avLst/>
            </a:prstGeom>
          </p:spPr>
        </p:pic>
      </p:grpSp>
      <p:sp>
        <p:nvSpPr>
          <p:cNvPr id="25" name="正方形/長方形 24"/>
          <p:cNvSpPr/>
          <p:nvPr/>
        </p:nvSpPr>
        <p:spPr>
          <a:xfrm>
            <a:off x="1383607" y="3146085"/>
            <a:ext cx="10808393" cy="1569660"/>
          </a:xfrm>
          <a:prstGeom prst="rect">
            <a:avLst/>
          </a:prstGeom>
        </p:spPr>
        <p:txBody>
          <a:bodyPr wrap="square">
            <a:spAutoFit/>
          </a:bodyPr>
          <a:lstStyle/>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広報を行うとなったとき、まず何から手を付けるでしょうか。</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ポスターをつくる？動画をつくる？ＳＮＳ？</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いずれにしても、まずは「何のために広報をするのか」という点をしっかり検討しましょう。</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遠回り</a:t>
            </a:r>
            <a:r>
              <a:rPr lang="ja-JP" altLang="en-US" sz="1600" dirty="0" err="1">
                <a:solidFill>
                  <a:schemeClr val="tx1">
                    <a:lumMod val="90000"/>
                    <a:lumOff val="10000"/>
                  </a:schemeClr>
                </a:solidFill>
                <a:latin typeface="メイリオ" panose="020B0604030504040204" pitchFamily="50" charset="-128"/>
                <a:ea typeface="メイリオ" panose="020B0604030504040204" pitchFamily="50" charset="-128"/>
              </a:rPr>
              <a:t>なよう</a:t>
            </a:r>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でも、「伝わる広報」のための大事なステップとなります。</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61584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p:cNvGrpSpPr/>
          <p:nvPr/>
        </p:nvGrpSpPr>
        <p:grpSpPr>
          <a:xfrm>
            <a:off x="2395642" y="1477692"/>
            <a:ext cx="6333830" cy="773289"/>
            <a:chOff x="2243242" y="1498012"/>
            <a:chExt cx="6333830" cy="773289"/>
          </a:xfrm>
        </p:grpSpPr>
        <p:cxnSp>
          <p:nvCxnSpPr>
            <p:cNvPr id="14" name="直線コネクタ 13"/>
            <p:cNvCxnSpPr/>
            <p:nvPr/>
          </p:nvCxnSpPr>
          <p:spPr>
            <a:xfrm flipH="1">
              <a:off x="2288962" y="1792224"/>
              <a:ext cx="6120000" cy="0"/>
            </a:xfrm>
            <a:prstGeom prst="line">
              <a:avLst/>
            </a:prstGeom>
            <a:ln w="76200">
              <a:solidFill>
                <a:srgbClr val="DEEBF7"/>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2288962" y="2169160"/>
              <a:ext cx="6120000" cy="0"/>
            </a:xfrm>
            <a:prstGeom prst="line">
              <a:avLst/>
            </a:prstGeom>
            <a:ln w="76200">
              <a:solidFill>
                <a:srgbClr val="FFF2CC"/>
              </a:solidFill>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2243242" y="1498012"/>
              <a:ext cx="6333830" cy="77328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50000"/>
                </a:lnSpc>
              </a:pPr>
              <a:r>
                <a:rPr lang="ja-JP" altLang="en-US" sz="1600" dirty="0">
                  <a:solidFill>
                    <a:schemeClr val="tx1">
                      <a:lumMod val="90000"/>
                      <a:lumOff val="10000"/>
                    </a:schemeClr>
                  </a:solidFill>
                  <a:latin typeface="HGS創英角ｺﾞｼｯｸUB" panose="020B0900000000000000" pitchFamily="50" charset="-128"/>
                  <a:ea typeface="HGS創英角ｺﾞｼｯｸUB" panose="020B0900000000000000" pitchFamily="50" charset="-128"/>
                </a:rPr>
                <a:t>①　どんな人が、いつどこで見る想定か（ターゲット・発信手段）</a:t>
              </a:r>
              <a:endParaRPr lang="en-US" altLang="ja-JP" sz="1600" dirty="0">
                <a:solidFill>
                  <a:schemeClr val="tx1">
                    <a:lumMod val="90000"/>
                    <a:lumOff val="10000"/>
                  </a:schemeClr>
                </a:solidFill>
                <a:latin typeface="HGS創英角ｺﾞｼｯｸUB" panose="020B0900000000000000" pitchFamily="50" charset="-128"/>
                <a:ea typeface="HGS創英角ｺﾞｼｯｸUB" panose="020B0900000000000000" pitchFamily="50" charset="-128"/>
              </a:endParaRPr>
            </a:p>
            <a:p>
              <a:pPr>
                <a:lnSpc>
                  <a:spcPct val="150000"/>
                </a:lnSpc>
              </a:pPr>
              <a:r>
                <a:rPr lang="ja-JP" altLang="en-US" sz="1600" dirty="0">
                  <a:solidFill>
                    <a:schemeClr val="tx1">
                      <a:lumMod val="90000"/>
                      <a:lumOff val="10000"/>
                    </a:schemeClr>
                  </a:solidFill>
                  <a:latin typeface="HGS創英角ｺﾞｼｯｸUB" panose="020B0900000000000000" pitchFamily="50" charset="-128"/>
                  <a:ea typeface="HGS創英角ｺﾞｼｯｸUB" panose="020B0900000000000000" pitchFamily="50" charset="-128"/>
                </a:rPr>
                <a:t>②　見た人にどう思ってほしいのか（広報目的）</a:t>
              </a:r>
              <a:endParaRPr lang="en-US" altLang="ja-JP" sz="1600" dirty="0">
                <a:solidFill>
                  <a:schemeClr val="tx1">
                    <a:lumMod val="90000"/>
                    <a:lumOff val="10000"/>
                  </a:schemeClr>
                </a:solidFill>
                <a:latin typeface="HGS創英角ｺﾞｼｯｸUB" panose="020B0900000000000000" pitchFamily="50" charset="-128"/>
                <a:ea typeface="HGS創英角ｺﾞｼｯｸUB" panose="020B0900000000000000" pitchFamily="50" charset="-128"/>
              </a:endParaRPr>
            </a:p>
          </p:txBody>
        </p:sp>
      </p:grpSp>
      <p:sp>
        <p:nvSpPr>
          <p:cNvPr id="2" name="スライド番号プレースホルダー 1"/>
          <p:cNvSpPr>
            <a:spLocks noGrp="1"/>
          </p:cNvSpPr>
          <p:nvPr>
            <p:ph type="sldNum" sz="quarter" idx="12"/>
          </p:nvPr>
        </p:nvSpPr>
        <p:spPr>
          <a:xfrm>
            <a:off x="8420100" y="6356350"/>
            <a:ext cx="2743200" cy="365125"/>
          </a:xfrm>
        </p:spPr>
        <p:txBody>
          <a:bodyPr/>
          <a:lstStyle/>
          <a:p>
            <a:fld id="{D3F91C73-26AC-4C8A-A02E-1EFCBE67248A}" type="slidenum">
              <a:rPr kumimoji="1" lang="ja-JP" altLang="en-US" smtClean="0"/>
              <a:t>6</a:t>
            </a:fld>
            <a:endParaRPr kumimoji="1" lang="ja-JP" altLang="en-US" dirty="0"/>
          </a:p>
        </p:txBody>
      </p:sp>
      <p:sp>
        <p:nvSpPr>
          <p:cNvPr id="10" name="テキスト ボックス 9"/>
          <p:cNvSpPr txBox="1"/>
          <p:nvPr/>
        </p:nvSpPr>
        <p:spPr>
          <a:xfrm>
            <a:off x="243892" y="297154"/>
            <a:ext cx="11704216" cy="757386"/>
          </a:xfrm>
          <a:prstGeom prst="roundRect">
            <a:avLst>
              <a:gd name="adj" fmla="val 50000"/>
            </a:avLst>
          </a:prstGeom>
          <a:solidFill>
            <a:srgbClr val="468AED"/>
          </a:solidFill>
        </p:spPr>
        <p:txBody>
          <a:bodyPr wrap="square" bIns="0" rtlCol="0" anchor="ctr">
            <a:spAutoFit/>
          </a:bodyPr>
          <a:lstStyle/>
          <a:p>
            <a:r>
              <a:rPr lang="en-US" altLang="ja-JP" sz="3200" b="1"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kumimoji="1" lang="en-US" altLang="ja-JP" sz="3200" b="1"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ja-JP" altLang="en-US" sz="3200" b="1" dirty="0">
                <a:solidFill>
                  <a:schemeClr val="bg1"/>
                </a:solidFill>
                <a:latin typeface="メイリオ" panose="020B0604030504040204" pitchFamily="50" charset="-128"/>
                <a:ea typeface="メイリオ" panose="020B0604030504040204" pitchFamily="50" charset="-128"/>
              </a:rPr>
              <a:t>　</a:t>
            </a:r>
            <a:r>
              <a:rPr kumimoji="1" lang="ja-JP" altLang="en-US" sz="3200" b="1" dirty="0">
                <a:solidFill>
                  <a:schemeClr val="bg1"/>
                </a:solidFill>
                <a:latin typeface="メイリオ" panose="020B0604030504040204" pitchFamily="50" charset="-128"/>
                <a:ea typeface="メイリオ" panose="020B0604030504040204" pitchFamily="50" charset="-128"/>
              </a:rPr>
              <a:t>広報はコミュニケーション。考え方の基本はレクと同じ</a:t>
            </a:r>
            <a:endParaRPr kumimoji="1" lang="en-US" altLang="ja-JP" sz="3200" b="1" dirty="0">
              <a:solidFill>
                <a:schemeClr val="bg1"/>
              </a:solidFill>
              <a:latin typeface="メイリオ" panose="020B0604030504040204" pitchFamily="50" charset="-128"/>
              <a:ea typeface="メイリオ" panose="020B0604030504040204" pitchFamily="50" charset="-128"/>
            </a:endParaRPr>
          </a:p>
        </p:txBody>
      </p:sp>
      <p:sp>
        <p:nvSpPr>
          <p:cNvPr id="4" name="Rectangle 2"/>
          <p:cNvSpPr>
            <a:spLocks noChangeArrowheads="1"/>
          </p:cNvSpPr>
          <p:nvPr/>
        </p:nvSpPr>
        <p:spPr bwMode="auto">
          <a:xfrm flipV="1">
            <a:off x="6890392" y="-1"/>
            <a:ext cx="53016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7" name="テキスト ボックス 16"/>
          <p:cNvSpPr txBox="1"/>
          <p:nvPr/>
        </p:nvSpPr>
        <p:spPr>
          <a:xfrm>
            <a:off x="551532" y="2367351"/>
            <a:ext cx="11424451" cy="584775"/>
          </a:xfrm>
          <a:prstGeom prst="rect">
            <a:avLst/>
          </a:prstGeom>
          <a:noFill/>
        </p:spPr>
        <p:txBody>
          <a:bodyPr wrap="square" rtlCol="0">
            <a:spAutoFit/>
          </a:bodyPr>
          <a:lstStyle/>
          <a:p>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広報物作りはレク資料作りに似ています。専門スキルがなくても、都庁職員が普段当たり前にやっているポイントを抑えることで、伝わる広報のための最低限のレベルをクリアすることができます。</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sp>
        <p:nvSpPr>
          <p:cNvPr id="18" name="角丸四角形 17"/>
          <p:cNvSpPr/>
          <p:nvPr/>
        </p:nvSpPr>
        <p:spPr>
          <a:xfrm>
            <a:off x="282222" y="3230175"/>
            <a:ext cx="5782663" cy="3476318"/>
          </a:xfrm>
          <a:prstGeom prst="roundRect">
            <a:avLst>
              <a:gd name="adj" fmla="val 646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lgn="ctr"/>
            <a:r>
              <a:rPr kumimoji="1" lang="ja-JP" altLang="en-US" b="1" dirty="0">
                <a:solidFill>
                  <a:sysClr val="windowText" lastClr="000000"/>
                </a:solidFill>
              </a:rPr>
              <a:t>どんな人が、いつどこで見る想定か</a:t>
            </a:r>
          </a:p>
        </p:txBody>
      </p:sp>
      <p:sp>
        <p:nvSpPr>
          <p:cNvPr id="20" name="テキスト ボックス 19"/>
          <p:cNvSpPr txBox="1"/>
          <p:nvPr/>
        </p:nvSpPr>
        <p:spPr>
          <a:xfrm>
            <a:off x="450293" y="5228260"/>
            <a:ext cx="5487160" cy="1316788"/>
          </a:xfrm>
          <a:prstGeom prst="roundRect">
            <a:avLst>
              <a:gd name="adj" fmla="val 10817"/>
            </a:avLst>
          </a:prstGeom>
          <a:solidFill>
            <a:schemeClr val="accent1">
              <a:lumMod val="40000"/>
              <a:lumOff val="60000"/>
            </a:schemeClr>
          </a:solidFill>
          <a:ln w="28575">
            <a:noFill/>
          </a:ln>
        </p:spPr>
        <p:style>
          <a:lnRef idx="2">
            <a:schemeClr val="accent5"/>
          </a:lnRef>
          <a:fillRef idx="1">
            <a:schemeClr val="lt1"/>
          </a:fillRef>
          <a:effectRef idx="0">
            <a:schemeClr val="accent5"/>
          </a:effectRef>
          <a:fontRef idx="minor">
            <a:schemeClr val="dk1"/>
          </a:fontRef>
        </p:style>
        <p:txBody>
          <a:bodyPr wrap="square" lIns="36000" tIns="0" rIns="36000" bIns="0" rtlCol="0" anchor="ctr">
            <a:noAutofit/>
          </a:bodyPr>
          <a:lstStyle/>
          <a:p>
            <a:pPr>
              <a:lnSpc>
                <a:spcPct val="150000"/>
              </a:lnSpc>
            </a:pPr>
            <a:r>
              <a:rPr kumimoji="1" lang="ja-JP" altLang="en-US" sz="1600" b="1" dirty="0"/>
              <a:t>ビジネスパーソンに、電車広告で見てもらおう</a:t>
            </a:r>
            <a:endParaRPr lang="en-US" altLang="ja-JP" sz="1600" b="1" dirty="0"/>
          </a:p>
          <a:p>
            <a:pPr>
              <a:lnSpc>
                <a:spcPct val="150000"/>
              </a:lnSpc>
            </a:pPr>
            <a:r>
              <a:rPr lang="en-US" altLang="ja-JP" sz="1600" b="1" dirty="0"/>
              <a:t>20</a:t>
            </a:r>
            <a:r>
              <a:rPr lang="ja-JP" altLang="en-US" sz="1600" b="1" dirty="0"/>
              <a:t>代の独身男性に、</a:t>
            </a:r>
            <a:r>
              <a:rPr lang="en-US" altLang="ja-JP" sz="1600" b="1" dirty="0"/>
              <a:t>YouTube</a:t>
            </a:r>
            <a:r>
              <a:rPr lang="ja-JP" altLang="en-US" sz="1600" b="1" dirty="0"/>
              <a:t>で見てもらおう</a:t>
            </a:r>
            <a:endParaRPr lang="en-US" altLang="ja-JP" sz="1600" b="1" dirty="0"/>
          </a:p>
          <a:p>
            <a:pPr>
              <a:lnSpc>
                <a:spcPct val="150000"/>
              </a:lnSpc>
            </a:pPr>
            <a:r>
              <a:rPr kumimoji="1" lang="en-US" altLang="ja-JP" sz="1600" b="1" dirty="0"/>
              <a:t>60</a:t>
            </a:r>
            <a:r>
              <a:rPr kumimoji="1" lang="ja-JP" altLang="en-US" sz="1600" b="1" dirty="0"/>
              <a:t>代女性に、広報東京都で見てもらおう</a:t>
            </a:r>
            <a:endParaRPr kumimoji="1" lang="en-US" altLang="ja-JP" sz="1600" b="1" dirty="0"/>
          </a:p>
        </p:txBody>
      </p:sp>
      <p:grpSp>
        <p:nvGrpSpPr>
          <p:cNvPr id="21" name="グループ化 20"/>
          <p:cNvGrpSpPr/>
          <p:nvPr/>
        </p:nvGrpSpPr>
        <p:grpSpPr>
          <a:xfrm>
            <a:off x="577809" y="3731682"/>
            <a:ext cx="3627880" cy="1251451"/>
            <a:chOff x="532640" y="2985027"/>
            <a:chExt cx="3627880" cy="1251451"/>
          </a:xfrm>
        </p:grpSpPr>
        <p:sp>
          <p:nvSpPr>
            <p:cNvPr id="22" name="テキスト ボックス 21"/>
            <p:cNvSpPr txBox="1"/>
            <p:nvPr/>
          </p:nvSpPr>
          <p:spPr>
            <a:xfrm>
              <a:off x="532640" y="3405481"/>
              <a:ext cx="3627880" cy="830997"/>
            </a:xfrm>
            <a:prstGeom prst="roundRect">
              <a:avLst>
                <a:gd name="adj" fmla="val 0"/>
              </a:avLst>
            </a:prstGeom>
            <a:solidFill>
              <a:schemeClr val="accent1">
                <a:lumMod val="20000"/>
                <a:lumOff val="80000"/>
              </a:schemeClr>
            </a:solidFill>
          </p:spPr>
          <p:txBody>
            <a:bodyPr wrap="square" rtlCol="0">
              <a:spAutoFit/>
            </a:bodyPr>
            <a:lstStyle/>
            <a:p>
              <a:r>
                <a:rPr lang="ja-JP" altLang="en-US" sz="1600" dirty="0"/>
                <a:t>ペーパーレスの</a:t>
              </a:r>
              <a:r>
                <a:rPr kumimoji="1" lang="ja-JP" altLang="en-US" sz="1600" dirty="0"/>
                <a:t>局長レク資料だから、</a:t>
              </a:r>
              <a:r>
                <a:rPr lang="ja-JP" altLang="en-US" sz="1600" dirty="0"/>
                <a:t>文字は大きく、モニターで見やすい色使いにしておこう</a:t>
              </a:r>
              <a:endParaRPr kumimoji="1" lang="en-US" altLang="ja-JP" sz="1600" dirty="0"/>
            </a:p>
          </p:txBody>
        </p:sp>
        <p:sp>
          <p:nvSpPr>
            <p:cNvPr id="23" name="テキスト ボックス 22"/>
            <p:cNvSpPr txBox="1"/>
            <p:nvPr/>
          </p:nvSpPr>
          <p:spPr>
            <a:xfrm>
              <a:off x="532640" y="2985027"/>
              <a:ext cx="1728000" cy="360000"/>
            </a:xfrm>
            <a:prstGeom prst="rect">
              <a:avLst/>
            </a:prstGeom>
            <a:solidFill>
              <a:schemeClr val="bg1"/>
            </a:solidFill>
          </p:spPr>
          <p:txBody>
            <a:bodyPr wrap="square" lIns="0" tIns="0" rIns="0" bIns="0" rtlCol="0">
              <a:spAutoFit/>
            </a:bodyPr>
            <a:lstStyle/>
            <a:p>
              <a:pPr algn="ctr">
                <a:lnSpc>
                  <a:spcPct val="150000"/>
                </a:lnSpc>
              </a:pPr>
              <a:r>
                <a:rPr lang="ja-JP" altLang="en-US" sz="1600" dirty="0"/>
                <a:t>レクだったら</a:t>
              </a:r>
              <a:endParaRPr kumimoji="1" lang="en-US" altLang="ja-JP" sz="1600" dirty="0"/>
            </a:p>
          </p:txBody>
        </p:sp>
      </p:grpSp>
      <p:sp>
        <p:nvSpPr>
          <p:cNvPr id="24" name="角丸四角形 23"/>
          <p:cNvSpPr/>
          <p:nvPr/>
        </p:nvSpPr>
        <p:spPr>
          <a:xfrm>
            <a:off x="6205455" y="3230175"/>
            <a:ext cx="5782663" cy="3476317"/>
          </a:xfrm>
          <a:prstGeom prst="roundRect">
            <a:avLst>
              <a:gd name="adj" fmla="val 597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lgn="ctr"/>
            <a:r>
              <a:rPr lang="ja-JP" altLang="en-US" b="1" dirty="0">
                <a:solidFill>
                  <a:sysClr val="windowText" lastClr="000000"/>
                </a:solidFill>
              </a:rPr>
              <a:t>見た人にどう思ってほしいのか</a:t>
            </a:r>
          </a:p>
        </p:txBody>
      </p:sp>
      <p:sp>
        <p:nvSpPr>
          <p:cNvPr id="25" name="テキスト ボックス 24"/>
          <p:cNvSpPr txBox="1"/>
          <p:nvPr/>
        </p:nvSpPr>
        <p:spPr>
          <a:xfrm>
            <a:off x="9060321" y="4875977"/>
            <a:ext cx="184731" cy="427168"/>
          </a:xfrm>
          <a:prstGeom prst="rect">
            <a:avLst/>
          </a:prstGeom>
          <a:noFill/>
        </p:spPr>
        <p:txBody>
          <a:bodyPr wrap="none" rtlCol="0">
            <a:spAutoFit/>
          </a:bodyPr>
          <a:lstStyle/>
          <a:p>
            <a:pPr algn="ctr">
              <a:lnSpc>
                <a:spcPct val="150000"/>
              </a:lnSpc>
            </a:pPr>
            <a:endParaRPr lang="en-US" altLang="ja-JP" sz="1600" dirty="0"/>
          </a:p>
        </p:txBody>
      </p:sp>
      <p:grpSp>
        <p:nvGrpSpPr>
          <p:cNvPr id="26" name="グループ化 25"/>
          <p:cNvGrpSpPr/>
          <p:nvPr/>
        </p:nvGrpSpPr>
        <p:grpSpPr>
          <a:xfrm>
            <a:off x="6400171" y="3780507"/>
            <a:ext cx="5505030" cy="1034964"/>
            <a:chOff x="508053" y="2921558"/>
            <a:chExt cx="5505030" cy="1034964"/>
          </a:xfrm>
        </p:grpSpPr>
        <p:sp>
          <p:nvSpPr>
            <p:cNvPr id="27" name="テキスト ボックス 26"/>
            <p:cNvSpPr txBox="1"/>
            <p:nvPr/>
          </p:nvSpPr>
          <p:spPr>
            <a:xfrm>
              <a:off x="508053" y="3309536"/>
              <a:ext cx="5505030" cy="646986"/>
            </a:xfrm>
            <a:prstGeom prst="roundRect">
              <a:avLst/>
            </a:prstGeom>
            <a:noFill/>
          </p:spPr>
          <p:txBody>
            <a:bodyPr wrap="square" rtlCol="0">
              <a:spAutoFit/>
            </a:bodyPr>
            <a:lstStyle/>
            <a:p>
              <a:r>
                <a:rPr lang="ja-JP" altLang="en-US" sz="1600" dirty="0"/>
                <a:t>事業の進捗を知っておいてもらいたい</a:t>
              </a:r>
            </a:p>
            <a:p>
              <a:r>
                <a:rPr lang="en-US" altLang="ja-JP" sz="1600" dirty="0"/>
                <a:t>A</a:t>
              </a:r>
              <a:r>
                <a:rPr lang="ja-JP" altLang="en-US" sz="1600" dirty="0"/>
                <a:t>案か</a:t>
              </a:r>
              <a:r>
                <a:rPr lang="en-US" altLang="ja-JP" sz="1600" dirty="0"/>
                <a:t>B</a:t>
              </a:r>
              <a:r>
                <a:rPr lang="ja-JP" altLang="en-US" sz="1600" dirty="0"/>
                <a:t>案か判断してもらいたい</a:t>
              </a:r>
            </a:p>
          </p:txBody>
        </p:sp>
        <p:sp>
          <p:nvSpPr>
            <p:cNvPr id="28" name="テキスト ボックス 27"/>
            <p:cNvSpPr txBox="1"/>
            <p:nvPr/>
          </p:nvSpPr>
          <p:spPr>
            <a:xfrm>
              <a:off x="629524" y="2921558"/>
              <a:ext cx="1728000" cy="360000"/>
            </a:xfrm>
            <a:prstGeom prst="rect">
              <a:avLst/>
            </a:prstGeom>
            <a:solidFill>
              <a:schemeClr val="bg1"/>
            </a:solidFill>
          </p:spPr>
          <p:txBody>
            <a:bodyPr wrap="none" lIns="0" tIns="0" rIns="0" bIns="0" rtlCol="0">
              <a:noAutofit/>
            </a:bodyPr>
            <a:lstStyle/>
            <a:p>
              <a:pPr algn="ctr">
                <a:lnSpc>
                  <a:spcPct val="150000"/>
                </a:lnSpc>
              </a:pPr>
              <a:r>
                <a:rPr lang="ja-JP" altLang="en-US" sz="1600" dirty="0"/>
                <a:t>レクだったら</a:t>
              </a:r>
              <a:endParaRPr kumimoji="1" lang="en-US" altLang="ja-JP" sz="1600" dirty="0"/>
            </a:p>
          </p:txBody>
        </p:sp>
      </p:grpSp>
      <p:sp>
        <p:nvSpPr>
          <p:cNvPr id="29" name="正方形/長方形 28"/>
          <p:cNvSpPr/>
          <p:nvPr/>
        </p:nvSpPr>
        <p:spPr>
          <a:xfrm>
            <a:off x="568200" y="1195262"/>
            <a:ext cx="8161272" cy="338554"/>
          </a:xfrm>
          <a:prstGeom prst="rect">
            <a:avLst/>
          </a:prstGeom>
        </p:spPr>
        <p:txBody>
          <a:bodyPr wrap="square">
            <a:spAutoFit/>
          </a:bodyPr>
          <a:lstStyle/>
          <a:p>
            <a:r>
              <a:rPr lang="ja-JP" altLang="en-US" sz="1600" dirty="0">
                <a:solidFill>
                  <a:schemeClr val="tx1">
                    <a:lumMod val="90000"/>
                    <a:lumOff val="10000"/>
                  </a:schemeClr>
                </a:solidFill>
                <a:latin typeface="メイリオ" panose="020B0604030504040204" pitchFamily="50" charset="-128"/>
                <a:ea typeface="メイリオ" panose="020B0604030504040204" pitchFamily="50" charset="-128"/>
              </a:rPr>
              <a:t>効果的な広報を実現するために、まず考えなければいけないことは、次の２点です。</a:t>
            </a:r>
            <a:endParaRPr lang="en-US" altLang="ja-JP" sz="16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pic>
        <p:nvPicPr>
          <p:cNvPr id="30" name="図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01276" y="3929753"/>
            <a:ext cx="1239100" cy="1039839"/>
          </a:xfrm>
          <a:prstGeom prst="rect">
            <a:avLst/>
          </a:prstGeom>
        </p:spPr>
      </p:pic>
      <p:sp>
        <p:nvSpPr>
          <p:cNvPr id="31" name="二等辺三角形 30"/>
          <p:cNvSpPr/>
          <p:nvPr/>
        </p:nvSpPr>
        <p:spPr>
          <a:xfrm rot="10800000">
            <a:off x="2603004" y="4898352"/>
            <a:ext cx="1141098" cy="14720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92088" y="5424536"/>
            <a:ext cx="756383" cy="1120512"/>
          </a:xfrm>
          <a:prstGeom prst="rect">
            <a:avLst/>
          </a:prstGeom>
        </p:spPr>
      </p:pic>
      <p:sp>
        <p:nvSpPr>
          <p:cNvPr id="34" name="テキスト ボックス 33"/>
          <p:cNvSpPr txBox="1"/>
          <p:nvPr/>
        </p:nvSpPr>
        <p:spPr>
          <a:xfrm>
            <a:off x="6353206" y="5228260"/>
            <a:ext cx="5487160" cy="1316788"/>
          </a:xfrm>
          <a:prstGeom prst="roundRect">
            <a:avLst>
              <a:gd name="adj" fmla="val 10817"/>
            </a:avLst>
          </a:prstGeom>
          <a:solidFill>
            <a:schemeClr val="accent4">
              <a:lumMod val="60000"/>
              <a:lumOff val="40000"/>
            </a:schemeClr>
          </a:solidFill>
          <a:ln w="28575">
            <a:noFill/>
          </a:ln>
        </p:spPr>
        <p:style>
          <a:lnRef idx="2">
            <a:schemeClr val="accent5"/>
          </a:lnRef>
          <a:fillRef idx="1">
            <a:schemeClr val="lt1"/>
          </a:fillRef>
          <a:effectRef idx="0">
            <a:schemeClr val="accent5"/>
          </a:effectRef>
          <a:fontRef idx="minor">
            <a:schemeClr val="dk1"/>
          </a:fontRef>
        </p:style>
        <p:txBody>
          <a:bodyPr wrap="square" lIns="36000" tIns="0" rIns="36000" bIns="0" rtlCol="0" anchor="ctr">
            <a:noAutofit/>
          </a:bodyPr>
          <a:lstStyle/>
          <a:p>
            <a:pPr>
              <a:lnSpc>
                <a:spcPct val="150000"/>
              </a:lnSpc>
            </a:pPr>
            <a:r>
              <a:rPr lang="ja-JP" altLang="en-US" sz="1600" b="1" dirty="0"/>
              <a:t>新事業を知ってほしい</a:t>
            </a:r>
          </a:p>
          <a:p>
            <a:pPr>
              <a:lnSpc>
                <a:spcPct val="150000"/>
              </a:lnSpc>
            </a:pPr>
            <a:r>
              <a:rPr lang="ja-JP" altLang="en-US" sz="1600" b="1" dirty="0"/>
              <a:t>新しい東京都の取組に興味を持ってほしい</a:t>
            </a:r>
            <a:endParaRPr lang="en-US" altLang="ja-JP" sz="1600" b="1" dirty="0"/>
          </a:p>
          <a:p>
            <a:pPr>
              <a:lnSpc>
                <a:spcPct val="150000"/>
              </a:lnSpc>
            </a:pPr>
            <a:r>
              <a:rPr lang="ja-JP" altLang="en-US" sz="1600" b="1" dirty="0"/>
              <a:t>補助金制度に申し込んでほしい</a:t>
            </a:r>
          </a:p>
        </p:txBody>
      </p:sp>
      <p:pic>
        <p:nvPicPr>
          <p:cNvPr id="35" name="図 3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121871" y="3780507"/>
            <a:ext cx="1663612" cy="1247709"/>
          </a:xfrm>
          <a:prstGeom prst="rect">
            <a:avLst/>
          </a:prstGeom>
        </p:spPr>
      </p:pic>
      <p:sp>
        <p:nvSpPr>
          <p:cNvPr id="36" name="二等辺三角形 35"/>
          <p:cNvSpPr/>
          <p:nvPr/>
        </p:nvSpPr>
        <p:spPr>
          <a:xfrm rot="10800000">
            <a:off x="8582137" y="4898352"/>
            <a:ext cx="1141098" cy="147208"/>
          </a:xfrm>
          <a:prstGeom prs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7" name="グループ化 36"/>
          <p:cNvGrpSpPr>
            <a:grpSpLocks noChangeAspect="1"/>
          </p:cNvGrpSpPr>
          <p:nvPr/>
        </p:nvGrpSpPr>
        <p:grpSpPr>
          <a:xfrm>
            <a:off x="10761980" y="5441005"/>
            <a:ext cx="836352" cy="1074491"/>
            <a:chOff x="9202978" y="3842405"/>
            <a:chExt cx="2287530" cy="2938868"/>
          </a:xfrm>
        </p:grpSpPr>
        <p:pic>
          <p:nvPicPr>
            <p:cNvPr id="38" name="図 37"/>
            <p:cNvPicPr>
              <a:picLocks noChangeAspect="1"/>
            </p:cNvPicPr>
            <p:nvPr/>
          </p:nvPicPr>
          <p:blipFill>
            <a:blip r:embed="rId5" cstate="email">
              <a:biLevel thresh="50000"/>
              <a:extLst>
                <a:ext uri="{28A0092B-C50C-407E-A947-70E740481C1C}">
                  <a14:useLocalDpi xmlns:a14="http://schemas.microsoft.com/office/drawing/2010/main"/>
                </a:ext>
              </a:extLst>
            </a:blip>
            <a:stretch>
              <a:fillRect/>
            </a:stretch>
          </p:blipFill>
          <p:spPr>
            <a:xfrm>
              <a:off x="9202978" y="3842405"/>
              <a:ext cx="2287530" cy="2938868"/>
            </a:xfrm>
            <a:prstGeom prst="rect">
              <a:avLst/>
            </a:prstGeom>
          </p:spPr>
        </p:pic>
        <p:pic>
          <p:nvPicPr>
            <p:cNvPr id="39" name="図 38"/>
            <p:cNvPicPr>
              <a:picLocks noChangeAspect="1"/>
            </p:cNvPicPr>
            <p:nvPr/>
          </p:nvPicPr>
          <p:blipFill>
            <a:blip r:embed="rId5" cstate="email">
              <a:clrChange>
                <a:clrFrom>
                  <a:srgbClr val="000000"/>
                </a:clrFrom>
                <a:clrTo>
                  <a:srgbClr val="000000">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9202978" y="3842405"/>
              <a:ext cx="2287530" cy="2938868"/>
            </a:xfrm>
            <a:prstGeom prst="rect">
              <a:avLst/>
            </a:prstGeom>
          </p:spPr>
        </p:pic>
      </p:grpSp>
      <p:sp>
        <p:nvSpPr>
          <p:cNvPr id="40" name="スライド番号プレースホルダー 6"/>
          <p:cNvSpPr txBox="1">
            <a:spLocks/>
          </p:cNvSpPr>
          <p:nvPr/>
        </p:nvSpPr>
        <p:spPr>
          <a:xfrm>
            <a:off x="8572500" y="633603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3F91C73-26AC-4C8A-A02E-1EFCBE67248A}" type="slidenum">
              <a:rPr lang="ja-JP" altLang="en-US" smtClean="0"/>
              <a:pPr/>
              <a:t>6</a:t>
            </a:fld>
            <a:endParaRPr lang="ja-JP" altLang="en-US"/>
          </a:p>
        </p:txBody>
      </p:sp>
    </p:spTree>
    <p:extLst>
      <p:ext uri="{BB962C8B-B14F-4D97-AF65-F5344CB8AC3E}">
        <p14:creationId xmlns:p14="http://schemas.microsoft.com/office/powerpoint/2010/main" val="2528468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7</a:t>
            </a:fld>
            <a:endParaRPr kumimoji="1" lang="ja-JP" altLang="en-US" dirty="0"/>
          </a:p>
        </p:txBody>
      </p:sp>
      <p:sp>
        <p:nvSpPr>
          <p:cNvPr id="10" name="テキスト ボックス 9"/>
          <p:cNvSpPr txBox="1"/>
          <p:nvPr/>
        </p:nvSpPr>
        <p:spPr>
          <a:xfrm>
            <a:off x="243892" y="297154"/>
            <a:ext cx="11704216" cy="757386"/>
          </a:xfrm>
          <a:prstGeom prst="roundRect">
            <a:avLst>
              <a:gd name="adj" fmla="val 50000"/>
            </a:avLst>
          </a:prstGeom>
          <a:solidFill>
            <a:srgbClr val="468AED"/>
          </a:solidFill>
        </p:spPr>
        <p:txBody>
          <a:bodyPr wrap="square" bIns="0" rtlCol="0" anchor="ctr">
            <a:spAutoFit/>
          </a:bodyPr>
          <a:lstStyle/>
          <a:p>
            <a:r>
              <a:rPr lang="en-US" altLang="ja-JP" sz="3200" b="1" dirty="0">
                <a:solidFill>
                  <a:schemeClr val="bg1"/>
                </a:solidFill>
                <a:latin typeface="Arial" panose="020B0604020202020204" pitchFamily="34" charset="0"/>
                <a:ea typeface="メイリオ" panose="020B0604030504040204" pitchFamily="50" charset="-128"/>
                <a:cs typeface="Arial" panose="020B0604020202020204" pitchFamily="34" charset="0"/>
              </a:rPr>
              <a:t>1-2</a:t>
            </a:r>
            <a:r>
              <a:rPr lang="ja-JP" altLang="en-US" sz="3200" b="1" dirty="0">
                <a:solidFill>
                  <a:schemeClr val="bg1"/>
                </a:solidFill>
                <a:latin typeface="メイリオ" panose="020B0604030504040204" pitchFamily="50" charset="-128"/>
                <a:ea typeface="メイリオ" panose="020B0604030504040204" pitchFamily="50" charset="-128"/>
              </a:rPr>
              <a:t>　いきなり広報を始めない</a:t>
            </a:r>
            <a:endParaRPr kumimoji="1" lang="en-US" altLang="ja-JP" sz="3200" b="1" dirty="0">
              <a:solidFill>
                <a:schemeClr val="bg1"/>
              </a:solidFill>
              <a:latin typeface="メイリオ" panose="020B0604030504040204" pitchFamily="50" charset="-128"/>
              <a:ea typeface="メイリオ" panose="020B0604030504040204" pitchFamily="50" charset="-128"/>
            </a:endParaRPr>
          </a:p>
        </p:txBody>
      </p:sp>
      <p:sp>
        <p:nvSpPr>
          <p:cNvPr id="4" name="Rectangle 2"/>
          <p:cNvSpPr>
            <a:spLocks noChangeArrowheads="1"/>
          </p:cNvSpPr>
          <p:nvPr/>
        </p:nvSpPr>
        <p:spPr bwMode="auto">
          <a:xfrm flipV="1">
            <a:off x="6890392" y="-1"/>
            <a:ext cx="53016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42" name="テキスト ボックス 41"/>
          <p:cNvSpPr txBox="1"/>
          <p:nvPr/>
        </p:nvSpPr>
        <p:spPr>
          <a:xfrm>
            <a:off x="808017" y="6131444"/>
            <a:ext cx="11522524" cy="523220"/>
          </a:xfrm>
          <a:prstGeom prst="rect">
            <a:avLst/>
          </a:prstGeom>
          <a:noFill/>
        </p:spPr>
        <p:txBody>
          <a:bodyPr wrap="square" rtlCol="0">
            <a:spAutoFit/>
          </a:bodyPr>
          <a:lstStyle/>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ターゲットや広報目的を考える際には、正しい現状把握が必要です。</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調査などを実施し、正しく現状を把握することで、広報ターゲットや広報目的を明確にしていきます。</a:t>
            </a:r>
            <a:r>
              <a:rPr lang="ja-JP" altLang="en-US" sz="1100" dirty="0">
                <a:solidFill>
                  <a:prstClr val="black">
                    <a:lumMod val="85000"/>
                    <a:lumOff val="15000"/>
                  </a:prstClr>
                </a:solidFill>
                <a:latin typeface="メイリオ" panose="020B0604030504040204" pitchFamily="50" charset="-128"/>
                <a:ea typeface="メイリオ" panose="020B0604030504040204" pitchFamily="50" charset="-128"/>
              </a:rPr>
              <a:t>（調査の詳細は</a:t>
            </a:r>
            <a:r>
              <a:rPr lang="en-US" altLang="ja-JP" sz="1100" dirty="0">
                <a:solidFill>
                  <a:prstClr val="black">
                    <a:lumMod val="85000"/>
                    <a:lumOff val="15000"/>
                  </a:prstClr>
                </a:solidFill>
                <a:latin typeface="メイリオ" panose="020B0604030504040204" pitchFamily="50" charset="-128"/>
                <a:ea typeface="メイリオ" panose="020B0604030504040204" pitchFamily="50" charset="-128"/>
              </a:rPr>
              <a:t>2-1</a:t>
            </a:r>
            <a:r>
              <a:rPr lang="ja-JP" altLang="en-US" sz="1100" dirty="0">
                <a:solidFill>
                  <a:prstClr val="black">
                    <a:lumMod val="85000"/>
                    <a:lumOff val="15000"/>
                  </a:prstClr>
                </a:solidFill>
                <a:latin typeface="メイリオ" panose="020B0604030504040204" pitchFamily="50" charset="-128"/>
                <a:ea typeface="メイリオ" panose="020B0604030504040204" pitchFamily="50" charset="-128"/>
              </a:rPr>
              <a:t>を参照）</a:t>
            </a:r>
            <a:endParaRPr lang="en-US" altLang="ja-JP" sz="1100" dirty="0">
              <a:solidFill>
                <a:prstClr val="black">
                  <a:lumMod val="85000"/>
                  <a:lumOff val="15000"/>
                </a:prstClr>
              </a:solidFill>
              <a:latin typeface="メイリオ" panose="020B0604030504040204" pitchFamily="50" charset="-128"/>
              <a:ea typeface="メイリオ" panose="020B0604030504040204" pitchFamily="50" charset="-128"/>
            </a:endParaRPr>
          </a:p>
        </p:txBody>
      </p:sp>
      <p:sp>
        <p:nvSpPr>
          <p:cNvPr id="46" name="角丸四角形 45"/>
          <p:cNvSpPr/>
          <p:nvPr/>
        </p:nvSpPr>
        <p:spPr>
          <a:xfrm>
            <a:off x="6459711" y="4766395"/>
            <a:ext cx="4577734" cy="1080000"/>
          </a:xfrm>
          <a:prstGeom prst="roundRect">
            <a:avLst/>
          </a:prstGeom>
          <a:solidFill>
            <a:srgbClr val="BDD7EE"/>
          </a:solidFill>
          <a:ln w="28575">
            <a:solidFill>
              <a:srgbClr val="BDD7EE"/>
            </a:solidFill>
          </a:ln>
        </p:spPr>
        <p:style>
          <a:lnRef idx="2">
            <a:schemeClr val="accent1"/>
          </a:lnRef>
          <a:fillRef idx="1">
            <a:schemeClr val="lt1"/>
          </a:fillRef>
          <a:effectRef idx="0">
            <a:schemeClr val="accent1"/>
          </a:effectRef>
          <a:fontRef idx="minor">
            <a:schemeClr val="dk1"/>
          </a:fontRef>
        </p:style>
        <p:txBody>
          <a:bodyPr rtlCol="0" anchor="ctr"/>
          <a:lstStyle/>
          <a:p>
            <a:pPr lvl="1"/>
            <a:r>
              <a:rPr lang="ja-JP" altLang="en-US" b="1" dirty="0"/>
              <a:t>　そんな制度があるんだ！</a:t>
            </a:r>
            <a:endParaRPr lang="en-US" altLang="ja-JP" b="1" dirty="0"/>
          </a:p>
          <a:p>
            <a:pPr lvl="1"/>
            <a:r>
              <a:rPr lang="ja-JP" altLang="en-US" b="1" dirty="0"/>
              <a:t>　詳しく知りたい！</a:t>
            </a:r>
            <a:endParaRPr lang="en-US" altLang="ja-JP" b="1" dirty="0"/>
          </a:p>
        </p:txBody>
      </p:sp>
      <p:sp>
        <p:nvSpPr>
          <p:cNvPr id="53" name="角丸四角形 52"/>
          <p:cNvSpPr/>
          <p:nvPr/>
        </p:nvSpPr>
        <p:spPr>
          <a:xfrm>
            <a:off x="1185462" y="4693307"/>
            <a:ext cx="4591389" cy="1153087"/>
          </a:xfrm>
          <a:prstGeom prst="roundRect">
            <a:avLst/>
          </a:prstGeom>
          <a:solidFill>
            <a:srgbClr val="BDD7EE"/>
          </a:solidFill>
          <a:ln w="28575">
            <a:solidFill>
              <a:srgbClr val="BDD7EE"/>
            </a:solidFill>
          </a:ln>
        </p:spPr>
        <p:style>
          <a:lnRef idx="2">
            <a:schemeClr val="accent1"/>
          </a:lnRef>
          <a:fillRef idx="1">
            <a:schemeClr val="lt1"/>
          </a:fillRef>
          <a:effectRef idx="0">
            <a:schemeClr val="accent1"/>
          </a:effectRef>
          <a:fontRef idx="minor">
            <a:schemeClr val="dk1"/>
          </a:fontRef>
        </p:style>
        <p:txBody>
          <a:bodyPr rtlCol="0" anchor="ctr"/>
          <a:lstStyle/>
          <a:p>
            <a:pPr lvl="1"/>
            <a:r>
              <a:rPr lang="ja-JP" altLang="en-US" b="1" dirty="0"/>
              <a:t>　よくわからないし、</a:t>
            </a:r>
            <a:endParaRPr lang="en-US" altLang="ja-JP" b="1" dirty="0"/>
          </a:p>
          <a:p>
            <a:pPr lvl="1"/>
            <a:r>
              <a:rPr lang="ja-JP" altLang="en-US" b="1" dirty="0"/>
              <a:t>　自分には関係ないな</a:t>
            </a:r>
            <a:endParaRPr lang="en-US" altLang="ja-JP" b="1" dirty="0"/>
          </a:p>
        </p:txBody>
      </p:sp>
      <p:pic>
        <p:nvPicPr>
          <p:cNvPr id="58" name="図 5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76536" y="4802432"/>
            <a:ext cx="667204" cy="1043962"/>
          </a:xfrm>
          <a:prstGeom prst="rect">
            <a:avLst/>
          </a:prstGeom>
        </p:spPr>
      </p:pic>
      <p:pic>
        <p:nvPicPr>
          <p:cNvPr id="59" name="図 5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93876" y="4821685"/>
            <a:ext cx="791760" cy="1024710"/>
          </a:xfrm>
          <a:prstGeom prst="rect">
            <a:avLst/>
          </a:prstGeom>
        </p:spPr>
      </p:pic>
      <p:grpSp>
        <p:nvGrpSpPr>
          <p:cNvPr id="5" name="グループ化 4"/>
          <p:cNvGrpSpPr/>
          <p:nvPr/>
        </p:nvGrpSpPr>
        <p:grpSpPr>
          <a:xfrm>
            <a:off x="1185463" y="1933405"/>
            <a:ext cx="9851983" cy="2806014"/>
            <a:chOff x="1080019" y="2186761"/>
            <a:chExt cx="9851983" cy="3261298"/>
          </a:xfrm>
        </p:grpSpPr>
        <p:sp>
          <p:nvSpPr>
            <p:cNvPr id="43" name="角丸四角形 42"/>
            <p:cNvSpPr/>
            <p:nvPr/>
          </p:nvSpPr>
          <p:spPr>
            <a:xfrm>
              <a:off x="6354267" y="2872074"/>
              <a:ext cx="4577734" cy="720000"/>
            </a:xfrm>
            <a:prstGeom prst="roundRect">
              <a:avLst>
                <a:gd name="adj" fmla="val 11021"/>
              </a:avLst>
            </a:prstGeom>
            <a:ln w="28575"/>
          </p:spPr>
          <p:style>
            <a:lnRef idx="2">
              <a:schemeClr val="accent1"/>
            </a:lnRef>
            <a:fillRef idx="1">
              <a:schemeClr val="lt1"/>
            </a:fillRef>
            <a:effectRef idx="0">
              <a:schemeClr val="accent1"/>
            </a:effectRef>
            <a:fontRef idx="minor">
              <a:schemeClr val="dk1"/>
            </a:fontRef>
          </p:style>
          <p:txBody>
            <a:bodyPr rtlCol="0" anchor="ctr"/>
            <a:lstStyle/>
            <a:p>
              <a:pPr lvl="2"/>
              <a:r>
                <a:rPr lang="ja-JP" altLang="en-US" b="1" dirty="0"/>
                <a:t>　調査の結果、認知度５％</a:t>
              </a:r>
              <a:endParaRPr lang="en-US" altLang="ja-JP" b="1" dirty="0"/>
            </a:p>
            <a:p>
              <a:pPr lvl="2"/>
              <a:r>
                <a:rPr lang="ja-JP" altLang="en-US" b="1" dirty="0"/>
                <a:t>　特に</a:t>
              </a:r>
              <a:r>
                <a:rPr lang="en-US" altLang="ja-JP" b="1" dirty="0"/>
                <a:t>20</a:t>
              </a:r>
              <a:r>
                <a:rPr lang="ja-JP" altLang="en-US" b="1" dirty="0"/>
                <a:t>代が低い</a:t>
              </a:r>
              <a:endParaRPr lang="en-US" altLang="ja-JP" b="1" dirty="0"/>
            </a:p>
          </p:txBody>
        </p:sp>
        <p:sp>
          <p:nvSpPr>
            <p:cNvPr id="44" name="角丸四角形 43"/>
            <p:cNvSpPr/>
            <p:nvPr/>
          </p:nvSpPr>
          <p:spPr>
            <a:xfrm>
              <a:off x="6354268" y="3763995"/>
              <a:ext cx="4577734" cy="720000"/>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a:t>目的➡制度を知ってもらう</a:t>
              </a:r>
              <a:endParaRPr lang="en-US" altLang="ja-JP" dirty="0"/>
            </a:p>
            <a:p>
              <a:pPr algn="ctr"/>
              <a:r>
                <a:rPr lang="ja-JP" altLang="en-US" dirty="0"/>
                <a:t>ターゲット➡</a:t>
              </a:r>
              <a:r>
                <a:rPr lang="en-US" altLang="ja-JP" dirty="0"/>
                <a:t>20</a:t>
              </a:r>
              <a:r>
                <a:rPr lang="ja-JP" altLang="en-US" dirty="0"/>
                <a:t>代</a:t>
              </a:r>
              <a:endParaRPr lang="en-US" altLang="ja-JP" dirty="0"/>
            </a:p>
          </p:txBody>
        </p:sp>
        <p:sp>
          <p:nvSpPr>
            <p:cNvPr id="45" name="角丸四角形 44"/>
            <p:cNvSpPr/>
            <p:nvPr/>
          </p:nvSpPr>
          <p:spPr>
            <a:xfrm>
              <a:off x="6354267" y="4624087"/>
              <a:ext cx="4577734" cy="720000"/>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a:t>制度を知ってもらうための広報を、</a:t>
              </a:r>
              <a:endParaRPr lang="en-US" altLang="ja-JP" dirty="0"/>
            </a:p>
            <a:p>
              <a:pPr algn="ctr"/>
              <a:r>
                <a:rPr lang="ja-JP" altLang="en-US" dirty="0"/>
                <a:t>若年層向けのウェブ媒体で発信</a:t>
              </a:r>
              <a:endParaRPr lang="en-US" altLang="ja-JP" dirty="0"/>
            </a:p>
          </p:txBody>
        </p:sp>
        <p:grpSp>
          <p:nvGrpSpPr>
            <p:cNvPr id="47" name="グループ化 46"/>
            <p:cNvGrpSpPr/>
            <p:nvPr/>
          </p:nvGrpSpPr>
          <p:grpSpPr>
            <a:xfrm>
              <a:off x="8310534" y="3595257"/>
              <a:ext cx="528673" cy="1852802"/>
              <a:chOff x="2875100" y="3838321"/>
              <a:chExt cx="528673" cy="1852802"/>
            </a:xfrm>
          </p:grpSpPr>
          <p:sp>
            <p:nvSpPr>
              <p:cNvPr id="48" name="二等辺三角形 47"/>
              <p:cNvSpPr/>
              <p:nvPr/>
            </p:nvSpPr>
            <p:spPr>
              <a:xfrm rot="10800000">
                <a:off x="2875100" y="3838321"/>
                <a:ext cx="528673" cy="10397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二等辺三角形 48"/>
              <p:cNvSpPr/>
              <p:nvPr/>
            </p:nvSpPr>
            <p:spPr>
              <a:xfrm rot="10800000">
                <a:off x="2875100" y="4733426"/>
                <a:ext cx="528673" cy="10397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二等辺三角形 49"/>
              <p:cNvSpPr/>
              <p:nvPr/>
            </p:nvSpPr>
            <p:spPr>
              <a:xfrm rot="10800000">
                <a:off x="2875100" y="5587151"/>
                <a:ext cx="528673" cy="10397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角丸四角形 50"/>
            <p:cNvSpPr/>
            <p:nvPr/>
          </p:nvSpPr>
          <p:spPr>
            <a:xfrm>
              <a:off x="1080019" y="3709739"/>
              <a:ext cx="4591387" cy="720000"/>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a:t>すべての都民にとにかく広報しよう</a:t>
              </a:r>
              <a:endParaRPr lang="en-US" altLang="ja-JP" dirty="0"/>
            </a:p>
          </p:txBody>
        </p:sp>
        <p:sp>
          <p:nvSpPr>
            <p:cNvPr id="52" name="角丸四角形 51"/>
            <p:cNvSpPr/>
            <p:nvPr/>
          </p:nvSpPr>
          <p:spPr>
            <a:xfrm>
              <a:off x="1080020" y="4561098"/>
              <a:ext cx="4591388" cy="720000"/>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a:t>制度の詳細や申込方法など</a:t>
              </a:r>
              <a:endParaRPr lang="en-US" altLang="ja-JP" dirty="0"/>
            </a:p>
            <a:p>
              <a:pPr algn="ctr"/>
              <a:r>
                <a:rPr lang="ja-JP" altLang="en-US" dirty="0"/>
                <a:t>詰め込んだ広報</a:t>
              </a:r>
              <a:endParaRPr lang="en-US" altLang="ja-JP" dirty="0"/>
            </a:p>
          </p:txBody>
        </p:sp>
        <p:grpSp>
          <p:nvGrpSpPr>
            <p:cNvPr id="54" name="グループ化 53"/>
            <p:cNvGrpSpPr/>
            <p:nvPr/>
          </p:nvGrpSpPr>
          <p:grpSpPr>
            <a:xfrm>
              <a:off x="3036285" y="3595257"/>
              <a:ext cx="528674" cy="1796180"/>
              <a:chOff x="2875100" y="4168420"/>
              <a:chExt cx="528674" cy="1796180"/>
            </a:xfrm>
          </p:grpSpPr>
          <p:sp>
            <p:nvSpPr>
              <p:cNvPr id="55" name="二等辺三角形 54"/>
              <p:cNvSpPr/>
              <p:nvPr/>
            </p:nvSpPr>
            <p:spPr>
              <a:xfrm rot="10800000">
                <a:off x="2875101" y="4168420"/>
                <a:ext cx="528673" cy="10397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二等辺三角形 55"/>
              <p:cNvSpPr/>
              <p:nvPr/>
            </p:nvSpPr>
            <p:spPr>
              <a:xfrm rot="10800000">
                <a:off x="2875100" y="5006763"/>
                <a:ext cx="528673" cy="10397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二等辺三角形 56"/>
              <p:cNvSpPr/>
              <p:nvPr/>
            </p:nvSpPr>
            <p:spPr>
              <a:xfrm rot="10800000">
                <a:off x="2875100" y="5860628"/>
                <a:ext cx="528673" cy="10397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0" name="図 5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72458" y="2926699"/>
              <a:ext cx="806750" cy="606424"/>
            </a:xfrm>
            <a:prstGeom prst="rect">
              <a:avLst/>
            </a:prstGeom>
          </p:spPr>
        </p:pic>
        <p:sp>
          <p:nvSpPr>
            <p:cNvPr id="61" name="角丸四角形 60"/>
            <p:cNvSpPr/>
            <p:nvPr/>
          </p:nvSpPr>
          <p:spPr>
            <a:xfrm>
              <a:off x="1093226" y="2872074"/>
              <a:ext cx="4577734" cy="707882"/>
            </a:xfrm>
            <a:prstGeom prst="roundRect">
              <a:avLst>
                <a:gd name="adj" fmla="val 13280"/>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角丸四角形 61"/>
            <p:cNvSpPr/>
            <p:nvPr/>
          </p:nvSpPr>
          <p:spPr>
            <a:xfrm>
              <a:off x="1093226" y="2186761"/>
              <a:ext cx="9838775" cy="540000"/>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a:t>既存制度の申込者が少なく、今年度は申込者の増加が求められている。</a:t>
              </a:r>
              <a:endParaRPr lang="en-US" altLang="ja-JP" dirty="0"/>
            </a:p>
          </p:txBody>
        </p:sp>
        <p:sp>
          <p:nvSpPr>
            <p:cNvPr id="63" name="二等辺三角形 62"/>
            <p:cNvSpPr/>
            <p:nvPr/>
          </p:nvSpPr>
          <p:spPr>
            <a:xfrm rot="10800000">
              <a:off x="8310533" y="2741126"/>
              <a:ext cx="528673" cy="10397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二等辺三角形 63"/>
            <p:cNvSpPr/>
            <p:nvPr/>
          </p:nvSpPr>
          <p:spPr>
            <a:xfrm rot="10800000">
              <a:off x="3036284" y="2738293"/>
              <a:ext cx="528673" cy="10397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8" name="図 6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98931" y="4851358"/>
            <a:ext cx="666000" cy="995036"/>
          </a:xfrm>
          <a:prstGeom prst="rect">
            <a:avLst/>
          </a:prstGeom>
        </p:spPr>
      </p:pic>
      <p:sp>
        <p:nvSpPr>
          <p:cNvPr id="69" name="楕円 68"/>
          <p:cNvSpPr/>
          <p:nvPr/>
        </p:nvSpPr>
        <p:spPr>
          <a:xfrm>
            <a:off x="6379857" y="4693307"/>
            <a:ext cx="792000" cy="79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kumimoji="1" lang="ja-JP" altLang="en-US" sz="1200" b="1" spc="-150" dirty="0">
              <a:latin typeface="Meiryo UI" panose="020B0604030504040204" pitchFamily="50" charset="-128"/>
              <a:ea typeface="Meiryo UI" panose="020B0604030504040204" pitchFamily="50" charset="-128"/>
            </a:endParaRPr>
          </a:p>
        </p:txBody>
      </p:sp>
      <p:sp>
        <p:nvSpPr>
          <p:cNvPr id="70" name="正方形/長方形 69"/>
          <p:cNvSpPr/>
          <p:nvPr/>
        </p:nvSpPr>
        <p:spPr>
          <a:xfrm>
            <a:off x="6332466" y="4880191"/>
            <a:ext cx="886781" cy="400110"/>
          </a:xfrm>
          <a:prstGeom prst="rect">
            <a:avLst/>
          </a:prstGeom>
        </p:spPr>
        <p:txBody>
          <a:bodyPr wrap="none">
            <a:spAutoFit/>
          </a:bodyPr>
          <a:lstStyle/>
          <a:p>
            <a:pPr algn="ctr"/>
            <a:r>
              <a:rPr lang="ja-JP" altLang="en-US" sz="2000" b="1" spc="-150" dirty="0">
                <a:solidFill>
                  <a:schemeClr val="bg1"/>
                </a:solidFill>
                <a:latin typeface="Meiryo UI" panose="020B0604030504040204" pitchFamily="50" charset="-128"/>
                <a:ea typeface="Meiryo UI" panose="020B0604030504040204" pitchFamily="50" charset="-128"/>
              </a:rPr>
              <a:t>伝わる</a:t>
            </a:r>
            <a:r>
              <a:rPr lang="en-US" altLang="ja-JP" sz="2000" b="1" spc="-150" dirty="0">
                <a:solidFill>
                  <a:schemeClr val="bg1"/>
                </a:solidFill>
                <a:latin typeface="Meiryo UI" panose="020B0604030504040204" pitchFamily="50" charset="-128"/>
                <a:ea typeface="Meiryo UI" panose="020B0604030504040204" pitchFamily="50" charset="-128"/>
              </a:rPr>
              <a:t>!</a:t>
            </a:r>
            <a:endParaRPr lang="ja-JP" altLang="en-US" sz="2000" b="1" spc="-150" dirty="0">
              <a:solidFill>
                <a:schemeClr val="bg1"/>
              </a:solidFill>
              <a:latin typeface="Meiryo UI" panose="020B0604030504040204" pitchFamily="50" charset="-128"/>
              <a:ea typeface="Meiryo UI" panose="020B0604030504040204" pitchFamily="50" charset="-128"/>
            </a:endParaRPr>
          </a:p>
        </p:txBody>
      </p:sp>
      <p:grpSp>
        <p:nvGrpSpPr>
          <p:cNvPr id="71" name="グループ化 70"/>
          <p:cNvGrpSpPr/>
          <p:nvPr/>
        </p:nvGrpSpPr>
        <p:grpSpPr>
          <a:xfrm>
            <a:off x="1092098" y="4629780"/>
            <a:ext cx="792000" cy="794395"/>
            <a:chOff x="7066413" y="718496"/>
            <a:chExt cx="792000" cy="794395"/>
          </a:xfrm>
        </p:grpSpPr>
        <p:sp>
          <p:nvSpPr>
            <p:cNvPr id="72" name="楕円 71"/>
            <p:cNvSpPr/>
            <p:nvPr/>
          </p:nvSpPr>
          <p:spPr>
            <a:xfrm>
              <a:off x="7066413" y="718496"/>
              <a:ext cx="792000" cy="79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kumimoji="1" lang="ja-JP" altLang="en-US" sz="1200" b="1" spc="-150" dirty="0">
                <a:latin typeface="Meiryo UI" panose="020B0604030504040204" pitchFamily="50" charset="-128"/>
                <a:ea typeface="Meiryo UI" panose="020B0604030504040204" pitchFamily="50" charset="-128"/>
              </a:endParaRPr>
            </a:p>
          </p:txBody>
        </p:sp>
        <p:sp>
          <p:nvSpPr>
            <p:cNvPr id="73" name="正方形/長方形 72"/>
            <p:cNvSpPr/>
            <p:nvPr/>
          </p:nvSpPr>
          <p:spPr>
            <a:xfrm>
              <a:off x="7085547" y="728061"/>
              <a:ext cx="753732" cy="784830"/>
            </a:xfrm>
            <a:prstGeom prst="rect">
              <a:avLst/>
            </a:prstGeom>
          </p:spPr>
          <p:txBody>
            <a:bodyPr wrap="none">
              <a:spAutoFit/>
            </a:bodyPr>
            <a:lstStyle/>
            <a:p>
              <a:pPr algn="ctr">
                <a:lnSpc>
                  <a:spcPts val="1800"/>
                </a:lnSpc>
              </a:pPr>
              <a:r>
                <a:rPr lang="ja-JP" altLang="en-US" sz="1600" b="1" dirty="0">
                  <a:solidFill>
                    <a:schemeClr val="bg1"/>
                  </a:solidFill>
                  <a:latin typeface="Meiryo UI" panose="020B0604030504040204" pitchFamily="50" charset="-128"/>
                  <a:ea typeface="Meiryo UI" panose="020B0604030504040204" pitchFamily="50" charset="-128"/>
                </a:rPr>
                <a:t>誰にも</a:t>
              </a:r>
              <a:endParaRPr lang="en-US" altLang="ja-JP" sz="1600" b="1" dirty="0">
                <a:solidFill>
                  <a:schemeClr val="bg1"/>
                </a:solidFill>
                <a:latin typeface="Meiryo UI" panose="020B0604030504040204" pitchFamily="50" charset="-128"/>
                <a:ea typeface="Meiryo UI" panose="020B0604030504040204" pitchFamily="50" charset="-128"/>
              </a:endParaRPr>
            </a:p>
            <a:p>
              <a:pPr algn="ctr">
                <a:lnSpc>
                  <a:spcPts val="1800"/>
                </a:lnSpc>
              </a:pPr>
              <a:r>
                <a:rPr lang="ja-JP" altLang="en-US" sz="1600" b="1" dirty="0">
                  <a:solidFill>
                    <a:schemeClr val="bg1"/>
                  </a:solidFill>
                  <a:latin typeface="Meiryo UI" panose="020B0604030504040204" pitchFamily="50" charset="-128"/>
                  <a:ea typeface="Meiryo UI" panose="020B0604030504040204" pitchFamily="50" charset="-128"/>
                </a:rPr>
                <a:t>伝</a:t>
              </a:r>
              <a:r>
                <a:rPr lang="ja-JP" altLang="en-US" sz="1600" b="1" dirty="0" err="1">
                  <a:solidFill>
                    <a:schemeClr val="bg1"/>
                  </a:solidFill>
                  <a:latin typeface="Meiryo UI" panose="020B0604030504040204" pitchFamily="50" charset="-128"/>
                  <a:ea typeface="Meiryo UI" panose="020B0604030504040204" pitchFamily="50" charset="-128"/>
                </a:rPr>
                <a:t>わら</a:t>
              </a:r>
              <a:endParaRPr lang="en-US" altLang="ja-JP" sz="1600" b="1" dirty="0">
                <a:solidFill>
                  <a:schemeClr val="bg1"/>
                </a:solidFill>
                <a:latin typeface="Meiryo UI" panose="020B0604030504040204" pitchFamily="50" charset="-128"/>
                <a:ea typeface="Meiryo UI" panose="020B0604030504040204" pitchFamily="50" charset="-128"/>
              </a:endParaRPr>
            </a:p>
            <a:p>
              <a:pPr algn="ctr">
                <a:lnSpc>
                  <a:spcPts val="1800"/>
                </a:lnSpc>
              </a:pPr>
              <a:r>
                <a:rPr lang="ja-JP" altLang="en-US" sz="1600" b="1" spc="-150" dirty="0">
                  <a:solidFill>
                    <a:schemeClr val="bg1"/>
                  </a:solidFill>
                  <a:latin typeface="Meiryo UI" panose="020B0604030504040204" pitchFamily="50" charset="-128"/>
                  <a:ea typeface="Meiryo UI" panose="020B0604030504040204" pitchFamily="50" charset="-128"/>
                </a:rPr>
                <a:t>ない</a:t>
              </a:r>
              <a:r>
                <a:rPr lang="en-US" altLang="ja-JP" sz="1600" b="1" spc="-150" dirty="0">
                  <a:solidFill>
                    <a:schemeClr val="bg1"/>
                  </a:solidFill>
                  <a:latin typeface="Meiryo UI" panose="020B0604030504040204" pitchFamily="50" charset="-128"/>
                  <a:ea typeface="Meiryo UI" panose="020B0604030504040204" pitchFamily="50" charset="-128"/>
                </a:rPr>
                <a:t>…</a:t>
              </a:r>
              <a:endParaRPr lang="ja-JP" altLang="en-US" sz="1600" b="1" spc="-150" dirty="0">
                <a:solidFill>
                  <a:schemeClr val="bg1"/>
                </a:solidFill>
                <a:latin typeface="Meiryo UI" panose="020B0604030504040204" pitchFamily="50" charset="-128"/>
                <a:ea typeface="Meiryo UI" panose="020B0604030504040204" pitchFamily="50" charset="-128"/>
              </a:endParaRPr>
            </a:p>
          </p:txBody>
        </p:sp>
      </p:grpSp>
      <p:sp>
        <p:nvSpPr>
          <p:cNvPr id="41" name="テキスト ボックス 40"/>
          <p:cNvSpPr txBox="1"/>
          <p:nvPr/>
        </p:nvSpPr>
        <p:spPr>
          <a:xfrm>
            <a:off x="855642" y="1269519"/>
            <a:ext cx="633792" cy="633792"/>
          </a:xfrm>
          <a:prstGeom prst="mathMultiply">
            <a:avLst/>
          </a:prstGeom>
          <a:solidFill>
            <a:srgbClr val="468AED"/>
          </a:solidFill>
        </p:spPr>
        <p:txBody>
          <a:bodyPr wrap="square" lIns="0" tIns="0" rIns="0" bIns="0" rtlCol="0" anchor="ctr" anchorCtr="0">
            <a:noAutofit/>
          </a:bodyPr>
          <a:lstStyle/>
          <a:p>
            <a:pPr algn="ctr"/>
            <a:r>
              <a:rPr lang="en-US" altLang="ja-JP" sz="1400" b="1" dirty="0"/>
              <a:t>NG</a:t>
            </a:r>
            <a:endParaRPr kumimoji="1" lang="ja-JP" altLang="en-US" sz="1400" b="1" dirty="0"/>
          </a:p>
        </p:txBody>
      </p:sp>
      <p:sp>
        <p:nvSpPr>
          <p:cNvPr id="77" name="テキスト ボックス 76"/>
          <p:cNvSpPr txBox="1"/>
          <p:nvPr/>
        </p:nvSpPr>
        <p:spPr>
          <a:xfrm>
            <a:off x="1581649" y="1370488"/>
            <a:ext cx="3437068" cy="369332"/>
          </a:xfrm>
          <a:prstGeom prst="rect">
            <a:avLst/>
          </a:prstGeom>
          <a:noFill/>
        </p:spPr>
        <p:txBody>
          <a:bodyPr wrap="square" rtlCol="0">
            <a:spAutoFit/>
          </a:bodyPr>
          <a:lstStyle/>
          <a:p>
            <a:r>
              <a:rPr lang="ja-JP" altLang="en-US" b="1" dirty="0">
                <a:solidFill>
                  <a:schemeClr val="tx1">
                    <a:lumMod val="90000"/>
                    <a:lumOff val="10000"/>
                  </a:schemeClr>
                </a:solidFill>
                <a:latin typeface="Meiryo UI" panose="020B0604030504040204" pitchFamily="50" charset="-128"/>
                <a:ea typeface="Meiryo UI" panose="020B0604030504040204" pitchFamily="50" charset="-128"/>
              </a:rPr>
              <a:t>いきなり広報を始めてしまう</a:t>
            </a:r>
            <a:endParaRPr lang="en-US" altLang="ja-JP" b="1"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78" name="テキスト ボックス 77"/>
          <p:cNvSpPr txBox="1"/>
          <p:nvPr/>
        </p:nvSpPr>
        <p:spPr>
          <a:xfrm>
            <a:off x="6293835" y="1319061"/>
            <a:ext cx="504000" cy="504000"/>
          </a:xfrm>
          <a:prstGeom prst="donut">
            <a:avLst/>
          </a:prstGeom>
          <a:solidFill>
            <a:srgbClr val="468AED"/>
          </a:solidFill>
        </p:spPr>
        <p:txBody>
          <a:bodyPr wrap="square" lIns="0" tIns="0" rIns="0" bIns="0" rtlCol="0" anchor="ctr" anchorCtr="0">
            <a:noAutofit/>
          </a:bodyPr>
          <a:lstStyle/>
          <a:p>
            <a:pPr algn="ctr"/>
            <a:r>
              <a:rPr kumimoji="1" lang="en-US" altLang="ja-JP" b="1" dirty="0"/>
              <a:t>OK</a:t>
            </a:r>
            <a:endParaRPr kumimoji="1" lang="ja-JP" altLang="en-US" b="1" dirty="0"/>
          </a:p>
        </p:txBody>
      </p:sp>
      <p:sp>
        <p:nvSpPr>
          <p:cNvPr id="79" name="テキスト ボックス 78"/>
          <p:cNvSpPr txBox="1"/>
          <p:nvPr/>
        </p:nvSpPr>
        <p:spPr>
          <a:xfrm>
            <a:off x="6815147" y="1396003"/>
            <a:ext cx="4793626" cy="369332"/>
          </a:xfrm>
          <a:prstGeom prst="rect">
            <a:avLst/>
          </a:prstGeom>
          <a:noFill/>
        </p:spPr>
        <p:txBody>
          <a:bodyPr wrap="square" rtlCol="0">
            <a:spAutoFit/>
          </a:bodyPr>
          <a:lstStyle/>
          <a:p>
            <a:r>
              <a:rPr lang="ja-JP" altLang="en-US" b="1" dirty="0">
                <a:solidFill>
                  <a:srgbClr val="468AED"/>
                </a:solidFill>
                <a:latin typeface="Meiryo UI" panose="020B0604030504040204" pitchFamily="50" charset="-128"/>
                <a:ea typeface="Meiryo UI" panose="020B0604030504040204" pitchFamily="50" charset="-128"/>
              </a:rPr>
              <a:t>現状を把握し、目的やターゲットを定めて広報する</a:t>
            </a:r>
            <a:endParaRPr lang="en-US" altLang="ja-JP" b="1" dirty="0">
              <a:solidFill>
                <a:srgbClr val="468AED"/>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30373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円弧 102"/>
          <p:cNvSpPr/>
          <p:nvPr/>
        </p:nvSpPr>
        <p:spPr>
          <a:xfrm rot="18900000">
            <a:off x="7259690" y="2694084"/>
            <a:ext cx="3613810" cy="3613810"/>
          </a:xfrm>
          <a:prstGeom prst="arc">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4" name="円弧 103"/>
          <p:cNvSpPr/>
          <p:nvPr/>
        </p:nvSpPr>
        <p:spPr>
          <a:xfrm rot="18900000">
            <a:off x="6964868" y="2403661"/>
            <a:ext cx="4676845" cy="4676845"/>
          </a:xfrm>
          <a:prstGeom prst="arc">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D3F91C73-26AC-4C8A-A02E-1EFCBE67248A}" type="slidenum">
              <a:rPr kumimoji="1" lang="ja-JP" altLang="en-US" smtClean="0"/>
              <a:t>8</a:t>
            </a:fld>
            <a:endParaRPr kumimoji="1" lang="ja-JP" altLang="en-US" dirty="0"/>
          </a:p>
        </p:txBody>
      </p:sp>
      <p:sp>
        <p:nvSpPr>
          <p:cNvPr id="10" name="テキスト ボックス 9"/>
          <p:cNvSpPr txBox="1"/>
          <p:nvPr/>
        </p:nvSpPr>
        <p:spPr>
          <a:xfrm>
            <a:off x="243892" y="297154"/>
            <a:ext cx="11704216" cy="757386"/>
          </a:xfrm>
          <a:prstGeom prst="roundRect">
            <a:avLst>
              <a:gd name="adj" fmla="val 50000"/>
            </a:avLst>
          </a:prstGeom>
          <a:solidFill>
            <a:srgbClr val="468AED"/>
          </a:solidFill>
        </p:spPr>
        <p:txBody>
          <a:bodyPr wrap="square" bIns="0" rtlCol="0" anchor="ctr">
            <a:spAutoFit/>
          </a:bodyPr>
          <a:lstStyle/>
          <a:p>
            <a:r>
              <a:rPr lang="en-US" altLang="ja-JP" sz="3200" b="1" dirty="0">
                <a:solidFill>
                  <a:schemeClr val="bg1"/>
                </a:solidFill>
                <a:latin typeface="Arial" panose="020B0604020202020204" pitchFamily="34" charset="0"/>
                <a:ea typeface="メイリオ" panose="020B0604030504040204" pitchFamily="50" charset="-128"/>
                <a:cs typeface="Arial" panose="020B0604020202020204" pitchFamily="34" charset="0"/>
              </a:rPr>
              <a:t>1-3</a:t>
            </a:r>
            <a:r>
              <a:rPr lang="ja-JP" altLang="en-US" sz="3200" b="1" dirty="0">
                <a:solidFill>
                  <a:schemeClr val="bg1"/>
                </a:solidFill>
                <a:latin typeface="メイリオ" panose="020B0604030504040204" pitchFamily="50" charset="-128"/>
                <a:ea typeface="メイリオ" panose="020B0604030504040204" pitchFamily="50" charset="-128"/>
              </a:rPr>
              <a:t>　全都民向けの「貼っただけ広報」にしない</a:t>
            </a:r>
            <a:endParaRPr lang="en-US" altLang="ja-JP" sz="3200" b="1" dirty="0">
              <a:solidFill>
                <a:schemeClr val="bg1"/>
              </a:solidFill>
              <a:latin typeface="メイリオ" panose="020B0604030504040204" pitchFamily="50" charset="-128"/>
              <a:ea typeface="メイリオ" panose="020B0604030504040204" pitchFamily="50" charset="-128"/>
            </a:endParaRPr>
          </a:p>
        </p:txBody>
      </p:sp>
      <p:sp>
        <p:nvSpPr>
          <p:cNvPr id="4" name="Rectangle 2"/>
          <p:cNvSpPr>
            <a:spLocks noChangeArrowheads="1"/>
          </p:cNvSpPr>
          <p:nvPr/>
        </p:nvSpPr>
        <p:spPr bwMode="auto">
          <a:xfrm flipV="1">
            <a:off x="6890392" y="-1"/>
            <a:ext cx="53016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42" name="テキスト ボックス 41"/>
          <p:cNvSpPr txBox="1"/>
          <p:nvPr/>
        </p:nvSpPr>
        <p:spPr>
          <a:xfrm>
            <a:off x="669476" y="5874720"/>
            <a:ext cx="11522524" cy="738664"/>
          </a:xfrm>
          <a:prstGeom prst="rect">
            <a:avLst/>
          </a:prstGeom>
          <a:noFill/>
        </p:spPr>
        <p:txBody>
          <a:bodyPr wrap="square" rtlCol="0">
            <a:spAutoFit/>
          </a:bodyPr>
          <a:lstStyle/>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「ターゲット＝全都民」になりがちな都庁広報ですが、全都民向け広報は、逆に誰からも「ひとごと」と捉えられ、誰にも届きません。</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行政は誰かを除外できないという意見もありますが、広報は、１つの動画やポスターで完結するものではありません。</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全都民向けの情報は</a:t>
            </a:r>
            <a:r>
              <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rPr>
              <a:t>HP</a:t>
            </a: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に掲載し、その他広報は特に伝えたい人に絞るなど、複数の手法の使い分けを考えましょう。</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sp>
        <p:nvSpPr>
          <p:cNvPr id="40" name="テキスト ボックス 39"/>
          <p:cNvSpPr txBox="1"/>
          <p:nvPr/>
        </p:nvSpPr>
        <p:spPr>
          <a:xfrm>
            <a:off x="855642" y="1269519"/>
            <a:ext cx="633792" cy="633792"/>
          </a:xfrm>
          <a:prstGeom prst="mathMultiply">
            <a:avLst/>
          </a:prstGeom>
          <a:solidFill>
            <a:srgbClr val="468AED"/>
          </a:solidFill>
        </p:spPr>
        <p:txBody>
          <a:bodyPr wrap="square" lIns="0" tIns="0" rIns="0" bIns="0" rtlCol="0" anchor="ctr" anchorCtr="0">
            <a:noAutofit/>
          </a:bodyPr>
          <a:lstStyle/>
          <a:p>
            <a:pPr algn="ctr"/>
            <a:r>
              <a:rPr lang="en-US" altLang="ja-JP" sz="1400" b="1" dirty="0"/>
              <a:t>NG</a:t>
            </a:r>
            <a:endParaRPr kumimoji="1" lang="ja-JP" altLang="en-US" sz="1400" b="1" dirty="0"/>
          </a:p>
        </p:txBody>
      </p:sp>
      <p:sp>
        <p:nvSpPr>
          <p:cNvPr id="65" name="テキスト ボックス 64"/>
          <p:cNvSpPr txBox="1"/>
          <p:nvPr/>
        </p:nvSpPr>
        <p:spPr>
          <a:xfrm>
            <a:off x="1489434" y="1397597"/>
            <a:ext cx="3437068" cy="369332"/>
          </a:xfrm>
          <a:prstGeom prst="rect">
            <a:avLst/>
          </a:prstGeom>
          <a:noFill/>
        </p:spPr>
        <p:txBody>
          <a:bodyPr wrap="square" rtlCol="0">
            <a:spAutoFit/>
          </a:bodyPr>
          <a:lstStyle/>
          <a:p>
            <a:r>
              <a:rPr lang="ja-JP" altLang="en-US" b="1" dirty="0">
                <a:solidFill>
                  <a:schemeClr val="tx1">
                    <a:lumMod val="90000"/>
                    <a:lumOff val="10000"/>
                  </a:schemeClr>
                </a:solidFill>
                <a:latin typeface="Meiryo UI" panose="020B0604030504040204" pitchFamily="50" charset="-128"/>
                <a:ea typeface="Meiryo UI" panose="020B0604030504040204" pitchFamily="50" charset="-128"/>
              </a:rPr>
              <a:t>全都民に公開して満足</a:t>
            </a:r>
            <a:endParaRPr lang="en-US" altLang="ja-JP" b="1"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66" name="テキスト ボックス 65"/>
          <p:cNvSpPr txBox="1"/>
          <p:nvPr/>
        </p:nvSpPr>
        <p:spPr>
          <a:xfrm>
            <a:off x="6293835" y="1319061"/>
            <a:ext cx="504000" cy="504000"/>
          </a:xfrm>
          <a:prstGeom prst="donut">
            <a:avLst/>
          </a:prstGeom>
          <a:solidFill>
            <a:srgbClr val="468AED"/>
          </a:solidFill>
        </p:spPr>
        <p:txBody>
          <a:bodyPr wrap="square" lIns="0" tIns="0" rIns="0" bIns="0" rtlCol="0" anchor="ctr" anchorCtr="0">
            <a:noAutofit/>
          </a:bodyPr>
          <a:lstStyle/>
          <a:p>
            <a:pPr algn="ctr"/>
            <a:r>
              <a:rPr kumimoji="1" lang="en-US" altLang="ja-JP" b="1" dirty="0"/>
              <a:t>OK</a:t>
            </a:r>
            <a:endParaRPr kumimoji="1" lang="ja-JP" altLang="en-US" b="1" dirty="0"/>
          </a:p>
        </p:txBody>
      </p:sp>
      <p:sp>
        <p:nvSpPr>
          <p:cNvPr id="67" name="テキスト ボックス 66"/>
          <p:cNvSpPr txBox="1"/>
          <p:nvPr/>
        </p:nvSpPr>
        <p:spPr>
          <a:xfrm>
            <a:off x="6815147" y="1396003"/>
            <a:ext cx="4793626" cy="369332"/>
          </a:xfrm>
          <a:prstGeom prst="rect">
            <a:avLst/>
          </a:prstGeom>
          <a:noFill/>
        </p:spPr>
        <p:txBody>
          <a:bodyPr wrap="square" rtlCol="0">
            <a:spAutoFit/>
          </a:bodyPr>
          <a:lstStyle/>
          <a:p>
            <a:r>
              <a:rPr lang="ja-JP" altLang="en-US" b="1" dirty="0">
                <a:solidFill>
                  <a:srgbClr val="468AED"/>
                </a:solidFill>
                <a:latin typeface="Meiryo UI" panose="020B0604030504040204" pitchFamily="50" charset="-128"/>
                <a:ea typeface="Meiryo UI" panose="020B0604030504040204" pitchFamily="50" charset="-128"/>
              </a:rPr>
              <a:t>ターゲットに刺さる広報を行う</a:t>
            </a:r>
            <a:endParaRPr lang="en-US" altLang="ja-JP" b="1" dirty="0">
              <a:solidFill>
                <a:srgbClr val="468AED"/>
              </a:solidFill>
              <a:latin typeface="Meiryo UI" panose="020B0604030504040204" pitchFamily="50" charset="-128"/>
              <a:ea typeface="Meiryo UI" panose="020B0604030504040204" pitchFamily="50" charset="-128"/>
            </a:endParaRPr>
          </a:p>
        </p:txBody>
      </p:sp>
      <p:sp>
        <p:nvSpPr>
          <p:cNvPr id="75" name="角丸四角形 74"/>
          <p:cNvSpPr/>
          <p:nvPr/>
        </p:nvSpPr>
        <p:spPr>
          <a:xfrm>
            <a:off x="1156397" y="2591111"/>
            <a:ext cx="736869" cy="30986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b="1" dirty="0">
                <a:solidFill>
                  <a:sysClr val="windowText" lastClr="000000"/>
                </a:solidFill>
              </a:rPr>
              <a:t>行政</a:t>
            </a:r>
          </a:p>
        </p:txBody>
      </p:sp>
      <p:pic>
        <p:nvPicPr>
          <p:cNvPr id="76" name="図 7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6092" y="2900973"/>
            <a:ext cx="597480" cy="808772"/>
          </a:xfrm>
          <a:prstGeom prst="rect">
            <a:avLst/>
          </a:prstGeom>
        </p:spPr>
      </p:pic>
      <p:sp>
        <p:nvSpPr>
          <p:cNvPr id="81" name="テキスト ボックス 80"/>
          <p:cNvSpPr txBox="1"/>
          <p:nvPr/>
        </p:nvSpPr>
        <p:spPr>
          <a:xfrm>
            <a:off x="2472562" y="3724372"/>
            <a:ext cx="1098751" cy="343318"/>
          </a:xfrm>
          <a:prstGeom prst="rect">
            <a:avLst/>
          </a:prstGeom>
          <a:noFill/>
          <a:ln>
            <a:solidFill>
              <a:srgbClr val="29ABE2"/>
            </a:solidFill>
          </a:ln>
        </p:spPr>
        <p:txBody>
          <a:bodyPr wrap="square" rtlCol="0">
            <a:spAutoFit/>
          </a:bodyPr>
          <a:lstStyle/>
          <a:p>
            <a:pPr algn="ctr"/>
            <a:r>
              <a:rPr lang="ja-JP" altLang="en-US" sz="1600" b="1" dirty="0">
                <a:solidFill>
                  <a:schemeClr val="tx1">
                    <a:lumMod val="90000"/>
                    <a:lumOff val="10000"/>
                  </a:schemeClr>
                </a:solidFill>
                <a:latin typeface="游ゴシック" panose="020B0400000000000000" pitchFamily="50" charset="-128"/>
                <a:ea typeface="游ゴシック" panose="020B0400000000000000" pitchFamily="50" charset="-128"/>
              </a:rPr>
              <a:t>公開情報</a:t>
            </a:r>
            <a:endParaRPr lang="en-US" altLang="ja-JP" sz="1600" b="1" dirty="0">
              <a:solidFill>
                <a:schemeClr val="tx1">
                  <a:lumMod val="90000"/>
                  <a:lumOff val="10000"/>
                </a:schemeClr>
              </a:solidFill>
              <a:latin typeface="游ゴシック" panose="020B0400000000000000" pitchFamily="50" charset="-128"/>
              <a:ea typeface="游ゴシック" panose="020B0400000000000000" pitchFamily="50" charset="-128"/>
            </a:endParaRPr>
          </a:p>
        </p:txBody>
      </p:sp>
      <p:sp>
        <p:nvSpPr>
          <p:cNvPr id="82" name="角丸四角形 81"/>
          <p:cNvSpPr/>
          <p:nvPr/>
        </p:nvSpPr>
        <p:spPr>
          <a:xfrm>
            <a:off x="4898249" y="3023277"/>
            <a:ext cx="840271" cy="36964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b="1" dirty="0">
                <a:solidFill>
                  <a:sysClr val="windowText" lastClr="000000"/>
                </a:solidFill>
              </a:rPr>
              <a:t>都民</a:t>
            </a:r>
            <a:endParaRPr kumimoji="1" lang="ja-JP" altLang="en-US" b="1" dirty="0">
              <a:solidFill>
                <a:sysClr val="windowText" lastClr="000000"/>
              </a:solidFill>
            </a:endParaRPr>
          </a:p>
        </p:txBody>
      </p:sp>
      <p:sp>
        <p:nvSpPr>
          <p:cNvPr id="83" name="テキスト ボックス 82"/>
          <p:cNvSpPr txBox="1"/>
          <p:nvPr/>
        </p:nvSpPr>
        <p:spPr>
          <a:xfrm>
            <a:off x="10094303" y="3777149"/>
            <a:ext cx="1462807" cy="338554"/>
          </a:xfrm>
          <a:prstGeom prst="rect">
            <a:avLst/>
          </a:prstGeom>
          <a:noFill/>
          <a:ln>
            <a:solidFill>
              <a:srgbClr val="29ABE2"/>
            </a:solidFill>
          </a:ln>
        </p:spPr>
        <p:txBody>
          <a:bodyPr wrap="square" rtlCol="0">
            <a:spAutoFit/>
          </a:bodyPr>
          <a:lstStyle/>
          <a:p>
            <a:pPr algn="ctr"/>
            <a:r>
              <a:rPr lang="ja-JP" altLang="en-US" sz="1600" b="1" dirty="0">
                <a:solidFill>
                  <a:schemeClr val="tx1">
                    <a:lumMod val="90000"/>
                    <a:lumOff val="10000"/>
                  </a:schemeClr>
                </a:solidFill>
                <a:latin typeface="游ゴシック" panose="020B0400000000000000" pitchFamily="50" charset="-128"/>
                <a:ea typeface="游ゴシック" panose="020B0400000000000000" pitchFamily="50" charset="-128"/>
              </a:rPr>
              <a:t>届けたい情報</a:t>
            </a:r>
            <a:endParaRPr lang="en-US" altLang="ja-JP" sz="1600" b="1" dirty="0">
              <a:solidFill>
                <a:schemeClr val="tx1">
                  <a:lumMod val="90000"/>
                  <a:lumOff val="10000"/>
                </a:schemeClr>
              </a:solidFill>
              <a:latin typeface="游ゴシック" panose="020B0400000000000000" pitchFamily="50" charset="-128"/>
              <a:ea typeface="游ゴシック" panose="020B0400000000000000" pitchFamily="50" charset="-128"/>
            </a:endParaRPr>
          </a:p>
        </p:txBody>
      </p:sp>
      <p:pic>
        <p:nvPicPr>
          <p:cNvPr id="84" name="図 8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59326" y="2870769"/>
            <a:ext cx="882527" cy="882527"/>
          </a:xfrm>
          <a:prstGeom prst="rect">
            <a:avLst/>
          </a:prstGeom>
        </p:spPr>
      </p:pic>
      <p:pic>
        <p:nvPicPr>
          <p:cNvPr id="85" name="図 8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3845471" y="2568052"/>
            <a:ext cx="720000" cy="1122807"/>
          </a:xfrm>
          <a:prstGeom prst="rect">
            <a:avLst/>
          </a:prstGeom>
        </p:spPr>
      </p:pic>
      <p:pic>
        <p:nvPicPr>
          <p:cNvPr id="86" name="図 8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4352810" y="2789579"/>
            <a:ext cx="720000" cy="1117242"/>
          </a:xfrm>
          <a:prstGeom prst="rect">
            <a:avLst/>
          </a:prstGeom>
        </p:spPr>
      </p:pic>
      <p:pic>
        <p:nvPicPr>
          <p:cNvPr id="87" name="図 8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736029" y="3008054"/>
            <a:ext cx="580419" cy="737040"/>
          </a:xfrm>
          <a:prstGeom prst="rect">
            <a:avLst/>
          </a:prstGeom>
        </p:spPr>
      </p:pic>
      <p:pic>
        <p:nvPicPr>
          <p:cNvPr id="88" name="図 8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271764" y="3014227"/>
            <a:ext cx="580419" cy="737040"/>
          </a:xfrm>
          <a:prstGeom prst="rect">
            <a:avLst/>
          </a:prstGeom>
        </p:spPr>
      </p:pic>
      <p:sp>
        <p:nvSpPr>
          <p:cNvPr id="89" name="角丸四角形 88"/>
          <p:cNvSpPr/>
          <p:nvPr/>
        </p:nvSpPr>
        <p:spPr>
          <a:xfrm>
            <a:off x="6513960" y="2601535"/>
            <a:ext cx="736869" cy="30986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b="1" dirty="0">
                <a:solidFill>
                  <a:sysClr val="windowText" lastClr="000000"/>
                </a:solidFill>
              </a:rPr>
              <a:t>行政</a:t>
            </a:r>
          </a:p>
        </p:txBody>
      </p:sp>
      <p:pic>
        <p:nvPicPr>
          <p:cNvPr id="90" name="図 8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91999" y="2951368"/>
            <a:ext cx="597480" cy="808772"/>
          </a:xfrm>
          <a:prstGeom prst="rect">
            <a:avLst/>
          </a:prstGeom>
        </p:spPr>
      </p:pic>
      <p:sp>
        <p:nvSpPr>
          <p:cNvPr id="92" name="テキスト ボックス 91"/>
          <p:cNvSpPr txBox="1"/>
          <p:nvPr/>
        </p:nvSpPr>
        <p:spPr>
          <a:xfrm>
            <a:off x="8248044" y="3774767"/>
            <a:ext cx="1098751" cy="343318"/>
          </a:xfrm>
          <a:prstGeom prst="rect">
            <a:avLst/>
          </a:prstGeom>
          <a:noFill/>
          <a:ln>
            <a:solidFill>
              <a:srgbClr val="29ABE2"/>
            </a:solidFill>
          </a:ln>
        </p:spPr>
        <p:txBody>
          <a:bodyPr wrap="square" rtlCol="0">
            <a:spAutoFit/>
          </a:bodyPr>
          <a:lstStyle/>
          <a:p>
            <a:pPr algn="ctr"/>
            <a:r>
              <a:rPr lang="ja-JP" altLang="en-US" sz="1600" b="1" dirty="0">
                <a:solidFill>
                  <a:schemeClr val="tx1">
                    <a:lumMod val="90000"/>
                    <a:lumOff val="10000"/>
                  </a:schemeClr>
                </a:solidFill>
                <a:latin typeface="游ゴシック" panose="020B0400000000000000" pitchFamily="50" charset="-128"/>
                <a:ea typeface="游ゴシック" panose="020B0400000000000000" pitchFamily="50" charset="-128"/>
              </a:rPr>
              <a:t>公開情報</a:t>
            </a:r>
            <a:endParaRPr lang="en-US" altLang="ja-JP" sz="1600" b="1" dirty="0">
              <a:solidFill>
                <a:schemeClr val="tx1">
                  <a:lumMod val="90000"/>
                  <a:lumOff val="10000"/>
                </a:schemeClr>
              </a:solidFill>
              <a:latin typeface="游ゴシック" panose="020B0400000000000000" pitchFamily="50" charset="-128"/>
              <a:ea typeface="游ゴシック" panose="020B0400000000000000" pitchFamily="50" charset="-128"/>
            </a:endParaRPr>
          </a:p>
        </p:txBody>
      </p:sp>
      <p:pic>
        <p:nvPicPr>
          <p:cNvPr id="93" name="図 9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34808" y="2921164"/>
            <a:ext cx="882527" cy="882527"/>
          </a:xfrm>
          <a:prstGeom prst="rect">
            <a:avLst/>
          </a:prstGeom>
        </p:spPr>
      </p:pic>
      <p:sp>
        <p:nvSpPr>
          <p:cNvPr id="94" name="角丸四角形 93"/>
          <p:cNvSpPr/>
          <p:nvPr/>
        </p:nvSpPr>
        <p:spPr>
          <a:xfrm>
            <a:off x="11096262" y="3186019"/>
            <a:ext cx="840271" cy="36964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b="1" dirty="0">
                <a:solidFill>
                  <a:sysClr val="windowText" lastClr="000000"/>
                </a:solidFill>
              </a:rPr>
              <a:t>都民</a:t>
            </a:r>
            <a:endParaRPr kumimoji="1" lang="ja-JP" altLang="en-US" b="1" dirty="0">
              <a:solidFill>
                <a:sysClr val="windowText" lastClr="000000"/>
              </a:solidFill>
            </a:endParaRPr>
          </a:p>
        </p:txBody>
      </p:sp>
      <p:cxnSp>
        <p:nvCxnSpPr>
          <p:cNvPr id="95" name="直線矢印コネクタ 94"/>
          <p:cNvCxnSpPr/>
          <p:nvPr/>
        </p:nvCxnSpPr>
        <p:spPr>
          <a:xfrm>
            <a:off x="7548726" y="3362427"/>
            <a:ext cx="697164"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a:stCxn id="76" idx="3"/>
            <a:endCxn id="84" idx="1"/>
          </p:cNvCxnSpPr>
          <p:nvPr/>
        </p:nvCxnSpPr>
        <p:spPr>
          <a:xfrm>
            <a:off x="1823572" y="3305359"/>
            <a:ext cx="735754" cy="667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97" name="図 96"/>
          <p:cNvPicPr>
            <a:picLocks noChangeAspect="1"/>
          </p:cNvPicPr>
          <p:nvPr/>
        </p:nvPicPr>
        <p:blipFill>
          <a:blip r:embed="rId8"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rot="427065">
            <a:off x="9225192" y="2468565"/>
            <a:ext cx="467408" cy="345882"/>
          </a:xfrm>
          <a:prstGeom prst="rect">
            <a:avLst/>
          </a:prstGeom>
        </p:spPr>
      </p:pic>
      <p:pic>
        <p:nvPicPr>
          <p:cNvPr id="98" name="図 97"/>
          <p:cNvPicPr>
            <a:picLocks noChangeAspect="1"/>
          </p:cNvPicPr>
          <p:nvPr/>
        </p:nvPicPr>
        <p:blipFill>
          <a:blip r:embed="rId8"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rot="427065">
            <a:off x="9841519" y="2294444"/>
            <a:ext cx="467408" cy="345882"/>
          </a:xfrm>
          <a:prstGeom prst="rect">
            <a:avLst/>
          </a:prstGeom>
        </p:spPr>
      </p:pic>
      <p:cxnSp>
        <p:nvCxnSpPr>
          <p:cNvPr id="100" name="直線矢印コネクタ 99"/>
          <p:cNvCxnSpPr/>
          <p:nvPr/>
        </p:nvCxnSpPr>
        <p:spPr>
          <a:xfrm flipH="1">
            <a:off x="9356215" y="3376574"/>
            <a:ext cx="697164"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5" name="テキスト ボックス 104"/>
          <p:cNvSpPr txBox="1"/>
          <p:nvPr/>
        </p:nvSpPr>
        <p:spPr>
          <a:xfrm>
            <a:off x="1172538" y="4720910"/>
            <a:ext cx="2190743" cy="550812"/>
          </a:xfrm>
          <a:prstGeom prst="rect">
            <a:avLst/>
          </a:prstGeom>
          <a:noFill/>
          <a:ln>
            <a:noFill/>
          </a:ln>
        </p:spPr>
        <p:txBody>
          <a:bodyPr wrap="square" rtlCol="0" anchor="t">
            <a:no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受け手を想定していない</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「貼っただけ」状態。</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7" name="正方形/長方形 6"/>
          <p:cNvSpPr/>
          <p:nvPr/>
        </p:nvSpPr>
        <p:spPr>
          <a:xfrm>
            <a:off x="3219557" y="4720910"/>
            <a:ext cx="2624442" cy="523220"/>
          </a:xfrm>
          <a:prstGeom prst="rect">
            <a:avLst/>
          </a:prstGeom>
        </p:spPr>
        <p:txBody>
          <a:bodyPr wrap="square">
            <a:sp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都の情報は積極的には</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アクセスされず、都民に届かない。</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cxnSp>
        <p:nvCxnSpPr>
          <p:cNvPr id="106" name="直線コネクタ 105"/>
          <p:cNvCxnSpPr>
            <a:endCxn id="7" idx="0"/>
          </p:cNvCxnSpPr>
          <p:nvPr/>
        </p:nvCxnSpPr>
        <p:spPr>
          <a:xfrm flipH="1">
            <a:off x="4531778" y="3909205"/>
            <a:ext cx="120869" cy="811705"/>
          </a:xfrm>
          <a:prstGeom prst="line">
            <a:avLst/>
          </a:prstGeom>
          <a:ln>
            <a:solidFill>
              <a:srgbClr val="468AED"/>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a:endCxn id="105" idx="0"/>
          </p:cNvCxnSpPr>
          <p:nvPr/>
        </p:nvCxnSpPr>
        <p:spPr>
          <a:xfrm>
            <a:off x="2252006" y="3629813"/>
            <a:ext cx="15904" cy="1091097"/>
          </a:xfrm>
          <a:prstGeom prst="line">
            <a:avLst/>
          </a:prstGeom>
          <a:ln>
            <a:solidFill>
              <a:srgbClr val="468AED"/>
            </a:solidFill>
          </a:ln>
        </p:spPr>
        <p:style>
          <a:lnRef idx="1">
            <a:schemeClr val="accent1"/>
          </a:lnRef>
          <a:fillRef idx="0">
            <a:schemeClr val="accent1"/>
          </a:fillRef>
          <a:effectRef idx="0">
            <a:schemeClr val="accent1"/>
          </a:effectRef>
          <a:fontRef idx="minor">
            <a:schemeClr val="tx1"/>
          </a:fontRef>
        </p:style>
      </p:cxnSp>
      <p:sp>
        <p:nvSpPr>
          <p:cNvPr id="108" name="テキスト ボックス 107"/>
          <p:cNvSpPr txBox="1"/>
          <p:nvPr/>
        </p:nvSpPr>
        <p:spPr>
          <a:xfrm>
            <a:off x="6865683" y="4790355"/>
            <a:ext cx="2190743" cy="343165"/>
          </a:xfrm>
          <a:prstGeom prst="rect">
            <a:avLst/>
          </a:prstGeom>
          <a:noFill/>
          <a:ln>
            <a:noFill/>
          </a:ln>
        </p:spPr>
        <p:txBody>
          <a:bodyPr wrap="square" rtlCol="0" anchor="t">
            <a:no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全都民向けにもしっかり公開</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cxnSp>
        <p:nvCxnSpPr>
          <p:cNvPr id="109" name="直線コネクタ 108"/>
          <p:cNvCxnSpPr>
            <a:stCxn id="92" idx="1"/>
            <a:endCxn id="108" idx="0"/>
          </p:cNvCxnSpPr>
          <p:nvPr/>
        </p:nvCxnSpPr>
        <p:spPr>
          <a:xfrm flipH="1">
            <a:off x="7961055" y="3946426"/>
            <a:ext cx="286989" cy="843929"/>
          </a:xfrm>
          <a:prstGeom prst="line">
            <a:avLst/>
          </a:prstGeom>
          <a:ln>
            <a:solidFill>
              <a:srgbClr val="468AED"/>
            </a:solidFill>
          </a:ln>
        </p:spPr>
        <p:style>
          <a:lnRef idx="1">
            <a:schemeClr val="accent1"/>
          </a:lnRef>
          <a:fillRef idx="0">
            <a:schemeClr val="accent1"/>
          </a:fillRef>
          <a:effectRef idx="0">
            <a:schemeClr val="accent1"/>
          </a:effectRef>
          <a:fontRef idx="minor">
            <a:schemeClr val="tx1"/>
          </a:fontRef>
        </p:style>
      </p:cxnSp>
      <p:sp>
        <p:nvSpPr>
          <p:cNvPr id="110" name="テキスト ボックス 109"/>
          <p:cNvSpPr txBox="1"/>
          <p:nvPr/>
        </p:nvSpPr>
        <p:spPr>
          <a:xfrm>
            <a:off x="10603476" y="1519090"/>
            <a:ext cx="1442720" cy="1039793"/>
          </a:xfrm>
          <a:prstGeom prst="rect">
            <a:avLst/>
          </a:prstGeom>
          <a:noFill/>
          <a:ln>
            <a:noFill/>
          </a:ln>
        </p:spPr>
        <p:txBody>
          <a:bodyPr wrap="square" rtlCol="0" anchor="t">
            <a:no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受け手を想定した情報の加工・</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取捨選択により</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「都民に届ける」</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cxnSp>
        <p:nvCxnSpPr>
          <p:cNvPr id="111" name="直線コネクタ 110"/>
          <p:cNvCxnSpPr/>
          <p:nvPr/>
        </p:nvCxnSpPr>
        <p:spPr>
          <a:xfrm flipV="1">
            <a:off x="10094303" y="2038987"/>
            <a:ext cx="509173" cy="451045"/>
          </a:xfrm>
          <a:prstGeom prst="line">
            <a:avLst/>
          </a:prstGeom>
          <a:ln>
            <a:solidFill>
              <a:srgbClr val="468AED"/>
            </a:solidFill>
          </a:ln>
        </p:spPr>
        <p:style>
          <a:lnRef idx="1">
            <a:schemeClr val="accent1"/>
          </a:lnRef>
          <a:fillRef idx="0">
            <a:schemeClr val="accent1"/>
          </a:fillRef>
          <a:effectRef idx="0">
            <a:schemeClr val="accent1"/>
          </a:effectRef>
          <a:fontRef idx="minor">
            <a:schemeClr val="tx1"/>
          </a:fontRef>
        </p:style>
      </p:cxnSp>
      <p:sp>
        <p:nvSpPr>
          <p:cNvPr id="112" name="テキスト ボックス 111"/>
          <p:cNvSpPr txBox="1"/>
          <p:nvPr/>
        </p:nvSpPr>
        <p:spPr>
          <a:xfrm>
            <a:off x="9356215" y="4799933"/>
            <a:ext cx="2190743" cy="343165"/>
          </a:xfrm>
          <a:prstGeom prst="rect">
            <a:avLst/>
          </a:prstGeom>
          <a:noFill/>
          <a:ln>
            <a:noFill/>
          </a:ln>
        </p:spPr>
        <p:txBody>
          <a:bodyPr wrap="square" rtlCol="0" anchor="t">
            <a:noAutofit/>
          </a:bodyPr>
          <a:lstStyle/>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興味を持たせ都民から</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a:p>
            <a:r>
              <a:rPr lang="ja-JP" altLang="en-US" sz="1400" dirty="0">
                <a:solidFill>
                  <a:schemeClr val="tx1">
                    <a:lumMod val="90000"/>
                    <a:lumOff val="10000"/>
                  </a:schemeClr>
                </a:solidFill>
                <a:latin typeface="Meiryo UI" panose="020B0604030504040204" pitchFamily="50" charset="-128"/>
                <a:ea typeface="Meiryo UI" panose="020B0604030504040204" pitchFamily="50" charset="-128"/>
              </a:rPr>
              <a:t>情報にアクセスしてもらう</a:t>
            </a:r>
            <a:endParaRPr lang="en-US" altLang="ja-JP" sz="1400" dirty="0">
              <a:solidFill>
                <a:schemeClr val="tx1">
                  <a:lumMod val="90000"/>
                  <a:lumOff val="10000"/>
                </a:schemeClr>
              </a:solidFill>
              <a:latin typeface="Meiryo UI" panose="020B0604030504040204" pitchFamily="50" charset="-128"/>
              <a:ea typeface="Meiryo UI" panose="020B0604030504040204" pitchFamily="50" charset="-128"/>
            </a:endParaRPr>
          </a:p>
        </p:txBody>
      </p:sp>
      <p:cxnSp>
        <p:nvCxnSpPr>
          <p:cNvPr id="113" name="直線コネクタ 112"/>
          <p:cNvCxnSpPr>
            <a:endCxn id="112" idx="0"/>
          </p:cNvCxnSpPr>
          <p:nvPr/>
        </p:nvCxnSpPr>
        <p:spPr>
          <a:xfrm>
            <a:off x="9779088" y="3474298"/>
            <a:ext cx="672499" cy="1325635"/>
          </a:xfrm>
          <a:prstGeom prst="line">
            <a:avLst/>
          </a:prstGeom>
          <a:ln>
            <a:solidFill>
              <a:srgbClr val="468AE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333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243892" y="297154"/>
            <a:ext cx="11704216" cy="757386"/>
          </a:xfrm>
          <a:prstGeom prst="roundRect">
            <a:avLst>
              <a:gd name="adj" fmla="val 50000"/>
            </a:avLst>
          </a:prstGeom>
          <a:solidFill>
            <a:srgbClr val="468AED"/>
          </a:solidFill>
        </p:spPr>
        <p:txBody>
          <a:bodyPr wrap="square" bIns="0" rtlCol="0" anchor="ctr">
            <a:spAutoFit/>
          </a:bodyPr>
          <a:lstStyle/>
          <a:p>
            <a:r>
              <a:rPr lang="en-US" altLang="ja-JP" sz="3200" b="1" dirty="0">
                <a:solidFill>
                  <a:schemeClr val="bg1"/>
                </a:solidFill>
                <a:latin typeface="Arial" panose="020B0604020202020204" pitchFamily="34" charset="0"/>
                <a:ea typeface="メイリオ" panose="020B0604030504040204" pitchFamily="50" charset="-128"/>
                <a:cs typeface="Arial" panose="020B0604020202020204" pitchFamily="34" charset="0"/>
              </a:rPr>
              <a:t>1-4</a:t>
            </a:r>
            <a:r>
              <a:rPr lang="ja-JP" altLang="en-US" sz="3200" b="1"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3200" b="1" dirty="0">
                <a:solidFill>
                  <a:schemeClr val="bg1"/>
                </a:solidFill>
                <a:latin typeface="メイリオ" panose="020B0604030504040204" pitchFamily="50" charset="-128"/>
                <a:ea typeface="メイリオ" panose="020B0604030504040204" pitchFamily="50" charset="-128"/>
              </a:rPr>
              <a:t>広報の主戦場はデジタル</a:t>
            </a:r>
            <a:endParaRPr kumimoji="1" lang="en-US" altLang="ja-JP" sz="3200" b="1" dirty="0">
              <a:solidFill>
                <a:schemeClr val="bg1"/>
              </a:solidFill>
              <a:latin typeface="メイリオ" panose="020B0604030504040204" pitchFamily="50" charset="-128"/>
              <a:ea typeface="メイリオ" panose="020B0604030504040204" pitchFamily="50" charset="-128"/>
            </a:endParaRPr>
          </a:p>
        </p:txBody>
      </p:sp>
      <p:sp>
        <p:nvSpPr>
          <p:cNvPr id="4" name="Rectangle 2"/>
          <p:cNvSpPr>
            <a:spLocks noChangeArrowheads="1"/>
          </p:cNvSpPr>
          <p:nvPr/>
        </p:nvSpPr>
        <p:spPr bwMode="auto">
          <a:xfrm flipV="1">
            <a:off x="6890392" y="-1"/>
            <a:ext cx="53016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42" name="二等辺三角形 41"/>
          <p:cNvSpPr/>
          <p:nvPr/>
        </p:nvSpPr>
        <p:spPr>
          <a:xfrm rot="16200000" flipH="1">
            <a:off x="8252469" y="5892988"/>
            <a:ext cx="520663" cy="20087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二等辺三角形 42"/>
          <p:cNvSpPr/>
          <p:nvPr/>
        </p:nvSpPr>
        <p:spPr>
          <a:xfrm rot="16200000" flipH="1">
            <a:off x="8252470" y="4149577"/>
            <a:ext cx="520663" cy="20087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二等辺三角形 43"/>
          <p:cNvSpPr/>
          <p:nvPr/>
        </p:nvSpPr>
        <p:spPr>
          <a:xfrm rot="5400000">
            <a:off x="3534341" y="4007386"/>
            <a:ext cx="520663" cy="20087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二等辺三角形 44"/>
          <p:cNvSpPr/>
          <p:nvPr/>
        </p:nvSpPr>
        <p:spPr>
          <a:xfrm rot="5400000">
            <a:off x="3527342" y="5830008"/>
            <a:ext cx="520663" cy="20087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497586" y="1432019"/>
            <a:ext cx="7577734" cy="523220"/>
          </a:xfrm>
          <a:prstGeom prst="rect">
            <a:avLst/>
          </a:prstGeom>
          <a:noFill/>
        </p:spPr>
        <p:txBody>
          <a:bodyPr wrap="square" rtlCol="0">
            <a:spAutoFit/>
          </a:bodyPr>
          <a:lstStyle/>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現代では情報媒体の多くがデジタルメディアです。若者向けだけでなく、</a:t>
            </a:r>
            <a:br>
              <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rPr>
            </a:b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中高年向けであっても、デジタルメディアを前提とした発信が不可欠です。</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sp>
        <p:nvSpPr>
          <p:cNvPr id="48" name="正方形/長方形 47"/>
          <p:cNvSpPr/>
          <p:nvPr/>
        </p:nvSpPr>
        <p:spPr>
          <a:xfrm>
            <a:off x="505269" y="2114496"/>
            <a:ext cx="6725017" cy="738664"/>
          </a:xfrm>
          <a:prstGeom prst="rect">
            <a:avLst/>
          </a:prstGeom>
        </p:spPr>
        <p:txBody>
          <a:bodyPr wrap="square">
            <a:spAutoFit/>
          </a:bodyPr>
          <a:lstStyle/>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デジタルメディアは、リンクによりユーザーを誘導できるなど、各メディア間の結びつきが強いという特徴があります。そのため、</a:t>
            </a:r>
            <a:r>
              <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rPr>
              <a:t>1</a:t>
            </a:r>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種のメディアだけでなく、</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a:p>
            <a:r>
              <a:rPr lang="ja-JP" altLang="en-US" sz="1400" dirty="0">
                <a:solidFill>
                  <a:schemeClr val="tx1">
                    <a:lumMod val="90000"/>
                    <a:lumOff val="10000"/>
                  </a:schemeClr>
                </a:solidFill>
                <a:latin typeface="メイリオ" panose="020B0604030504040204" pitchFamily="50" charset="-128"/>
                <a:ea typeface="メイリオ" panose="020B0604030504040204" pitchFamily="50" charset="-128"/>
              </a:rPr>
              <a:t>複数メディアを組み合わせた立体的な発信戦略が必要となります。</a:t>
            </a:r>
            <a:endParaRPr lang="en-US" altLang="ja-JP" sz="1400" dirty="0">
              <a:solidFill>
                <a:schemeClr val="tx1">
                  <a:lumMod val="90000"/>
                  <a:lumOff val="10000"/>
                </a:schemeClr>
              </a:solidFill>
              <a:latin typeface="メイリオ" panose="020B0604030504040204" pitchFamily="50" charset="-128"/>
              <a:ea typeface="メイリオ" panose="020B0604030504040204" pitchFamily="50" charset="-128"/>
            </a:endParaRPr>
          </a:p>
        </p:txBody>
      </p:sp>
      <p:grpSp>
        <p:nvGrpSpPr>
          <p:cNvPr id="49" name="グループ化 48"/>
          <p:cNvGrpSpPr/>
          <p:nvPr/>
        </p:nvGrpSpPr>
        <p:grpSpPr>
          <a:xfrm>
            <a:off x="305397" y="3392661"/>
            <a:ext cx="3390045" cy="1423536"/>
            <a:chOff x="305399" y="3440662"/>
            <a:chExt cx="3390045" cy="1423536"/>
          </a:xfrm>
        </p:grpSpPr>
        <p:sp>
          <p:nvSpPr>
            <p:cNvPr id="50" name="角丸四角形 49"/>
            <p:cNvSpPr/>
            <p:nvPr/>
          </p:nvSpPr>
          <p:spPr>
            <a:xfrm>
              <a:off x="305399" y="3440662"/>
              <a:ext cx="3390045" cy="1423536"/>
            </a:xfrm>
            <a:prstGeom prst="roundRect">
              <a:avLst>
                <a:gd name="adj" fmla="val 15053"/>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p:nvGrpSpPr>
          <p:grpSpPr>
            <a:xfrm>
              <a:off x="505271" y="3582069"/>
              <a:ext cx="584465" cy="1210037"/>
              <a:chOff x="864586" y="3598892"/>
              <a:chExt cx="584465" cy="1210037"/>
            </a:xfrm>
          </p:grpSpPr>
          <p:pic>
            <p:nvPicPr>
              <p:cNvPr id="53" name="図 5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4586" y="3598892"/>
                <a:ext cx="553720" cy="553720"/>
              </a:xfrm>
              <a:prstGeom prst="roundRect">
                <a:avLst>
                  <a:gd name="adj" fmla="val 23548"/>
                </a:avLst>
              </a:prstGeom>
            </p:spPr>
          </p:pic>
          <p:pic>
            <p:nvPicPr>
              <p:cNvPr id="54" name="図 5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64586" y="4224464"/>
                <a:ext cx="584465" cy="584465"/>
              </a:xfrm>
              <a:prstGeom prst="roundRect">
                <a:avLst/>
              </a:prstGeom>
            </p:spPr>
          </p:pic>
        </p:grpSp>
        <p:sp>
          <p:nvSpPr>
            <p:cNvPr id="52" name="正方形/長方形 51"/>
            <p:cNvSpPr/>
            <p:nvPr/>
          </p:nvSpPr>
          <p:spPr>
            <a:xfrm>
              <a:off x="1089736" y="3509980"/>
              <a:ext cx="2479849" cy="1354217"/>
            </a:xfrm>
            <a:prstGeom prst="rect">
              <a:avLst/>
            </a:prstGeom>
          </p:spPr>
          <p:txBody>
            <a:bodyPr wrap="square">
              <a:spAutoFit/>
            </a:bodyPr>
            <a:lstStyle/>
            <a:p>
              <a:pPr algn="ctr"/>
              <a:r>
                <a:rPr lang="ja-JP" altLang="en-US" sz="1600" b="1" u="sng" dirty="0">
                  <a:solidFill>
                    <a:sysClr val="windowText" lastClr="000000"/>
                  </a:solidFill>
                </a:rPr>
                <a:t>公式</a:t>
              </a:r>
              <a:r>
                <a:rPr lang="en-US" altLang="ja-JP" sz="1600" b="1" u="sng" dirty="0">
                  <a:solidFill>
                    <a:sysClr val="windowText" lastClr="000000"/>
                  </a:solidFill>
                </a:rPr>
                <a:t>SNS</a:t>
              </a:r>
              <a:r>
                <a:rPr lang="ja-JP" altLang="en-US" sz="1600" dirty="0">
                  <a:solidFill>
                    <a:sysClr val="windowText" lastClr="000000"/>
                  </a:solidFill>
                </a:rPr>
                <a:t> </a:t>
              </a:r>
              <a:r>
                <a:rPr lang="ja-JP" altLang="en-US" sz="1600" b="1" dirty="0">
                  <a:solidFill>
                    <a:sysClr val="windowText" lastClr="000000"/>
                  </a:solidFill>
                </a:rPr>
                <a:t>▸</a:t>
              </a:r>
              <a:r>
                <a:rPr lang="en-US" altLang="ja-JP" sz="1600" b="1" dirty="0">
                  <a:solidFill>
                    <a:sysClr val="windowText" lastClr="000000"/>
                  </a:solidFill>
                </a:rPr>
                <a:t>4-1</a:t>
              </a:r>
              <a:r>
                <a:rPr lang="ja-JP" altLang="en-US" sz="1600" b="1" dirty="0">
                  <a:solidFill>
                    <a:sysClr val="windowText" lastClr="000000"/>
                  </a:solidFill>
                </a:rPr>
                <a:t>～</a:t>
              </a:r>
              <a:r>
                <a:rPr lang="en-US" altLang="ja-JP" sz="1600" b="1" dirty="0">
                  <a:solidFill>
                    <a:sysClr val="windowText" lastClr="000000"/>
                  </a:solidFill>
                </a:rPr>
                <a:t>4-4</a:t>
              </a:r>
            </a:p>
            <a:p>
              <a:r>
                <a:rPr lang="ja-JP" altLang="en-US" sz="1600" dirty="0">
                  <a:solidFill>
                    <a:sysClr val="windowText" lastClr="000000"/>
                  </a:solidFill>
                </a:rPr>
                <a:t>フォロワーに対してプッシュ通知が可能。拡散性も高く、ウェブページへのフックとして有効</a:t>
              </a:r>
              <a:endParaRPr lang="en-US" altLang="ja-JP" sz="1600" dirty="0">
                <a:solidFill>
                  <a:sysClr val="windowText" lastClr="000000"/>
                </a:solidFill>
              </a:endParaRPr>
            </a:p>
          </p:txBody>
        </p:sp>
      </p:grpSp>
      <p:grpSp>
        <p:nvGrpSpPr>
          <p:cNvPr id="55" name="グループ化 54"/>
          <p:cNvGrpSpPr/>
          <p:nvPr/>
        </p:nvGrpSpPr>
        <p:grpSpPr>
          <a:xfrm>
            <a:off x="305398" y="5228965"/>
            <a:ext cx="3390045" cy="1405277"/>
            <a:chOff x="305399" y="5162063"/>
            <a:chExt cx="3390045" cy="1405277"/>
          </a:xfrm>
        </p:grpSpPr>
        <p:sp>
          <p:nvSpPr>
            <p:cNvPr id="56" name="角丸四角形 55"/>
            <p:cNvSpPr/>
            <p:nvPr/>
          </p:nvSpPr>
          <p:spPr>
            <a:xfrm>
              <a:off x="305399" y="5162063"/>
              <a:ext cx="3390045" cy="1402957"/>
            </a:xfrm>
            <a:prstGeom prst="roundRect">
              <a:avLst>
                <a:gd name="adj" fmla="val 15053"/>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1527368" y="5213123"/>
              <a:ext cx="2123242" cy="1354217"/>
            </a:xfrm>
            <a:prstGeom prst="rect">
              <a:avLst/>
            </a:prstGeom>
          </p:spPr>
          <p:txBody>
            <a:bodyPr wrap="square">
              <a:spAutoFit/>
            </a:bodyPr>
            <a:lstStyle/>
            <a:p>
              <a:pPr algn="ctr"/>
              <a:r>
                <a:rPr lang="ja-JP" altLang="en-US" sz="1600" b="1" u="sng" dirty="0">
                  <a:solidFill>
                    <a:sysClr val="windowText" lastClr="000000"/>
                  </a:solidFill>
                </a:rPr>
                <a:t>ウェブ広告</a:t>
              </a:r>
              <a:r>
                <a:rPr lang="ja-JP" altLang="en-US" sz="1600" dirty="0">
                  <a:solidFill>
                    <a:sysClr val="windowText" lastClr="000000"/>
                  </a:solidFill>
                </a:rPr>
                <a:t> ▸</a:t>
              </a:r>
              <a:r>
                <a:rPr lang="en-US" altLang="ja-JP" sz="1600" b="1" dirty="0">
                  <a:solidFill>
                    <a:sysClr val="windowText" lastClr="000000"/>
                  </a:solidFill>
                </a:rPr>
                <a:t>4-7</a:t>
              </a:r>
            </a:p>
            <a:p>
              <a:r>
                <a:rPr lang="ja-JP" altLang="en-US" sz="1600" dirty="0">
                  <a:solidFill>
                    <a:sysClr val="windowText" lastClr="000000"/>
                  </a:solidFill>
                </a:rPr>
                <a:t>有料だが、圧倒的な露出が可能。</a:t>
              </a:r>
              <a:endParaRPr lang="en-US" altLang="ja-JP" sz="1600" dirty="0">
                <a:solidFill>
                  <a:sysClr val="windowText" lastClr="000000"/>
                </a:solidFill>
              </a:endParaRPr>
            </a:p>
            <a:p>
              <a:r>
                <a:rPr lang="ja-JP" altLang="en-US" sz="1600" dirty="0">
                  <a:solidFill>
                    <a:sysClr val="windowText" lastClr="000000"/>
                  </a:solidFill>
                </a:rPr>
                <a:t>ただし広告なので、ネガ反応もあり</a:t>
              </a:r>
              <a:endParaRPr lang="en-US" altLang="ja-JP" sz="1600" dirty="0">
                <a:solidFill>
                  <a:sysClr val="windowText" lastClr="000000"/>
                </a:solidFill>
              </a:endParaRPr>
            </a:p>
          </p:txBody>
        </p:sp>
        <p:pic>
          <p:nvPicPr>
            <p:cNvPr id="58" name="図 5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12218" y="5516940"/>
              <a:ext cx="1080425" cy="607739"/>
            </a:xfrm>
            <a:prstGeom prst="rect">
              <a:avLst/>
            </a:prstGeom>
            <a:ln w="28575">
              <a:solidFill>
                <a:schemeClr val="tx2"/>
              </a:solidFill>
            </a:ln>
          </p:spPr>
        </p:pic>
      </p:grpSp>
      <p:sp>
        <p:nvSpPr>
          <p:cNvPr id="59" name="角丸四角形 58"/>
          <p:cNvSpPr/>
          <p:nvPr/>
        </p:nvSpPr>
        <p:spPr>
          <a:xfrm>
            <a:off x="8614907" y="3403114"/>
            <a:ext cx="3390045" cy="1639829"/>
          </a:xfrm>
          <a:prstGeom prst="roundRect">
            <a:avLst>
              <a:gd name="adj" fmla="val 10636"/>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8613236" y="3938088"/>
            <a:ext cx="3391716" cy="1107996"/>
          </a:xfrm>
          <a:prstGeom prst="rect">
            <a:avLst/>
          </a:prstGeom>
        </p:spPr>
        <p:txBody>
          <a:bodyPr wrap="square">
            <a:spAutoFit/>
          </a:bodyPr>
          <a:lstStyle/>
          <a:p>
            <a:pPr algn="ctr"/>
            <a:r>
              <a:rPr lang="ja-JP" altLang="en-US" sz="1600" b="1" u="sng" dirty="0">
                <a:solidFill>
                  <a:sysClr val="windowText" lastClr="000000"/>
                </a:solidFill>
              </a:rPr>
              <a:t>オンラインメディア</a:t>
            </a:r>
            <a:r>
              <a:rPr lang="ja-JP" altLang="en-US" sz="1600" dirty="0">
                <a:solidFill>
                  <a:sysClr val="windowText" lastClr="000000"/>
                </a:solidFill>
              </a:rPr>
              <a:t> </a:t>
            </a:r>
            <a:r>
              <a:rPr lang="ja-JP" altLang="en-US" sz="1600" b="1" dirty="0">
                <a:solidFill>
                  <a:sysClr val="windowText" lastClr="000000"/>
                </a:solidFill>
              </a:rPr>
              <a:t>▸</a:t>
            </a:r>
            <a:r>
              <a:rPr lang="en-US" altLang="ja-JP" sz="1600" b="1" dirty="0">
                <a:solidFill>
                  <a:sysClr val="windowText" lastClr="000000"/>
                </a:solidFill>
              </a:rPr>
              <a:t>4-6</a:t>
            </a:r>
          </a:p>
          <a:p>
            <a:pPr algn="ctr"/>
            <a:r>
              <a:rPr lang="ja-JP" altLang="en-US" sz="1600" dirty="0">
                <a:solidFill>
                  <a:sysClr val="windowText" lastClr="000000"/>
                </a:solidFill>
              </a:rPr>
              <a:t>無償かつ、広い露出が可能。</a:t>
            </a:r>
            <a:endParaRPr lang="en-US" altLang="ja-JP" sz="1600" dirty="0">
              <a:solidFill>
                <a:sysClr val="windowText" lastClr="000000"/>
              </a:solidFill>
            </a:endParaRPr>
          </a:p>
          <a:p>
            <a:pPr algn="ctr"/>
            <a:r>
              <a:rPr lang="ja-JP" altLang="en-US" sz="1600" dirty="0">
                <a:solidFill>
                  <a:sysClr val="windowText" lastClr="000000"/>
                </a:solidFill>
              </a:rPr>
              <a:t>ただし、効果的に取り上げてもらうためにはリリースの工夫が必要</a:t>
            </a:r>
            <a:endParaRPr lang="en-US" altLang="ja-JP" sz="1600" dirty="0">
              <a:solidFill>
                <a:sysClr val="windowText" lastClr="000000"/>
              </a:solidFill>
            </a:endParaRPr>
          </a:p>
        </p:txBody>
      </p:sp>
      <p:pic>
        <p:nvPicPr>
          <p:cNvPr id="61" name="図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736942" y="3478618"/>
            <a:ext cx="1021820" cy="394144"/>
          </a:xfrm>
          <a:prstGeom prst="rect">
            <a:avLst/>
          </a:prstGeom>
        </p:spPr>
      </p:pic>
      <p:pic>
        <p:nvPicPr>
          <p:cNvPr id="62" name="図 6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15204" y="3503758"/>
            <a:ext cx="1005279" cy="125571"/>
          </a:xfrm>
          <a:prstGeom prst="rect">
            <a:avLst/>
          </a:prstGeom>
        </p:spPr>
      </p:pic>
      <p:pic>
        <p:nvPicPr>
          <p:cNvPr id="63" name="図 6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808610" y="3640711"/>
            <a:ext cx="1021204" cy="287139"/>
          </a:xfrm>
          <a:prstGeom prst="rect">
            <a:avLst/>
          </a:prstGeom>
        </p:spPr>
      </p:pic>
      <p:pic>
        <p:nvPicPr>
          <p:cNvPr id="64" name="図 63"/>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27069" y="3384272"/>
            <a:ext cx="835550" cy="388569"/>
          </a:xfrm>
          <a:prstGeom prst="rect">
            <a:avLst/>
          </a:prstGeom>
        </p:spPr>
      </p:pic>
      <p:pic>
        <p:nvPicPr>
          <p:cNvPr id="65" name="図 64"/>
          <p:cNvPicPr>
            <a:picLocks noChangeAspect="1"/>
          </p:cNvPicPr>
          <p:nvPr/>
        </p:nvPicPr>
        <p:blipFill rotWithShape="1">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870367" y="3719357"/>
            <a:ext cx="1041646" cy="215782"/>
          </a:xfrm>
          <a:prstGeom prst="rect">
            <a:avLst/>
          </a:prstGeom>
        </p:spPr>
      </p:pic>
      <p:sp>
        <p:nvSpPr>
          <p:cNvPr id="66" name="角丸四角形 65"/>
          <p:cNvSpPr/>
          <p:nvPr/>
        </p:nvSpPr>
        <p:spPr>
          <a:xfrm>
            <a:off x="8614907" y="5335282"/>
            <a:ext cx="3390045" cy="1296640"/>
          </a:xfrm>
          <a:prstGeom prst="roundRect">
            <a:avLst>
              <a:gd name="adj" fmla="val 133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629192" y="5409025"/>
            <a:ext cx="2423532" cy="1107996"/>
          </a:xfrm>
          <a:prstGeom prst="rect">
            <a:avLst/>
          </a:prstGeom>
        </p:spPr>
        <p:txBody>
          <a:bodyPr wrap="square">
            <a:spAutoFit/>
          </a:bodyPr>
          <a:lstStyle/>
          <a:p>
            <a:pPr algn="ctr"/>
            <a:r>
              <a:rPr lang="ja-JP" altLang="en-US" sz="1600" b="1" u="sng" dirty="0">
                <a:solidFill>
                  <a:sysClr val="windowText" lastClr="000000"/>
                </a:solidFill>
              </a:rPr>
              <a:t>インフルエンサー</a:t>
            </a:r>
            <a:endParaRPr lang="en-US" altLang="ja-JP" sz="1600" dirty="0">
              <a:solidFill>
                <a:sysClr val="windowText" lastClr="000000"/>
              </a:solidFill>
            </a:endParaRPr>
          </a:p>
          <a:p>
            <a:pPr algn="ctr"/>
            <a:r>
              <a:rPr lang="ja-JP" altLang="en-US" sz="1600" spc="-150" dirty="0">
                <a:solidFill>
                  <a:sysClr val="windowText" lastClr="000000"/>
                </a:solidFill>
              </a:rPr>
              <a:t>ファンへの訴求力は絶大。コストとキャスティングのバランスが鍵</a:t>
            </a:r>
            <a:endParaRPr lang="en-US" altLang="ja-JP" sz="1600" spc="-150" dirty="0">
              <a:solidFill>
                <a:sysClr val="windowText" lastClr="000000"/>
              </a:solidFill>
            </a:endParaRPr>
          </a:p>
        </p:txBody>
      </p:sp>
      <p:pic>
        <p:nvPicPr>
          <p:cNvPr id="68" name="図 67"/>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523539" y="5296761"/>
            <a:ext cx="1323078" cy="1323076"/>
          </a:xfrm>
          <a:prstGeom prst="roundRect">
            <a:avLst>
              <a:gd name="adj" fmla="val 10438"/>
            </a:avLst>
          </a:prstGeom>
        </p:spPr>
      </p:pic>
      <p:grpSp>
        <p:nvGrpSpPr>
          <p:cNvPr id="69" name="グループ化 68"/>
          <p:cNvGrpSpPr/>
          <p:nvPr/>
        </p:nvGrpSpPr>
        <p:grpSpPr>
          <a:xfrm>
            <a:off x="4052038" y="3401846"/>
            <a:ext cx="4234001" cy="3240137"/>
            <a:chOff x="4036874" y="3393588"/>
            <a:chExt cx="4234001" cy="3240137"/>
          </a:xfrm>
        </p:grpSpPr>
        <p:grpSp>
          <p:nvGrpSpPr>
            <p:cNvPr id="70" name="グループ化 69"/>
            <p:cNvGrpSpPr/>
            <p:nvPr/>
          </p:nvGrpSpPr>
          <p:grpSpPr>
            <a:xfrm>
              <a:off x="4036874" y="3393588"/>
              <a:ext cx="4234001" cy="3240137"/>
              <a:chOff x="497586" y="3160134"/>
              <a:chExt cx="4234001" cy="3240137"/>
            </a:xfrm>
          </p:grpSpPr>
          <p:sp>
            <p:nvSpPr>
              <p:cNvPr id="72" name="角丸四角形 71"/>
              <p:cNvSpPr/>
              <p:nvPr/>
            </p:nvSpPr>
            <p:spPr>
              <a:xfrm>
                <a:off x="497586" y="3160134"/>
                <a:ext cx="4234001" cy="3240137"/>
              </a:xfrm>
              <a:prstGeom prst="roundRect">
                <a:avLst>
                  <a:gd name="adj" fmla="val 764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3" name="図 72"/>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1259765" y="3345313"/>
                <a:ext cx="1800000" cy="1012500"/>
              </a:xfrm>
              <a:prstGeom prst="rect">
                <a:avLst/>
              </a:prstGeom>
              <a:ln w="28575">
                <a:solidFill>
                  <a:srgbClr val="162B30"/>
                </a:solidFill>
              </a:ln>
            </p:spPr>
          </p:pic>
          <p:sp>
            <p:nvSpPr>
              <p:cNvPr id="74" name="正方形/長方形 73"/>
              <p:cNvSpPr/>
              <p:nvPr/>
            </p:nvSpPr>
            <p:spPr>
              <a:xfrm>
                <a:off x="588953" y="4473118"/>
                <a:ext cx="4051265" cy="1846659"/>
              </a:xfrm>
              <a:prstGeom prst="rect">
                <a:avLst/>
              </a:prstGeom>
            </p:spPr>
            <p:txBody>
              <a:bodyPr wrap="square">
                <a:spAutoFit/>
              </a:bodyPr>
              <a:lstStyle/>
              <a:p>
                <a:pPr algn="ctr"/>
                <a:r>
                  <a:rPr lang="ja-JP" altLang="en-US" sz="1600" b="1" u="sng" dirty="0">
                    <a:solidFill>
                      <a:sysClr val="windowText" lastClr="000000"/>
                    </a:solidFill>
                  </a:rPr>
                  <a:t>ウェブページ</a:t>
                </a:r>
                <a:r>
                  <a:rPr lang="ja-JP" altLang="en-US" sz="1600" b="1" dirty="0">
                    <a:solidFill>
                      <a:sysClr val="windowText" lastClr="000000"/>
                    </a:solidFill>
                  </a:rPr>
                  <a:t>　▸</a:t>
                </a:r>
                <a:r>
                  <a:rPr lang="en-US" altLang="ja-JP" sz="1600" b="1" dirty="0">
                    <a:solidFill>
                      <a:sysClr val="windowText" lastClr="000000"/>
                    </a:solidFill>
                  </a:rPr>
                  <a:t>3-1~3-6</a:t>
                </a:r>
              </a:p>
              <a:p>
                <a:pPr algn="ctr"/>
                <a:r>
                  <a:rPr lang="ja-JP" altLang="en-US" sz="1600" dirty="0">
                    <a:solidFill>
                      <a:sysClr val="windowText" lastClr="000000"/>
                    </a:solidFill>
                  </a:rPr>
                  <a:t>▸ デジタルメディア展開のベースとなる。 </a:t>
                </a:r>
                <a:endParaRPr lang="en-US" altLang="ja-JP" sz="1600" dirty="0">
                  <a:solidFill>
                    <a:sysClr val="windowText" lastClr="000000"/>
                  </a:solidFill>
                </a:endParaRPr>
              </a:p>
              <a:p>
                <a:r>
                  <a:rPr lang="ja-JP" altLang="en-US" sz="1600" dirty="0">
                    <a:solidFill>
                      <a:sysClr val="windowText" lastClr="000000"/>
                    </a:solidFill>
                  </a:rPr>
                  <a:t>   各広報による誘導先として整備が必要。</a:t>
                </a:r>
                <a:endParaRPr lang="en-US" altLang="ja-JP" sz="1600" dirty="0">
                  <a:solidFill>
                    <a:sysClr val="windowText" lastClr="000000"/>
                  </a:solidFill>
                </a:endParaRPr>
              </a:p>
              <a:p>
                <a:r>
                  <a:rPr lang="ja-JP" altLang="en-US" sz="1600" dirty="0">
                    <a:solidFill>
                      <a:sysClr val="windowText" lastClr="000000"/>
                    </a:solidFill>
                  </a:rPr>
                  <a:t>▸ 携帯電話に占めるスマホ割合は９割。</a:t>
                </a:r>
                <a:br>
                  <a:rPr lang="en-US" altLang="ja-JP" sz="1600" dirty="0">
                    <a:solidFill>
                      <a:sysClr val="windowText" lastClr="000000"/>
                    </a:solidFill>
                  </a:rPr>
                </a:br>
                <a:r>
                  <a:rPr lang="ja-JP" altLang="en-US" sz="1600" dirty="0">
                    <a:solidFill>
                      <a:sysClr val="windowText" lastClr="000000"/>
                    </a:solidFill>
                  </a:rPr>
                  <a:t>　スマホファーストでのページ構築を。</a:t>
                </a:r>
                <a:endParaRPr lang="en-US" altLang="ja-JP" sz="1600" dirty="0">
                  <a:solidFill>
                    <a:sysClr val="windowText" lastClr="000000"/>
                  </a:solidFill>
                </a:endParaRPr>
              </a:p>
              <a:p>
                <a:r>
                  <a:rPr lang="ja-JP" altLang="en-US" sz="1600" dirty="0">
                    <a:solidFill>
                      <a:sysClr val="windowText" lastClr="000000"/>
                    </a:solidFill>
                  </a:rPr>
                  <a:t>▸ スピード感をもってローンチし、</a:t>
                </a:r>
                <a:br>
                  <a:rPr lang="en-US" altLang="ja-JP" sz="1600" dirty="0">
                    <a:solidFill>
                      <a:sysClr val="windowText" lastClr="000000"/>
                    </a:solidFill>
                  </a:rPr>
                </a:br>
                <a:r>
                  <a:rPr lang="ja-JP" altLang="en-US" sz="1600" dirty="0">
                    <a:solidFill>
                      <a:sysClr val="windowText" lastClr="000000"/>
                    </a:solidFill>
                  </a:rPr>
                  <a:t>   アジャイルに改善・更新していく。</a:t>
                </a:r>
                <a:endParaRPr lang="en-US" altLang="ja-JP" sz="1600" dirty="0">
                  <a:solidFill>
                    <a:sysClr val="windowText" lastClr="000000"/>
                  </a:solidFill>
                </a:endParaRPr>
              </a:p>
            </p:txBody>
          </p:sp>
        </p:grpSp>
        <p:pic>
          <p:nvPicPr>
            <p:cNvPr id="71" name="図 70"/>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6879505" y="3556031"/>
              <a:ext cx="553341" cy="1070047"/>
            </a:xfrm>
            <a:prstGeom prst="roundRect">
              <a:avLst>
                <a:gd name="adj" fmla="val 8968"/>
              </a:avLst>
            </a:prstGeom>
            <a:ln w="28575">
              <a:solidFill>
                <a:srgbClr val="162B30"/>
              </a:solidFill>
            </a:ln>
          </p:spPr>
        </p:pic>
      </p:grpSp>
      <p:graphicFrame>
        <p:nvGraphicFramePr>
          <p:cNvPr id="75" name="グラフ 74"/>
          <p:cNvGraphicFramePr/>
          <p:nvPr>
            <p:extLst>
              <p:ext uri="{D42A27DB-BD31-4B8C-83A1-F6EECF244321}">
                <p14:modId xmlns:p14="http://schemas.microsoft.com/office/powerpoint/2010/main" val="2015939155"/>
              </p:ext>
            </p:extLst>
          </p:nvPr>
        </p:nvGraphicFramePr>
        <p:xfrm>
          <a:off x="7314238" y="1032561"/>
          <a:ext cx="5364677" cy="2337775"/>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04484510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C37593-60DB-4596-95D4-4252336C42F3}">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AD6DB061-8EB2-40AA-9C13-4E200BF1B26B}">
  <ds:schemaRefs>
    <ds:schemaRef ds:uri="http://schemas.microsoft.com/sharepoint/v3/contenttype/forms"/>
  </ds:schemaRefs>
</ds:datastoreItem>
</file>

<file path=customXml/itemProps3.xml><?xml version="1.0" encoding="utf-8"?>
<ds:datastoreItem xmlns:ds="http://schemas.openxmlformats.org/officeDocument/2006/customXml" ds:itemID="{FC2863A8-E122-4DAB-B17C-83A2BB87FF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10375</TotalTime>
  <Words>7629</Words>
  <Application>Microsoft Office PowerPoint</Application>
  <PresentationFormat>ワイド画面</PresentationFormat>
  <Paragraphs>906</Paragraphs>
  <Slides>42</Slides>
  <Notes>12</Notes>
  <HiddenSlides>0</HiddenSlides>
  <MMClips>0</MMClips>
  <ScaleCrop>false</ScaleCrop>
  <HeadingPairs>
    <vt:vector size="6" baseType="variant">
      <vt:variant>
        <vt:lpstr>使用されているフォント</vt:lpstr>
      </vt:variant>
      <vt:variant>
        <vt:i4>21</vt:i4>
      </vt:variant>
      <vt:variant>
        <vt:lpstr>テーマ</vt:lpstr>
      </vt:variant>
      <vt:variant>
        <vt:i4>2</vt:i4>
      </vt:variant>
      <vt:variant>
        <vt:lpstr>スライド タイトル</vt:lpstr>
      </vt:variant>
      <vt:variant>
        <vt:i4>42</vt:i4>
      </vt:variant>
    </vt:vector>
  </HeadingPairs>
  <TitlesOfParts>
    <vt:vector size="65" baseType="lpstr">
      <vt:lpstr>HGP創英角ｺﾞｼｯｸUB</vt:lpstr>
      <vt:lpstr>HGS創英角ｺﾞｼｯｸUB</vt:lpstr>
      <vt:lpstr>HG丸ｺﾞｼｯｸM-PRO</vt:lpstr>
      <vt:lpstr>HG創英角ｺﾞｼｯｸUB</vt:lpstr>
      <vt:lpstr>Meiryo UI</vt:lpstr>
      <vt:lpstr>ＭＳ Ｐゴシック</vt:lpstr>
      <vt:lpstr>Meiryo</vt:lpstr>
      <vt:lpstr>Meiryo</vt:lpstr>
      <vt:lpstr>游ゴシック</vt:lpstr>
      <vt:lpstr>游ゴシック Light</vt:lpstr>
      <vt:lpstr>游ゴシック Medium</vt:lpstr>
      <vt:lpstr>游明朝</vt:lpstr>
      <vt:lpstr>Arial</vt:lpstr>
      <vt:lpstr>Arial Black</vt:lpstr>
      <vt:lpstr>Calibri</vt:lpstr>
      <vt:lpstr>Microsoft Himalaya</vt:lpstr>
      <vt:lpstr>Segoe UI</vt:lpstr>
      <vt:lpstr>Segoe UI Black</vt:lpstr>
      <vt:lpstr>Segoe UI Semibold</vt:lpstr>
      <vt:lpstr>Times New Roman</vt:lpstr>
      <vt:lpstr>Wingdings</vt:lpstr>
      <vt:lpstr>Office テーマ</vt:lpstr>
      <vt:lpstr>デザインの設定</vt:lpstr>
      <vt:lpstr>PowerPoint プレゼンテーション</vt:lpstr>
      <vt:lpstr>PowerPoint プレゼンテーション</vt:lpstr>
      <vt:lpstr>　伝わる広報のための手引書　目次</vt:lpstr>
      <vt:lpstr>　伝わる広報のための手引書　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TAIMS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東京都</dc:creator>
  <cp:lastModifiedBy>東京都</cp:lastModifiedBy>
  <cp:revision>631</cp:revision>
  <dcterms:created xsi:type="dcterms:W3CDTF">2021-09-09T08:26:50Z</dcterms:created>
  <dcterms:modified xsi:type="dcterms:W3CDTF">2022-01-07T00:44:53Z</dcterms:modified>
</cp:coreProperties>
</file>